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24"/>
  </p:notesMasterIdLst>
  <p:sldIdLst>
    <p:sldId id="256" r:id="rId2"/>
    <p:sldId id="257" r:id="rId3"/>
    <p:sldId id="260" r:id="rId4"/>
    <p:sldId id="277" r:id="rId5"/>
    <p:sldId id="258" r:id="rId6"/>
    <p:sldId id="278" r:id="rId7"/>
    <p:sldId id="264" r:id="rId8"/>
    <p:sldId id="285" r:id="rId9"/>
    <p:sldId id="288" r:id="rId10"/>
    <p:sldId id="262" r:id="rId11"/>
    <p:sldId id="279" r:id="rId12"/>
    <p:sldId id="263" r:id="rId13"/>
    <p:sldId id="287" r:id="rId14"/>
    <p:sldId id="286" r:id="rId15"/>
    <p:sldId id="266" r:id="rId16"/>
    <p:sldId id="267" r:id="rId17"/>
    <p:sldId id="268" r:id="rId18"/>
    <p:sldId id="270" r:id="rId19"/>
    <p:sldId id="271" r:id="rId20"/>
    <p:sldId id="289" r:id="rId21"/>
    <p:sldId id="28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3B"/>
    <a:srgbClr val="2396AA"/>
    <a:srgbClr val="106F49"/>
    <a:srgbClr val="A1C365"/>
    <a:srgbClr val="F26647"/>
    <a:srgbClr val="C3E4D0"/>
    <a:srgbClr val="F6F7FC"/>
    <a:srgbClr val="006778"/>
    <a:srgbClr val="CC0000"/>
    <a:srgbClr val="BE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3116" autoAdjust="0"/>
  </p:normalViewPr>
  <p:slideViewPr>
    <p:cSldViewPr snapToGrid="0">
      <p:cViewPr varScale="1">
        <p:scale>
          <a:sx n="48" d="100"/>
          <a:sy n="48" d="100"/>
        </p:scale>
        <p:origin x="8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A78D8-1D6E-46CE-AC00-8370B14A42D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DCE9A9C-0E37-4055-BA0D-12F253A1A054}">
      <dgm:prSet custT="1"/>
      <dgm:spPr/>
      <dgm:t>
        <a:bodyPr/>
        <a:lstStyle/>
        <a:p>
          <a:r>
            <a:rPr 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政策範圍</a:t>
          </a:r>
          <a:endParaRPr lang="en-US" altLang="zh-TW" sz="19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Policy dimensions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808CF4-4C37-4B82-A40A-F4EF1ABD5970}" type="parTrans" cxnId="{808E77E3-3574-4F2C-9ACA-34DB2406DA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43B948-B6CC-4CDF-B7BD-3D6C81EFD1FA}" type="sibTrans" cxnId="{808E77E3-3574-4F2C-9ACA-34DB2406DA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035A78-7FF6-45C8-8F86-B445DC7B68E4}">
      <dgm:prSet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全校取向的高品質身體活動教育融入課程</a:t>
          </a:r>
        </a:p>
      </dgm:t>
    </dgm:pt>
    <dgm:pt modelId="{5A35DBA2-2C48-4D8A-A9AC-08AAFE905BF8}" type="parTrans" cxnId="{C17BEA95-BEA9-4F5D-AF31-8E8543E25A1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A4CA3E-E1BA-45EA-B912-5212533841B9}" type="sibTrans" cxnId="{C17BEA95-BEA9-4F5D-AF31-8E8543E25A1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EEB29-CD5F-417A-8AC8-4A474AC4EB64}">
      <dgm:prSet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制定提供更多增強身體活動的支持性環境相關政策</a:t>
          </a:r>
        </a:p>
      </dgm:t>
    </dgm:pt>
    <dgm:pt modelId="{574173E6-0C12-4ECE-BBAA-3434E40E21C0}" type="parTrans" cxnId="{A5694C52-389C-4EC2-92A3-EDCC31327B8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23FF61-A0CF-45E2-A6A6-A9CC5E3A6FDB}" type="sibTrans" cxnId="{A5694C52-389C-4EC2-92A3-EDCC31327B8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139065-CDFF-4D8C-A577-CB847CFF72D9}">
      <dgm:prSet custT="1"/>
      <dgm:spPr/>
      <dgm:t>
        <a:bodyPr/>
        <a:lstStyle/>
        <a:p>
          <a:r>
            <a:rPr 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考量學校環境</a:t>
          </a:r>
          <a:endParaRPr lang="en-US" altLang="zh-TW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School environment considerations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2ED204-929C-42AA-A6FE-772FB7E02DDA}" type="parTrans" cxnId="{316F0879-C9F9-4A16-ACBF-AF6C3C99CC8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E2377-104A-47E9-BE6B-4308CA276872}" type="sibTrans" cxnId="{316F0879-C9F9-4A16-ACBF-AF6C3C99CC8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E3431C-A264-449F-9DF1-804A0A7D9388}">
      <dgm:prSet/>
      <dgm:spPr/>
      <dgm:t>
        <a:bodyPr/>
        <a:lstStyle/>
        <a:p>
          <a:r>
            <a:rPr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提供學校設施，與社區建立夥伴關係</a:t>
          </a:r>
        </a:p>
      </dgm:t>
    </dgm:pt>
    <dgm:pt modelId="{FD79BEA6-3069-4470-BD04-6BBDD56D662B}" type="parTrans" cxnId="{4E37BEB9-3CF2-4303-8770-AF612EB19C1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94012-543D-406A-935B-655388CFA2C3}" type="sibTrans" cxnId="{4E37BEB9-3CF2-4303-8770-AF612EB19C1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7A4DA5-7C3E-44E1-890C-7127AA1CCEC4}">
      <dgm:prSet/>
      <dgm:spPr/>
      <dgm:t>
        <a:bodyPr/>
        <a:lstStyle/>
        <a:p>
          <a:r>
            <a:rPr 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提共安全的空間與設施，使學生積極參與身體活動。</a:t>
          </a:r>
        </a:p>
      </dgm:t>
    </dgm:pt>
    <dgm:pt modelId="{4E73D773-F327-497E-ADF8-C109E3DBB51E}" type="parTrans" cxnId="{36FCDDB1-7C9A-47C6-88FC-09F6AEF0B46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E89079-F774-444A-8046-ADDF9B300FD7}" type="sibTrans" cxnId="{36FCDDB1-7C9A-47C6-88FC-09F6AEF0B46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DE61E8-2ADE-46E0-9FDE-BD5616808C30}">
      <dgm:prSet/>
      <dgm:spPr/>
      <dgm:t>
        <a:bodyPr/>
        <a:lstStyle/>
        <a:p>
          <a:r>
            <a:rPr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確定並解決安全問題及風險。</a:t>
          </a:r>
        </a:p>
      </dgm:t>
    </dgm:pt>
    <dgm:pt modelId="{DF88F090-C37B-4F5E-A2A0-110176F62298}" type="parTrans" cxnId="{3E3AC7D2-AD5A-4364-9452-6749B971000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A118D5-0A34-47E2-8409-122306C14AED}" type="sibTrans" cxnId="{3E3AC7D2-AD5A-4364-9452-6749B971000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7D8E23-3BF2-4A81-879F-F0380E748B84}">
      <dgm:prSet custT="1"/>
      <dgm:spPr/>
      <dgm:t>
        <a:bodyPr/>
        <a:lstStyle/>
        <a:p>
          <a:r>
            <a:rPr 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建議行動</a:t>
          </a:r>
          <a:endParaRPr lang="en-US" altLang="zh-TW" sz="19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Suggested actions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598EDC-283F-4A65-BF6D-D144136636AE}" type="parTrans" cxnId="{FD349B2C-ACC1-4518-BB8C-C4F47F531E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E6B2-416C-4F4D-AA20-9EEA8C304DB2}" type="sibTrans" cxnId="{FD349B2C-ACC1-4518-BB8C-C4F47F531E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684D52-B4CA-43A4-9C42-A0D4C67C783E}">
      <dgm:prSet/>
      <dgm:spPr/>
      <dgm:t>
        <a:bodyPr/>
        <a:lstStyle/>
        <a:p>
          <a:r>
            <a:rPr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提供足夠及適當的人員與設施來支持政策</a:t>
          </a:r>
        </a:p>
      </dgm:t>
    </dgm:pt>
    <dgm:pt modelId="{951581A7-4222-4EAE-AFA4-BB154F35CF09}" type="parTrans" cxnId="{87148C4B-0E89-49DE-AFA3-E8AE2A9A69F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5376D1-E3BB-429C-8DEF-82D9BA660CC4}" type="sibTrans" cxnId="{87148C4B-0E89-49DE-AFA3-E8AE2A9A69F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C2D9D-A978-474C-A549-4EE6493DAF75}">
      <dgm:prSet/>
      <dgm:spPr/>
      <dgm:t>
        <a:bodyPr/>
        <a:lstStyle/>
        <a:p>
          <a:r>
            <a:rPr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提供青少年與家人完成家庭作業的活動</a:t>
          </a:r>
        </a:p>
      </dgm:t>
    </dgm:pt>
    <dgm:pt modelId="{D6E73353-3368-413C-863C-3DCB8D48CFCA}" type="parTrans" cxnId="{69E13F1E-E94B-47C6-A5F0-6FFFC0DAE29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9D4043-6D3F-46FA-B55B-275A962F7411}" type="sibTrans" cxnId="{69E13F1E-E94B-47C6-A5F0-6FFFC0DAE29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7F75B8-BF64-43F1-A5BB-FADE0C836057}" type="pres">
      <dgm:prSet presAssocID="{77DA78D8-1D6E-46CE-AC00-8370B14A42DD}" presName="Name0" presStyleCnt="0">
        <dgm:presLayoutVars>
          <dgm:dir/>
          <dgm:animLvl val="lvl"/>
          <dgm:resizeHandles val="exact"/>
        </dgm:presLayoutVars>
      </dgm:prSet>
      <dgm:spPr/>
    </dgm:pt>
    <dgm:pt modelId="{52DC8C34-88D0-427A-B7A9-7881DB3CCC22}" type="pres">
      <dgm:prSet presAssocID="{6DCE9A9C-0E37-4055-BA0D-12F253A1A054}" presName="composite" presStyleCnt="0"/>
      <dgm:spPr/>
    </dgm:pt>
    <dgm:pt modelId="{93E8114B-7A17-4354-83EA-7AA859D60426}" type="pres">
      <dgm:prSet presAssocID="{6DCE9A9C-0E37-4055-BA0D-12F253A1A05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2108C8-1C8B-4428-977D-E17D8F0E811E}" type="pres">
      <dgm:prSet presAssocID="{6DCE9A9C-0E37-4055-BA0D-12F253A1A054}" presName="desTx" presStyleLbl="alignAccFollowNode1" presStyleIdx="0" presStyleCnt="3">
        <dgm:presLayoutVars>
          <dgm:bulletEnabled val="1"/>
        </dgm:presLayoutVars>
      </dgm:prSet>
      <dgm:spPr/>
    </dgm:pt>
    <dgm:pt modelId="{DFCCBD59-11EB-443E-9C28-2A4E649FFC03}" type="pres">
      <dgm:prSet presAssocID="{C243B948-B6CC-4CDF-B7BD-3D6C81EFD1FA}" presName="space" presStyleCnt="0"/>
      <dgm:spPr/>
    </dgm:pt>
    <dgm:pt modelId="{5084D090-EAB3-42B2-96F9-0EB70725C429}" type="pres">
      <dgm:prSet presAssocID="{C4139065-CDFF-4D8C-A577-CB847CFF72D9}" presName="composite" presStyleCnt="0"/>
      <dgm:spPr/>
    </dgm:pt>
    <dgm:pt modelId="{4CBA90C9-BEEE-44DE-A0ED-16202F2E3673}" type="pres">
      <dgm:prSet presAssocID="{C4139065-CDFF-4D8C-A577-CB847CFF7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0B870C6-2977-47A7-8316-CB28840ABD54}" type="pres">
      <dgm:prSet presAssocID="{C4139065-CDFF-4D8C-A577-CB847CFF72D9}" presName="desTx" presStyleLbl="alignAccFollowNode1" presStyleIdx="1" presStyleCnt="3">
        <dgm:presLayoutVars>
          <dgm:bulletEnabled val="1"/>
        </dgm:presLayoutVars>
      </dgm:prSet>
      <dgm:spPr/>
    </dgm:pt>
    <dgm:pt modelId="{8EF22353-5A74-4211-B1EE-9EF8F29CEE47}" type="pres">
      <dgm:prSet presAssocID="{0FFE2377-104A-47E9-BE6B-4308CA276872}" presName="space" presStyleCnt="0"/>
      <dgm:spPr/>
    </dgm:pt>
    <dgm:pt modelId="{93AFA442-27DD-40C2-9A35-1303982C3AB6}" type="pres">
      <dgm:prSet presAssocID="{657D8E23-3BF2-4A81-879F-F0380E748B84}" presName="composite" presStyleCnt="0"/>
      <dgm:spPr/>
    </dgm:pt>
    <dgm:pt modelId="{ECAEF335-F153-4291-8F85-CCB5F18D9F1D}" type="pres">
      <dgm:prSet presAssocID="{657D8E23-3BF2-4A81-879F-F0380E748B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74C36E-0A42-435F-9C3E-C8B14A3159CB}" type="pres">
      <dgm:prSet presAssocID="{657D8E23-3BF2-4A81-879F-F0380E748B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0735B19-A140-4874-8D84-05CD233BA099}" type="presOf" srcId="{999C2D9D-A978-474C-A549-4EE6493DAF75}" destId="{B774C36E-0A42-435F-9C3E-C8B14A3159CB}" srcOrd="0" destOrd="1" presId="urn:microsoft.com/office/officeart/2005/8/layout/hList1"/>
    <dgm:cxn modelId="{69E13F1E-E94B-47C6-A5F0-6FFFC0DAE295}" srcId="{657D8E23-3BF2-4A81-879F-F0380E748B84}" destId="{999C2D9D-A978-474C-A549-4EE6493DAF75}" srcOrd="1" destOrd="0" parTransId="{D6E73353-3368-413C-863C-3DCB8D48CFCA}" sibTransId="{A69D4043-6D3F-46FA-B55B-275A962F7411}"/>
    <dgm:cxn modelId="{11D16D21-CFA0-4217-BE09-C16FB0BAF29A}" type="presOf" srcId="{59DE61E8-2ADE-46E0-9FDE-BD5616808C30}" destId="{D0B870C6-2977-47A7-8316-CB28840ABD54}" srcOrd="0" destOrd="2" presId="urn:microsoft.com/office/officeart/2005/8/layout/hList1"/>
    <dgm:cxn modelId="{2049E025-DD08-45C7-A676-08153B992945}" type="presOf" srcId="{6DCE9A9C-0E37-4055-BA0D-12F253A1A054}" destId="{93E8114B-7A17-4354-83EA-7AA859D60426}" srcOrd="0" destOrd="0" presId="urn:microsoft.com/office/officeart/2005/8/layout/hList1"/>
    <dgm:cxn modelId="{FD349B2C-ACC1-4518-BB8C-C4F47F531E82}" srcId="{77DA78D8-1D6E-46CE-AC00-8370B14A42DD}" destId="{657D8E23-3BF2-4A81-879F-F0380E748B84}" srcOrd="2" destOrd="0" parTransId="{E8598EDC-283F-4A65-BF6D-D144136636AE}" sibTransId="{9111E6B2-416C-4F4D-AA20-9EEA8C304DB2}"/>
    <dgm:cxn modelId="{30AF5E42-2707-439B-89CE-C004229947BE}" type="presOf" srcId="{577A4DA5-7C3E-44E1-890C-7127AA1CCEC4}" destId="{D0B870C6-2977-47A7-8316-CB28840ABD54}" srcOrd="0" destOrd="1" presId="urn:microsoft.com/office/officeart/2005/8/layout/hList1"/>
    <dgm:cxn modelId="{87148C4B-0E89-49DE-AFA3-E8AE2A9A69F5}" srcId="{657D8E23-3BF2-4A81-879F-F0380E748B84}" destId="{FC684D52-B4CA-43A4-9C42-A0D4C67C783E}" srcOrd="0" destOrd="0" parTransId="{951581A7-4222-4EAE-AFA4-BB154F35CF09}" sibTransId="{975376D1-E3BB-429C-8DEF-82D9BA660CC4}"/>
    <dgm:cxn modelId="{A5694C52-389C-4EC2-92A3-EDCC31327B85}" srcId="{6DCE9A9C-0E37-4055-BA0D-12F253A1A054}" destId="{5F7EEB29-CD5F-417A-8AC8-4A474AC4EB64}" srcOrd="1" destOrd="0" parTransId="{574173E6-0C12-4ECE-BBAA-3434E40E21C0}" sibTransId="{E923FF61-A0CF-45E2-A6A6-A9CC5E3A6FDB}"/>
    <dgm:cxn modelId="{0F13C855-98A3-4004-9085-0B0908C998A5}" type="presOf" srcId="{0BE3431C-A264-449F-9DF1-804A0A7D9388}" destId="{D0B870C6-2977-47A7-8316-CB28840ABD54}" srcOrd="0" destOrd="0" presId="urn:microsoft.com/office/officeart/2005/8/layout/hList1"/>
    <dgm:cxn modelId="{316F0879-C9F9-4A16-ACBF-AF6C3C99CC87}" srcId="{77DA78D8-1D6E-46CE-AC00-8370B14A42DD}" destId="{C4139065-CDFF-4D8C-A577-CB847CFF72D9}" srcOrd="1" destOrd="0" parTransId="{F62ED204-929C-42AA-A6FE-772FB7E02DDA}" sibTransId="{0FFE2377-104A-47E9-BE6B-4308CA276872}"/>
    <dgm:cxn modelId="{7016A481-FA90-4B82-ADDF-5C3938D2BF75}" type="presOf" srcId="{4C035A78-7FF6-45C8-8F86-B445DC7B68E4}" destId="{922108C8-1C8B-4428-977D-E17D8F0E811E}" srcOrd="0" destOrd="0" presId="urn:microsoft.com/office/officeart/2005/8/layout/hList1"/>
    <dgm:cxn modelId="{6DA64C91-6C92-44ED-88DC-5A69BBAD0A75}" type="presOf" srcId="{657D8E23-3BF2-4A81-879F-F0380E748B84}" destId="{ECAEF335-F153-4291-8F85-CCB5F18D9F1D}" srcOrd="0" destOrd="0" presId="urn:microsoft.com/office/officeart/2005/8/layout/hList1"/>
    <dgm:cxn modelId="{C17BEA95-BEA9-4F5D-AF31-8E8543E25A1C}" srcId="{6DCE9A9C-0E37-4055-BA0D-12F253A1A054}" destId="{4C035A78-7FF6-45C8-8F86-B445DC7B68E4}" srcOrd="0" destOrd="0" parTransId="{5A35DBA2-2C48-4D8A-A9AC-08AAFE905BF8}" sibTransId="{81A4CA3E-E1BA-45EA-B912-5212533841B9}"/>
    <dgm:cxn modelId="{36FCDDB1-7C9A-47C6-88FC-09F6AEF0B461}" srcId="{C4139065-CDFF-4D8C-A577-CB847CFF72D9}" destId="{577A4DA5-7C3E-44E1-890C-7127AA1CCEC4}" srcOrd="1" destOrd="0" parTransId="{4E73D773-F327-497E-ADF8-C109E3DBB51E}" sibTransId="{43E89079-F774-444A-8046-ADDF9B300FD7}"/>
    <dgm:cxn modelId="{4E37BEB9-3CF2-4303-8770-AF612EB19C11}" srcId="{C4139065-CDFF-4D8C-A577-CB847CFF72D9}" destId="{0BE3431C-A264-449F-9DF1-804A0A7D9388}" srcOrd="0" destOrd="0" parTransId="{FD79BEA6-3069-4470-BD04-6BBDD56D662B}" sibTransId="{7D594012-543D-406A-935B-655388CFA2C3}"/>
    <dgm:cxn modelId="{056D50C2-EA12-4C08-A770-2B3516C05200}" type="presOf" srcId="{77DA78D8-1D6E-46CE-AC00-8370B14A42DD}" destId="{0C7F75B8-BF64-43F1-A5BB-FADE0C836057}" srcOrd="0" destOrd="0" presId="urn:microsoft.com/office/officeart/2005/8/layout/hList1"/>
    <dgm:cxn modelId="{FE5456CB-E8A5-4CA9-81A2-A4208B6DB087}" type="presOf" srcId="{C4139065-CDFF-4D8C-A577-CB847CFF72D9}" destId="{4CBA90C9-BEEE-44DE-A0ED-16202F2E3673}" srcOrd="0" destOrd="0" presId="urn:microsoft.com/office/officeart/2005/8/layout/hList1"/>
    <dgm:cxn modelId="{3E3AC7D2-AD5A-4364-9452-6749B9710003}" srcId="{C4139065-CDFF-4D8C-A577-CB847CFF72D9}" destId="{59DE61E8-2ADE-46E0-9FDE-BD5616808C30}" srcOrd="2" destOrd="0" parTransId="{DF88F090-C37B-4F5E-A2A0-110176F62298}" sibTransId="{2DA118D5-0A34-47E2-8409-122306C14AED}"/>
    <dgm:cxn modelId="{808E77E3-3574-4F2C-9ACA-34DB2406DAA2}" srcId="{77DA78D8-1D6E-46CE-AC00-8370B14A42DD}" destId="{6DCE9A9C-0E37-4055-BA0D-12F253A1A054}" srcOrd="0" destOrd="0" parTransId="{75808CF4-4C37-4B82-A40A-F4EF1ABD5970}" sibTransId="{C243B948-B6CC-4CDF-B7BD-3D6C81EFD1FA}"/>
    <dgm:cxn modelId="{53F918EE-E71D-40C1-918E-804CDD77AFE2}" type="presOf" srcId="{5F7EEB29-CD5F-417A-8AC8-4A474AC4EB64}" destId="{922108C8-1C8B-4428-977D-E17D8F0E811E}" srcOrd="0" destOrd="1" presId="urn:microsoft.com/office/officeart/2005/8/layout/hList1"/>
    <dgm:cxn modelId="{56C447F8-BC1E-487B-BDBA-5DCF0597B373}" type="presOf" srcId="{FC684D52-B4CA-43A4-9C42-A0D4C67C783E}" destId="{B774C36E-0A42-435F-9C3E-C8B14A3159CB}" srcOrd="0" destOrd="0" presId="urn:microsoft.com/office/officeart/2005/8/layout/hList1"/>
    <dgm:cxn modelId="{3985BBF7-855D-4D9A-8604-2947CD726AF3}" type="presParOf" srcId="{0C7F75B8-BF64-43F1-A5BB-FADE0C836057}" destId="{52DC8C34-88D0-427A-B7A9-7881DB3CCC22}" srcOrd="0" destOrd="0" presId="urn:microsoft.com/office/officeart/2005/8/layout/hList1"/>
    <dgm:cxn modelId="{597A4F99-8F1B-4BC2-A57C-ACD3B8B35DF4}" type="presParOf" srcId="{52DC8C34-88D0-427A-B7A9-7881DB3CCC22}" destId="{93E8114B-7A17-4354-83EA-7AA859D60426}" srcOrd="0" destOrd="0" presId="urn:microsoft.com/office/officeart/2005/8/layout/hList1"/>
    <dgm:cxn modelId="{1DB61038-834C-4382-B0D9-C432E65B930A}" type="presParOf" srcId="{52DC8C34-88D0-427A-B7A9-7881DB3CCC22}" destId="{922108C8-1C8B-4428-977D-E17D8F0E811E}" srcOrd="1" destOrd="0" presId="urn:microsoft.com/office/officeart/2005/8/layout/hList1"/>
    <dgm:cxn modelId="{6C129AEC-E4E8-4354-9410-86CCCBF3A53A}" type="presParOf" srcId="{0C7F75B8-BF64-43F1-A5BB-FADE0C836057}" destId="{DFCCBD59-11EB-443E-9C28-2A4E649FFC03}" srcOrd="1" destOrd="0" presId="urn:microsoft.com/office/officeart/2005/8/layout/hList1"/>
    <dgm:cxn modelId="{BE2BD408-EA43-4933-9B1F-8F07F2055DFC}" type="presParOf" srcId="{0C7F75B8-BF64-43F1-A5BB-FADE0C836057}" destId="{5084D090-EAB3-42B2-96F9-0EB70725C429}" srcOrd="2" destOrd="0" presId="urn:microsoft.com/office/officeart/2005/8/layout/hList1"/>
    <dgm:cxn modelId="{661BDE68-30B5-4321-B021-2F34481BE901}" type="presParOf" srcId="{5084D090-EAB3-42B2-96F9-0EB70725C429}" destId="{4CBA90C9-BEEE-44DE-A0ED-16202F2E3673}" srcOrd="0" destOrd="0" presId="urn:microsoft.com/office/officeart/2005/8/layout/hList1"/>
    <dgm:cxn modelId="{B66C7945-D8AD-4AF1-B25D-0ABF3CB9BE3E}" type="presParOf" srcId="{5084D090-EAB3-42B2-96F9-0EB70725C429}" destId="{D0B870C6-2977-47A7-8316-CB28840ABD54}" srcOrd="1" destOrd="0" presId="urn:microsoft.com/office/officeart/2005/8/layout/hList1"/>
    <dgm:cxn modelId="{8CE2E8FF-678D-4531-86D9-83A99C19744B}" type="presParOf" srcId="{0C7F75B8-BF64-43F1-A5BB-FADE0C836057}" destId="{8EF22353-5A74-4211-B1EE-9EF8F29CEE47}" srcOrd="3" destOrd="0" presId="urn:microsoft.com/office/officeart/2005/8/layout/hList1"/>
    <dgm:cxn modelId="{A3BA5DD6-898D-4D52-818A-56C11A7276D3}" type="presParOf" srcId="{0C7F75B8-BF64-43F1-A5BB-FADE0C836057}" destId="{93AFA442-27DD-40C2-9A35-1303982C3AB6}" srcOrd="4" destOrd="0" presId="urn:microsoft.com/office/officeart/2005/8/layout/hList1"/>
    <dgm:cxn modelId="{FC418D31-CAB3-4C55-ADE1-8F03CC0471F5}" type="presParOf" srcId="{93AFA442-27DD-40C2-9A35-1303982C3AB6}" destId="{ECAEF335-F153-4291-8F85-CCB5F18D9F1D}" srcOrd="0" destOrd="0" presId="urn:microsoft.com/office/officeart/2005/8/layout/hList1"/>
    <dgm:cxn modelId="{9760DEE8-2FC2-41FC-9D88-518542544623}" type="presParOf" srcId="{93AFA442-27DD-40C2-9A35-1303982C3AB6}" destId="{B774C36E-0A42-435F-9C3E-C8B14A3159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A78D8-1D6E-46CE-AC00-8370B14A42D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DCE9A9C-0E37-4055-BA0D-12F253A1A054}">
      <dgm:prSet custT="1"/>
      <dgm:spPr/>
      <dgm:t>
        <a:bodyPr/>
        <a:lstStyle/>
        <a:p>
          <a:r>
            <a:rPr 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政策範圍</a:t>
          </a:r>
          <a:endParaRPr lang="en-US" altLang="zh-TW" sz="19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Policy dimensions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808CF4-4C37-4B82-A40A-F4EF1ABD5970}" type="parTrans" cxnId="{808E77E3-3574-4F2C-9ACA-34DB2406DA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43B948-B6CC-4CDF-B7BD-3D6C81EFD1FA}" type="sibTrans" cxnId="{808E77E3-3574-4F2C-9ACA-34DB2406DA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035A78-7FF6-45C8-8F86-B445DC7B68E4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制定無菸校園政策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35DBA2-2C48-4D8A-A9AC-08AAFE905BF8}" type="parTrans" cxnId="{C17BEA95-BEA9-4F5D-AF31-8E8543E25A1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A4CA3E-E1BA-45EA-B912-5212533841B9}" type="sibTrans" cxnId="{C17BEA95-BEA9-4F5D-AF31-8E8543E25A1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139065-CDFF-4D8C-A577-CB847CFF72D9}">
      <dgm:prSet custT="1"/>
      <dgm:spPr/>
      <dgm:t>
        <a:bodyPr/>
        <a:lstStyle/>
        <a:p>
          <a:r>
            <a:rPr 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考量學校環境</a:t>
          </a:r>
          <a:endParaRPr lang="en-US" altLang="zh-TW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School environment considerations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2ED204-929C-42AA-A6FE-772FB7E02DDA}" type="parTrans" cxnId="{316F0879-C9F9-4A16-ACBF-AF6C3C99CC8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E2377-104A-47E9-BE6B-4308CA276872}" type="sibTrans" cxnId="{316F0879-C9F9-4A16-ACBF-AF6C3C99CC8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E3431C-A264-449F-9DF1-804A0A7D9388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無菸環境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79BEA6-3069-4470-BD04-6BBDD56D662B}" type="parTrans" cxnId="{4E37BEB9-3CF2-4303-8770-AF612EB19C1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94012-543D-406A-935B-655388CFA2C3}" type="sibTrans" cxnId="{4E37BEB9-3CF2-4303-8770-AF612EB19C1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7D8E23-3BF2-4A81-879F-F0380E748B84}">
      <dgm:prSet custT="1"/>
      <dgm:spPr/>
      <dgm:t>
        <a:bodyPr/>
        <a:lstStyle/>
        <a:p>
          <a:r>
            <a:rPr lang="zh-TW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建議行動</a:t>
          </a:r>
          <a:endParaRPr lang="en-US" altLang="zh-TW" sz="19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Suggested actions</a:t>
          </a:r>
          <a:endParaRPr lang="zh-TW" sz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598EDC-283F-4A65-BF6D-D144136636AE}" type="parTrans" cxnId="{FD349B2C-ACC1-4518-BB8C-C4F47F531E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E6B2-416C-4F4D-AA20-9EEA8C304DB2}" type="sibTrans" cxnId="{FD349B2C-ACC1-4518-BB8C-C4F47F531E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684D52-B4CA-43A4-9C42-A0D4C67C783E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禁止菸品交易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1581A7-4222-4EAE-AFA4-BB154F35CF09}" type="parTrans" cxnId="{87148C4B-0E89-49DE-AFA3-E8AE2A9A69F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5376D1-E3BB-429C-8DEF-82D9BA660CC4}" type="sibTrans" cxnId="{87148C4B-0E89-49DE-AFA3-E8AE2A9A69F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270E52-1829-4ADA-B396-57CC951FFAC3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政策應與國家及國際政策保持一致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AF1AA3-B8BF-4C63-9703-D9AB551A0394}" type="parTrans" cxnId="{4107B1B4-31AF-4921-83FF-3DFB4399C0BA}">
      <dgm:prSet/>
      <dgm:spPr/>
    </dgm:pt>
    <dgm:pt modelId="{D9CAC4ED-5D99-47E3-9D05-FF99A5266F0A}" type="sibTrans" cxnId="{4107B1B4-31AF-4921-83FF-3DFB4399C0BA}">
      <dgm:prSet/>
      <dgm:spPr/>
    </dgm:pt>
    <dgm:pt modelId="{61C9C149-5998-4AF5-B9DA-67DFADA3885A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須確保介入措施以實證為導向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DABAC8-88A6-4895-B43F-0E2072652EDC}" type="parTrans" cxnId="{6686B25F-F84D-4813-95CB-7EA819364947}">
      <dgm:prSet/>
      <dgm:spPr/>
    </dgm:pt>
    <dgm:pt modelId="{171F8702-A992-4DD3-90D4-4222A00920D3}" type="sibTrans" cxnId="{6686B25F-F84D-4813-95CB-7EA819364947}">
      <dgm:prSet/>
      <dgm:spPr/>
    </dgm:pt>
    <dgm:pt modelId="{72CACD63-0130-4AB9-A8F6-1B92551DE0F1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制訂與學生生活相關的教育政策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B423CF-0537-49F9-80B8-A8588D825B83}" type="parTrans" cxnId="{08E64217-CD4C-4764-8557-6326680DA41E}">
      <dgm:prSet/>
      <dgm:spPr/>
    </dgm:pt>
    <dgm:pt modelId="{5443F0F9-3AFC-43CF-AE19-B702B3979F5D}" type="sibTrans" cxnId="{08E64217-CD4C-4764-8557-6326680DA41E}">
      <dgm:prSet/>
      <dgm:spPr/>
    </dgm:pt>
    <dgm:pt modelId="{CBD871C7-692E-4356-8D50-7951F2C89635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透過父母參與、強化師生關係建立聯繫，增強社會心理環境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47B9F6-9111-40A4-AA06-80D5D6AA8FE7}" type="parTrans" cxnId="{588011A1-C5EC-4E0D-99AB-20954FD66D46}">
      <dgm:prSet/>
      <dgm:spPr/>
    </dgm:pt>
    <dgm:pt modelId="{79A790B6-B857-4E75-9806-DB48DA61B361}" type="sibTrans" cxnId="{588011A1-C5EC-4E0D-99AB-20954FD66D46}">
      <dgm:prSet/>
      <dgm:spPr/>
    </dgm:pt>
    <dgm:pt modelId="{2AEB9C94-1D77-4DEE-9E5C-6A209176CA62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開發支持健康促進行環的環境教育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B98E7C-3273-4378-888D-E791941C1D3E}" type="parTrans" cxnId="{3EED91DD-0C9D-4940-BAD9-2F0DFD183EA1}">
      <dgm:prSet/>
      <dgm:spPr/>
    </dgm:pt>
    <dgm:pt modelId="{F758400A-9F32-4367-A72C-5015B1871C58}" type="sibTrans" cxnId="{3EED91DD-0C9D-4940-BAD9-2F0DFD183EA1}">
      <dgm:prSet/>
      <dgm:spPr/>
    </dgm:pt>
    <dgm:pt modelId="{7CAE4CAB-6FE6-4F96-AEA5-ECF87274F618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透過演講、講座及相關教案提供教育訊息。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218006-844C-4BFD-B607-3104D5C84946}" type="parTrans" cxnId="{4EFF8FE1-247E-4A8D-AF62-DB2273F987EA}">
      <dgm:prSet/>
      <dgm:spPr/>
    </dgm:pt>
    <dgm:pt modelId="{5572D5FD-E093-4629-84D6-82B383A6E974}" type="sibTrans" cxnId="{4EFF8FE1-247E-4A8D-AF62-DB2273F987EA}">
      <dgm:prSet/>
      <dgm:spPr/>
    </dgm:pt>
    <dgm:pt modelId="{0ABA18C6-F0F2-4738-A03F-665FEDDD841F}">
      <dgm:prSet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學校職員在菸害防制計畫及戒菸計畫方面培訓相關技能</a:t>
          </a:r>
          <a:endParaRPr lang="zh-TW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33FDB1-E1A5-416F-B884-E64A3E833199}" type="parTrans" cxnId="{2B77EBFB-E08C-4A68-A92B-7549E0605DC0}">
      <dgm:prSet/>
      <dgm:spPr/>
    </dgm:pt>
    <dgm:pt modelId="{0D63AB14-8C41-4CD6-BB9B-29F7FF2F03FE}" type="sibTrans" cxnId="{2B77EBFB-E08C-4A68-A92B-7549E0605DC0}">
      <dgm:prSet/>
      <dgm:spPr/>
    </dgm:pt>
    <dgm:pt modelId="{0C7F75B8-BF64-43F1-A5BB-FADE0C836057}" type="pres">
      <dgm:prSet presAssocID="{77DA78D8-1D6E-46CE-AC00-8370B14A42DD}" presName="Name0" presStyleCnt="0">
        <dgm:presLayoutVars>
          <dgm:dir/>
          <dgm:animLvl val="lvl"/>
          <dgm:resizeHandles val="exact"/>
        </dgm:presLayoutVars>
      </dgm:prSet>
      <dgm:spPr/>
    </dgm:pt>
    <dgm:pt modelId="{52DC8C34-88D0-427A-B7A9-7881DB3CCC22}" type="pres">
      <dgm:prSet presAssocID="{6DCE9A9C-0E37-4055-BA0D-12F253A1A054}" presName="composite" presStyleCnt="0"/>
      <dgm:spPr/>
    </dgm:pt>
    <dgm:pt modelId="{93E8114B-7A17-4354-83EA-7AA859D60426}" type="pres">
      <dgm:prSet presAssocID="{6DCE9A9C-0E37-4055-BA0D-12F253A1A05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2108C8-1C8B-4428-977D-E17D8F0E811E}" type="pres">
      <dgm:prSet presAssocID="{6DCE9A9C-0E37-4055-BA0D-12F253A1A054}" presName="desTx" presStyleLbl="alignAccFollowNode1" presStyleIdx="0" presStyleCnt="3">
        <dgm:presLayoutVars>
          <dgm:bulletEnabled val="1"/>
        </dgm:presLayoutVars>
      </dgm:prSet>
      <dgm:spPr/>
    </dgm:pt>
    <dgm:pt modelId="{DFCCBD59-11EB-443E-9C28-2A4E649FFC03}" type="pres">
      <dgm:prSet presAssocID="{C243B948-B6CC-4CDF-B7BD-3D6C81EFD1FA}" presName="space" presStyleCnt="0"/>
      <dgm:spPr/>
    </dgm:pt>
    <dgm:pt modelId="{5084D090-EAB3-42B2-96F9-0EB70725C429}" type="pres">
      <dgm:prSet presAssocID="{C4139065-CDFF-4D8C-A577-CB847CFF72D9}" presName="composite" presStyleCnt="0"/>
      <dgm:spPr/>
    </dgm:pt>
    <dgm:pt modelId="{4CBA90C9-BEEE-44DE-A0ED-16202F2E3673}" type="pres">
      <dgm:prSet presAssocID="{C4139065-CDFF-4D8C-A577-CB847CFF7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0B870C6-2977-47A7-8316-CB28840ABD54}" type="pres">
      <dgm:prSet presAssocID="{C4139065-CDFF-4D8C-A577-CB847CFF72D9}" presName="desTx" presStyleLbl="alignAccFollowNode1" presStyleIdx="1" presStyleCnt="3">
        <dgm:presLayoutVars>
          <dgm:bulletEnabled val="1"/>
        </dgm:presLayoutVars>
      </dgm:prSet>
      <dgm:spPr/>
    </dgm:pt>
    <dgm:pt modelId="{8EF22353-5A74-4211-B1EE-9EF8F29CEE47}" type="pres">
      <dgm:prSet presAssocID="{0FFE2377-104A-47E9-BE6B-4308CA276872}" presName="space" presStyleCnt="0"/>
      <dgm:spPr/>
    </dgm:pt>
    <dgm:pt modelId="{93AFA442-27DD-40C2-9A35-1303982C3AB6}" type="pres">
      <dgm:prSet presAssocID="{657D8E23-3BF2-4A81-879F-F0380E748B84}" presName="composite" presStyleCnt="0"/>
      <dgm:spPr/>
    </dgm:pt>
    <dgm:pt modelId="{ECAEF335-F153-4291-8F85-CCB5F18D9F1D}" type="pres">
      <dgm:prSet presAssocID="{657D8E23-3BF2-4A81-879F-F0380E748B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74C36E-0A42-435F-9C3E-C8B14A3159CB}" type="pres">
      <dgm:prSet presAssocID="{657D8E23-3BF2-4A81-879F-F0380E748B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8E64217-CD4C-4764-8557-6326680DA41E}" srcId="{6DCE9A9C-0E37-4055-BA0D-12F253A1A054}" destId="{72CACD63-0130-4AB9-A8F6-1B92551DE0F1}" srcOrd="3" destOrd="0" parTransId="{65B423CF-0537-49F9-80B8-A8588D825B83}" sibTransId="{5443F0F9-3AFC-43CF-AE19-B702B3979F5D}"/>
    <dgm:cxn modelId="{2049E025-DD08-45C7-A676-08153B992945}" type="presOf" srcId="{6DCE9A9C-0E37-4055-BA0D-12F253A1A054}" destId="{93E8114B-7A17-4354-83EA-7AA859D60426}" srcOrd="0" destOrd="0" presId="urn:microsoft.com/office/officeart/2005/8/layout/hList1"/>
    <dgm:cxn modelId="{FD349B2C-ACC1-4518-BB8C-C4F47F531E82}" srcId="{77DA78D8-1D6E-46CE-AC00-8370B14A42DD}" destId="{657D8E23-3BF2-4A81-879F-F0380E748B84}" srcOrd="2" destOrd="0" parTransId="{E8598EDC-283F-4A65-BF6D-D144136636AE}" sibTransId="{9111E6B2-416C-4F4D-AA20-9EEA8C304DB2}"/>
    <dgm:cxn modelId="{4271E331-F948-477C-A052-E98D65D352B4}" type="presOf" srcId="{72CACD63-0130-4AB9-A8F6-1B92551DE0F1}" destId="{922108C8-1C8B-4428-977D-E17D8F0E811E}" srcOrd="0" destOrd="3" presId="urn:microsoft.com/office/officeart/2005/8/layout/hList1"/>
    <dgm:cxn modelId="{6686B25F-F84D-4813-95CB-7EA819364947}" srcId="{6DCE9A9C-0E37-4055-BA0D-12F253A1A054}" destId="{61C9C149-5998-4AF5-B9DA-67DFADA3885A}" srcOrd="2" destOrd="0" parTransId="{B6DABAC8-88A6-4895-B43F-0E2072652EDC}" sibTransId="{171F8702-A992-4DD3-90D4-4222A00920D3}"/>
    <dgm:cxn modelId="{87148C4B-0E89-49DE-AFA3-E8AE2A9A69F5}" srcId="{657D8E23-3BF2-4A81-879F-F0380E748B84}" destId="{FC684D52-B4CA-43A4-9C42-A0D4C67C783E}" srcOrd="0" destOrd="0" parTransId="{951581A7-4222-4EAE-AFA4-BB154F35CF09}" sibTransId="{975376D1-E3BB-429C-8DEF-82D9BA660CC4}"/>
    <dgm:cxn modelId="{051B1254-8FE8-4458-9CB8-F3FDFFF46375}" type="presOf" srcId="{61C9C149-5998-4AF5-B9DA-67DFADA3885A}" destId="{922108C8-1C8B-4428-977D-E17D8F0E811E}" srcOrd="0" destOrd="2" presId="urn:microsoft.com/office/officeart/2005/8/layout/hList1"/>
    <dgm:cxn modelId="{0F13C855-98A3-4004-9085-0B0908C998A5}" type="presOf" srcId="{0BE3431C-A264-449F-9DF1-804A0A7D9388}" destId="{D0B870C6-2977-47A7-8316-CB28840ABD54}" srcOrd="0" destOrd="0" presId="urn:microsoft.com/office/officeart/2005/8/layout/hList1"/>
    <dgm:cxn modelId="{316F0879-C9F9-4A16-ACBF-AF6C3C99CC87}" srcId="{77DA78D8-1D6E-46CE-AC00-8370B14A42DD}" destId="{C4139065-CDFF-4D8C-A577-CB847CFF72D9}" srcOrd="1" destOrd="0" parTransId="{F62ED204-929C-42AA-A6FE-772FB7E02DDA}" sibTransId="{0FFE2377-104A-47E9-BE6B-4308CA276872}"/>
    <dgm:cxn modelId="{E61F3C59-2F15-4E38-96D5-5531303FAB1B}" type="presOf" srcId="{0ABA18C6-F0F2-4738-A03F-665FEDDD841F}" destId="{B774C36E-0A42-435F-9C3E-C8B14A3159CB}" srcOrd="0" destOrd="2" presId="urn:microsoft.com/office/officeart/2005/8/layout/hList1"/>
    <dgm:cxn modelId="{7016A481-FA90-4B82-ADDF-5C3938D2BF75}" type="presOf" srcId="{4C035A78-7FF6-45C8-8F86-B445DC7B68E4}" destId="{922108C8-1C8B-4428-977D-E17D8F0E811E}" srcOrd="0" destOrd="0" presId="urn:microsoft.com/office/officeart/2005/8/layout/hList1"/>
    <dgm:cxn modelId="{B2A9AF8A-9F9D-458D-BD86-1AAB3A39B4BB}" type="presOf" srcId="{7CAE4CAB-6FE6-4F96-AEA5-ECF87274F618}" destId="{B774C36E-0A42-435F-9C3E-C8B14A3159CB}" srcOrd="0" destOrd="1" presId="urn:microsoft.com/office/officeart/2005/8/layout/hList1"/>
    <dgm:cxn modelId="{1ED58C8E-FBD3-48DB-9A34-EC016AC84DF3}" type="presOf" srcId="{CBD871C7-692E-4356-8D50-7951F2C89635}" destId="{D0B870C6-2977-47A7-8316-CB28840ABD54}" srcOrd="0" destOrd="1" presId="urn:microsoft.com/office/officeart/2005/8/layout/hList1"/>
    <dgm:cxn modelId="{6DA64C91-6C92-44ED-88DC-5A69BBAD0A75}" type="presOf" srcId="{657D8E23-3BF2-4A81-879F-F0380E748B84}" destId="{ECAEF335-F153-4291-8F85-CCB5F18D9F1D}" srcOrd="0" destOrd="0" presId="urn:microsoft.com/office/officeart/2005/8/layout/hList1"/>
    <dgm:cxn modelId="{C17BEA95-BEA9-4F5D-AF31-8E8543E25A1C}" srcId="{6DCE9A9C-0E37-4055-BA0D-12F253A1A054}" destId="{4C035A78-7FF6-45C8-8F86-B445DC7B68E4}" srcOrd="0" destOrd="0" parTransId="{5A35DBA2-2C48-4D8A-A9AC-08AAFE905BF8}" sibTransId="{81A4CA3E-E1BA-45EA-B912-5212533841B9}"/>
    <dgm:cxn modelId="{588011A1-C5EC-4E0D-99AB-20954FD66D46}" srcId="{C4139065-CDFF-4D8C-A577-CB847CFF72D9}" destId="{CBD871C7-692E-4356-8D50-7951F2C89635}" srcOrd="1" destOrd="0" parTransId="{BB47B9F6-9111-40A4-AA06-80D5D6AA8FE7}" sibTransId="{79A790B6-B857-4E75-9806-DB48DA61B361}"/>
    <dgm:cxn modelId="{4107B1B4-31AF-4921-83FF-3DFB4399C0BA}" srcId="{6DCE9A9C-0E37-4055-BA0D-12F253A1A054}" destId="{41270E52-1829-4ADA-B396-57CC951FFAC3}" srcOrd="1" destOrd="0" parTransId="{03AF1AA3-B8BF-4C63-9703-D9AB551A0394}" sibTransId="{D9CAC4ED-5D99-47E3-9D05-FF99A5266F0A}"/>
    <dgm:cxn modelId="{08044DB5-F56F-4D61-9831-0F78470FA438}" type="presOf" srcId="{41270E52-1829-4ADA-B396-57CC951FFAC3}" destId="{922108C8-1C8B-4428-977D-E17D8F0E811E}" srcOrd="0" destOrd="1" presId="urn:microsoft.com/office/officeart/2005/8/layout/hList1"/>
    <dgm:cxn modelId="{4E37BEB9-3CF2-4303-8770-AF612EB19C11}" srcId="{C4139065-CDFF-4D8C-A577-CB847CFF72D9}" destId="{0BE3431C-A264-449F-9DF1-804A0A7D9388}" srcOrd="0" destOrd="0" parTransId="{FD79BEA6-3069-4470-BD04-6BBDD56D662B}" sibTransId="{7D594012-543D-406A-935B-655388CFA2C3}"/>
    <dgm:cxn modelId="{056D50C2-EA12-4C08-A770-2B3516C05200}" type="presOf" srcId="{77DA78D8-1D6E-46CE-AC00-8370B14A42DD}" destId="{0C7F75B8-BF64-43F1-A5BB-FADE0C836057}" srcOrd="0" destOrd="0" presId="urn:microsoft.com/office/officeart/2005/8/layout/hList1"/>
    <dgm:cxn modelId="{FE5456CB-E8A5-4CA9-81A2-A4208B6DB087}" type="presOf" srcId="{C4139065-CDFF-4D8C-A577-CB847CFF72D9}" destId="{4CBA90C9-BEEE-44DE-A0ED-16202F2E3673}" srcOrd="0" destOrd="0" presId="urn:microsoft.com/office/officeart/2005/8/layout/hList1"/>
    <dgm:cxn modelId="{3EED91DD-0C9D-4940-BAD9-2F0DFD183EA1}" srcId="{C4139065-CDFF-4D8C-A577-CB847CFF72D9}" destId="{2AEB9C94-1D77-4DEE-9E5C-6A209176CA62}" srcOrd="2" destOrd="0" parTransId="{68B98E7C-3273-4378-888D-E791941C1D3E}" sibTransId="{F758400A-9F32-4367-A72C-5015B1871C58}"/>
    <dgm:cxn modelId="{4EFF8FE1-247E-4A8D-AF62-DB2273F987EA}" srcId="{657D8E23-3BF2-4A81-879F-F0380E748B84}" destId="{7CAE4CAB-6FE6-4F96-AEA5-ECF87274F618}" srcOrd="1" destOrd="0" parTransId="{D4218006-844C-4BFD-B607-3104D5C84946}" sibTransId="{5572D5FD-E093-4629-84D6-82B383A6E974}"/>
    <dgm:cxn modelId="{808E77E3-3574-4F2C-9ACA-34DB2406DAA2}" srcId="{77DA78D8-1D6E-46CE-AC00-8370B14A42DD}" destId="{6DCE9A9C-0E37-4055-BA0D-12F253A1A054}" srcOrd="0" destOrd="0" parTransId="{75808CF4-4C37-4B82-A40A-F4EF1ABD5970}" sibTransId="{C243B948-B6CC-4CDF-B7BD-3D6C81EFD1FA}"/>
    <dgm:cxn modelId="{22F52BE7-3311-4E75-8F0B-39D56AAB7855}" type="presOf" srcId="{2AEB9C94-1D77-4DEE-9E5C-6A209176CA62}" destId="{D0B870C6-2977-47A7-8316-CB28840ABD54}" srcOrd="0" destOrd="2" presId="urn:microsoft.com/office/officeart/2005/8/layout/hList1"/>
    <dgm:cxn modelId="{56C447F8-BC1E-487B-BDBA-5DCF0597B373}" type="presOf" srcId="{FC684D52-B4CA-43A4-9C42-A0D4C67C783E}" destId="{B774C36E-0A42-435F-9C3E-C8B14A3159CB}" srcOrd="0" destOrd="0" presId="urn:microsoft.com/office/officeart/2005/8/layout/hList1"/>
    <dgm:cxn modelId="{2B77EBFB-E08C-4A68-A92B-7549E0605DC0}" srcId="{657D8E23-3BF2-4A81-879F-F0380E748B84}" destId="{0ABA18C6-F0F2-4738-A03F-665FEDDD841F}" srcOrd="2" destOrd="0" parTransId="{BB33FDB1-E1A5-416F-B884-E64A3E833199}" sibTransId="{0D63AB14-8C41-4CD6-BB9B-29F7FF2F03FE}"/>
    <dgm:cxn modelId="{3985BBF7-855D-4D9A-8604-2947CD726AF3}" type="presParOf" srcId="{0C7F75B8-BF64-43F1-A5BB-FADE0C836057}" destId="{52DC8C34-88D0-427A-B7A9-7881DB3CCC22}" srcOrd="0" destOrd="0" presId="urn:microsoft.com/office/officeart/2005/8/layout/hList1"/>
    <dgm:cxn modelId="{597A4F99-8F1B-4BC2-A57C-ACD3B8B35DF4}" type="presParOf" srcId="{52DC8C34-88D0-427A-B7A9-7881DB3CCC22}" destId="{93E8114B-7A17-4354-83EA-7AA859D60426}" srcOrd="0" destOrd="0" presId="urn:microsoft.com/office/officeart/2005/8/layout/hList1"/>
    <dgm:cxn modelId="{1DB61038-834C-4382-B0D9-C432E65B930A}" type="presParOf" srcId="{52DC8C34-88D0-427A-B7A9-7881DB3CCC22}" destId="{922108C8-1C8B-4428-977D-E17D8F0E811E}" srcOrd="1" destOrd="0" presId="urn:microsoft.com/office/officeart/2005/8/layout/hList1"/>
    <dgm:cxn modelId="{6C129AEC-E4E8-4354-9410-86CCCBF3A53A}" type="presParOf" srcId="{0C7F75B8-BF64-43F1-A5BB-FADE0C836057}" destId="{DFCCBD59-11EB-443E-9C28-2A4E649FFC03}" srcOrd="1" destOrd="0" presId="urn:microsoft.com/office/officeart/2005/8/layout/hList1"/>
    <dgm:cxn modelId="{BE2BD408-EA43-4933-9B1F-8F07F2055DFC}" type="presParOf" srcId="{0C7F75B8-BF64-43F1-A5BB-FADE0C836057}" destId="{5084D090-EAB3-42B2-96F9-0EB70725C429}" srcOrd="2" destOrd="0" presId="urn:microsoft.com/office/officeart/2005/8/layout/hList1"/>
    <dgm:cxn modelId="{661BDE68-30B5-4321-B021-2F34481BE901}" type="presParOf" srcId="{5084D090-EAB3-42B2-96F9-0EB70725C429}" destId="{4CBA90C9-BEEE-44DE-A0ED-16202F2E3673}" srcOrd="0" destOrd="0" presId="urn:microsoft.com/office/officeart/2005/8/layout/hList1"/>
    <dgm:cxn modelId="{B66C7945-D8AD-4AF1-B25D-0ABF3CB9BE3E}" type="presParOf" srcId="{5084D090-EAB3-42B2-96F9-0EB70725C429}" destId="{D0B870C6-2977-47A7-8316-CB28840ABD54}" srcOrd="1" destOrd="0" presId="urn:microsoft.com/office/officeart/2005/8/layout/hList1"/>
    <dgm:cxn modelId="{8CE2E8FF-678D-4531-86D9-83A99C19744B}" type="presParOf" srcId="{0C7F75B8-BF64-43F1-A5BB-FADE0C836057}" destId="{8EF22353-5A74-4211-B1EE-9EF8F29CEE47}" srcOrd="3" destOrd="0" presId="urn:microsoft.com/office/officeart/2005/8/layout/hList1"/>
    <dgm:cxn modelId="{A3BA5DD6-898D-4D52-818A-56C11A7276D3}" type="presParOf" srcId="{0C7F75B8-BF64-43F1-A5BB-FADE0C836057}" destId="{93AFA442-27DD-40C2-9A35-1303982C3AB6}" srcOrd="4" destOrd="0" presId="urn:microsoft.com/office/officeart/2005/8/layout/hList1"/>
    <dgm:cxn modelId="{FC418D31-CAB3-4C55-ADE1-8F03CC0471F5}" type="presParOf" srcId="{93AFA442-27DD-40C2-9A35-1303982C3AB6}" destId="{ECAEF335-F153-4291-8F85-CCB5F18D9F1D}" srcOrd="0" destOrd="0" presId="urn:microsoft.com/office/officeart/2005/8/layout/hList1"/>
    <dgm:cxn modelId="{9760DEE8-2FC2-41FC-9D88-518542544623}" type="presParOf" srcId="{93AFA442-27DD-40C2-9A35-1303982C3AB6}" destId="{B774C36E-0A42-435F-9C3E-C8B14A3159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D9BB8-FD14-4621-9F7E-B159C69F32C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7977C0-2E81-429D-9BE3-05D66C464961}">
      <dgm:prSet phldrT="[文字]"/>
      <dgm:spPr>
        <a:solidFill>
          <a:srgbClr val="C3E4D0"/>
        </a:solidFill>
      </dgm:spPr>
      <dgm:t>
        <a:bodyPr/>
        <a:lstStyle/>
        <a:p>
          <a:r>
            <a:rPr lang="en-US" altLang="zh-TW" b="1" dirty="0">
              <a:solidFill>
                <a:srgbClr val="C3E4D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b="1" dirty="0">
            <a:solidFill>
              <a:srgbClr val="C3E4D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005033-A51A-4CC1-B685-50A79D426B31}" type="parTrans" cxnId="{8EBEFF9B-CA14-4E94-A778-48CD03A1F93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BADCF2-A654-48A7-85CD-7FE23D4B1AE6}" type="sibTrans" cxnId="{8EBEFF9B-CA14-4E94-A778-48CD03A1F93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65544C-F361-4E4B-B780-E5CB2C1BEA56}">
      <dgm:prSet phldrT="[文字]"/>
      <dgm:spPr>
        <a:solidFill>
          <a:srgbClr val="F26647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定義目標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B33061-6102-4333-AC46-7C2FCF85BCC4}" type="parTrans" cxnId="{549E7774-0B9A-4D20-B04C-6F0DD27F521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0C4E23-AC87-4B68-8549-C61E68A7074F}" type="sibTrans" cxnId="{549E7774-0B9A-4D20-B04C-6F0DD27F5216}">
      <dgm:prSet/>
      <dgm:spPr>
        <a:solidFill>
          <a:srgbClr val="F26647"/>
        </a:solidFill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671B45-10A4-41A7-A20C-9838FB66BFB9}">
      <dgm:prSet phldrT="[文字]"/>
      <dgm:spPr>
        <a:solidFill>
          <a:srgbClr val="A1C365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衡量資源</a:t>
          </a:r>
        </a:p>
      </dgm:t>
    </dgm:pt>
    <dgm:pt modelId="{EE2DF167-F49C-4F3D-B9CD-D6022FFA72D6}" type="parTrans" cxnId="{991A5F8D-E4BE-4093-9F87-07A89206728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06CCC0-5DB7-4054-B55C-861F0C5FD8AD}" type="sibTrans" cxnId="{991A5F8D-E4BE-4093-9F87-07A892067282}">
      <dgm:prSet/>
      <dgm:spPr>
        <a:solidFill>
          <a:srgbClr val="A1C365"/>
        </a:solidFill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F5EF20-2D06-42AC-BBB4-3C4EE73C1B02}">
      <dgm:prSet phldrT="[文字]"/>
      <dgm:spPr>
        <a:solidFill>
          <a:srgbClr val="106F49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發展行動方案</a:t>
          </a:r>
        </a:p>
      </dgm:t>
    </dgm:pt>
    <dgm:pt modelId="{D8DD4030-9BAE-4376-91DB-34ECC6D26651}" type="parTrans" cxnId="{547560C8-FE6A-4346-8342-3E7B715D44C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54EC98-01E6-4EE3-A558-A33CAA2A97B6}" type="sibTrans" cxnId="{547560C8-FE6A-4346-8342-3E7B715D44CF}">
      <dgm:prSet/>
      <dgm:spPr>
        <a:solidFill>
          <a:srgbClr val="106F49"/>
        </a:solidFill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003958-21E0-43D1-A3A5-DFE3267A032A}">
      <dgm:prSet phldrT="[文字]"/>
      <dgm:spPr>
        <a:solidFill>
          <a:srgbClr val="2396AA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實施計畫</a:t>
          </a:r>
        </a:p>
      </dgm:t>
    </dgm:pt>
    <dgm:pt modelId="{65E740ED-4F63-4686-9809-FFA536625E28}" type="parTrans" cxnId="{3D096076-1B39-435B-8646-A89BF58520C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FCB216-5260-45A9-991E-F449BA7B46EE}" type="sibTrans" cxnId="{3D096076-1B39-435B-8646-A89BF58520C8}">
      <dgm:prSet/>
      <dgm:spPr>
        <a:solidFill>
          <a:srgbClr val="2396AA"/>
        </a:solidFill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3C3E8F-6AF0-40EC-A4A4-3E9B40F037BF}">
      <dgm:prSet phldrT="[文字]"/>
      <dgm:spPr>
        <a:solidFill>
          <a:srgbClr val="F7A33B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監測與評估</a:t>
          </a:r>
        </a:p>
      </dgm:t>
    </dgm:pt>
    <dgm:pt modelId="{22166C98-E019-4988-958B-37B89D2BEDC4}" type="parTrans" cxnId="{41A939D4-71F5-4394-84B5-CFECDBCD415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882049-CA6A-4A2E-ADBC-AF15218CA89B}" type="sibTrans" cxnId="{41A939D4-71F5-4394-84B5-CFECDBCD4157}">
      <dgm:prSet/>
      <dgm:spPr>
        <a:solidFill>
          <a:srgbClr val="F7A33B"/>
        </a:solidFill>
      </dgm:spPr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7EAF7B-3E82-4962-A03F-A1BF4E9E496C}" type="pres">
      <dgm:prSet presAssocID="{CA0D9BB8-FD14-4621-9F7E-B159C69F32C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6AB6C1-6A07-4ACB-A8A3-F962FCE816DF}" type="pres">
      <dgm:prSet presAssocID="{797977C0-2E81-429D-9BE3-05D66C464961}" presName="centerShape" presStyleLbl="node0" presStyleIdx="0" presStyleCnt="1" custScaleX="152837" custScaleY="152837"/>
      <dgm:spPr>
        <a:prstGeom prst="ellipse">
          <a:avLst/>
        </a:prstGeom>
      </dgm:spPr>
    </dgm:pt>
    <dgm:pt modelId="{E77BB530-6F4B-4C01-A8ED-0D7CDAC2E917}" type="pres">
      <dgm:prSet presAssocID="{8865544C-F361-4E4B-B780-E5CB2C1BEA56}" presName="node" presStyleLbl="node1" presStyleIdx="0" presStyleCnt="5">
        <dgm:presLayoutVars>
          <dgm:bulletEnabled val="1"/>
        </dgm:presLayoutVars>
      </dgm:prSet>
      <dgm:spPr/>
    </dgm:pt>
    <dgm:pt modelId="{67DC1C58-89AA-48DF-9E65-6B079191DD58}" type="pres">
      <dgm:prSet presAssocID="{8865544C-F361-4E4B-B780-E5CB2C1BEA56}" presName="dummy" presStyleCnt="0"/>
      <dgm:spPr/>
    </dgm:pt>
    <dgm:pt modelId="{064C01C3-53A5-4CC4-A5A4-DB6175336329}" type="pres">
      <dgm:prSet presAssocID="{BD0C4E23-AC87-4B68-8549-C61E68A7074F}" presName="sibTrans" presStyleLbl="sibTrans2D1" presStyleIdx="0" presStyleCnt="5"/>
      <dgm:spPr/>
    </dgm:pt>
    <dgm:pt modelId="{3CB3F827-E95F-470D-90CA-B0675C0B90E2}" type="pres">
      <dgm:prSet presAssocID="{EA671B45-10A4-41A7-A20C-9838FB66BFB9}" presName="node" presStyleLbl="node1" presStyleIdx="1" presStyleCnt="5">
        <dgm:presLayoutVars>
          <dgm:bulletEnabled val="1"/>
        </dgm:presLayoutVars>
      </dgm:prSet>
      <dgm:spPr/>
    </dgm:pt>
    <dgm:pt modelId="{A1E3A65E-8A3E-4494-A13A-70FB9623D258}" type="pres">
      <dgm:prSet presAssocID="{EA671B45-10A4-41A7-A20C-9838FB66BFB9}" presName="dummy" presStyleCnt="0"/>
      <dgm:spPr/>
    </dgm:pt>
    <dgm:pt modelId="{194EC3B8-4E3A-4A32-B8E1-FD4DFAF653A2}" type="pres">
      <dgm:prSet presAssocID="{A906CCC0-5DB7-4054-B55C-861F0C5FD8AD}" presName="sibTrans" presStyleLbl="sibTrans2D1" presStyleIdx="1" presStyleCnt="5"/>
      <dgm:spPr/>
    </dgm:pt>
    <dgm:pt modelId="{124DDB0D-BAB3-4454-BCD8-C9AD4381B004}" type="pres">
      <dgm:prSet presAssocID="{C4F5EF20-2D06-42AC-BBB4-3C4EE73C1B02}" presName="node" presStyleLbl="node1" presStyleIdx="2" presStyleCnt="5">
        <dgm:presLayoutVars>
          <dgm:bulletEnabled val="1"/>
        </dgm:presLayoutVars>
      </dgm:prSet>
      <dgm:spPr/>
    </dgm:pt>
    <dgm:pt modelId="{A3114879-7EBB-430B-9E5D-3AD6B919A432}" type="pres">
      <dgm:prSet presAssocID="{C4F5EF20-2D06-42AC-BBB4-3C4EE73C1B02}" presName="dummy" presStyleCnt="0"/>
      <dgm:spPr/>
    </dgm:pt>
    <dgm:pt modelId="{BA55E6BA-3504-4BF2-9748-FC6A530EFEB8}" type="pres">
      <dgm:prSet presAssocID="{2954EC98-01E6-4EE3-A558-A33CAA2A97B6}" presName="sibTrans" presStyleLbl="sibTrans2D1" presStyleIdx="2" presStyleCnt="5"/>
      <dgm:spPr/>
    </dgm:pt>
    <dgm:pt modelId="{0F87F510-2E4B-4044-A07A-E470494744E0}" type="pres">
      <dgm:prSet presAssocID="{D5003958-21E0-43D1-A3A5-DFE3267A032A}" presName="node" presStyleLbl="node1" presStyleIdx="3" presStyleCnt="5">
        <dgm:presLayoutVars>
          <dgm:bulletEnabled val="1"/>
        </dgm:presLayoutVars>
      </dgm:prSet>
      <dgm:spPr/>
    </dgm:pt>
    <dgm:pt modelId="{13440E08-A007-4686-BC8B-A1AA54B8206C}" type="pres">
      <dgm:prSet presAssocID="{D5003958-21E0-43D1-A3A5-DFE3267A032A}" presName="dummy" presStyleCnt="0"/>
      <dgm:spPr/>
    </dgm:pt>
    <dgm:pt modelId="{DA23425F-3E10-46A3-AF48-C989F3134379}" type="pres">
      <dgm:prSet presAssocID="{18FCB216-5260-45A9-991E-F449BA7B46EE}" presName="sibTrans" presStyleLbl="sibTrans2D1" presStyleIdx="3" presStyleCnt="5"/>
      <dgm:spPr/>
    </dgm:pt>
    <dgm:pt modelId="{85BBC2BD-5E06-4BF1-B9FF-3BF6F33E534B}" type="pres">
      <dgm:prSet presAssocID="{BF3C3E8F-6AF0-40EC-A4A4-3E9B40F037BF}" presName="node" presStyleLbl="node1" presStyleIdx="4" presStyleCnt="5">
        <dgm:presLayoutVars>
          <dgm:bulletEnabled val="1"/>
        </dgm:presLayoutVars>
      </dgm:prSet>
      <dgm:spPr/>
    </dgm:pt>
    <dgm:pt modelId="{E50E5FDE-6191-425F-890D-803CCA7B827E}" type="pres">
      <dgm:prSet presAssocID="{BF3C3E8F-6AF0-40EC-A4A4-3E9B40F037BF}" presName="dummy" presStyleCnt="0"/>
      <dgm:spPr/>
    </dgm:pt>
    <dgm:pt modelId="{44E2F936-8752-4439-B90E-AE1DBD8C57ED}" type="pres">
      <dgm:prSet presAssocID="{14882049-CA6A-4A2E-ADBC-AF15218CA89B}" presName="sibTrans" presStyleLbl="sibTrans2D1" presStyleIdx="4" presStyleCnt="5"/>
      <dgm:spPr/>
    </dgm:pt>
  </dgm:ptLst>
  <dgm:cxnLst>
    <dgm:cxn modelId="{E5471007-7EDC-4EFB-B3E7-3D2566322917}" type="presOf" srcId="{14882049-CA6A-4A2E-ADBC-AF15218CA89B}" destId="{44E2F936-8752-4439-B90E-AE1DBD8C57ED}" srcOrd="0" destOrd="0" presId="urn:microsoft.com/office/officeart/2005/8/layout/radial6"/>
    <dgm:cxn modelId="{7FD6DF47-19C4-44EF-99A5-405E94919D0E}" type="presOf" srcId="{BD0C4E23-AC87-4B68-8549-C61E68A7074F}" destId="{064C01C3-53A5-4CC4-A5A4-DB6175336329}" srcOrd="0" destOrd="0" presId="urn:microsoft.com/office/officeart/2005/8/layout/radial6"/>
    <dgm:cxn modelId="{218BED69-1385-460B-8E04-70510B58C4F3}" type="presOf" srcId="{A906CCC0-5DB7-4054-B55C-861F0C5FD8AD}" destId="{194EC3B8-4E3A-4A32-B8E1-FD4DFAF653A2}" srcOrd="0" destOrd="0" presId="urn:microsoft.com/office/officeart/2005/8/layout/radial6"/>
    <dgm:cxn modelId="{9A465D51-81B4-4813-99F5-4CA635EF063B}" type="presOf" srcId="{797977C0-2E81-429D-9BE3-05D66C464961}" destId="{1C6AB6C1-6A07-4ACB-A8A3-F962FCE816DF}" srcOrd="0" destOrd="0" presId="urn:microsoft.com/office/officeart/2005/8/layout/radial6"/>
    <dgm:cxn modelId="{549E7774-0B9A-4D20-B04C-6F0DD27F5216}" srcId="{797977C0-2E81-429D-9BE3-05D66C464961}" destId="{8865544C-F361-4E4B-B780-E5CB2C1BEA56}" srcOrd="0" destOrd="0" parTransId="{E2B33061-6102-4333-AC46-7C2FCF85BCC4}" sibTransId="{BD0C4E23-AC87-4B68-8549-C61E68A7074F}"/>
    <dgm:cxn modelId="{3D096076-1B39-435B-8646-A89BF58520C8}" srcId="{797977C0-2E81-429D-9BE3-05D66C464961}" destId="{D5003958-21E0-43D1-A3A5-DFE3267A032A}" srcOrd="3" destOrd="0" parTransId="{65E740ED-4F63-4686-9809-FFA536625E28}" sibTransId="{18FCB216-5260-45A9-991E-F449BA7B46EE}"/>
    <dgm:cxn modelId="{DE010B80-4D05-4FAE-963B-13DC81F8A333}" type="presOf" srcId="{BF3C3E8F-6AF0-40EC-A4A4-3E9B40F037BF}" destId="{85BBC2BD-5E06-4BF1-B9FF-3BF6F33E534B}" srcOrd="0" destOrd="0" presId="urn:microsoft.com/office/officeart/2005/8/layout/radial6"/>
    <dgm:cxn modelId="{991A5F8D-E4BE-4093-9F87-07A892067282}" srcId="{797977C0-2E81-429D-9BE3-05D66C464961}" destId="{EA671B45-10A4-41A7-A20C-9838FB66BFB9}" srcOrd="1" destOrd="0" parTransId="{EE2DF167-F49C-4F3D-B9CD-D6022FFA72D6}" sibTransId="{A906CCC0-5DB7-4054-B55C-861F0C5FD8AD}"/>
    <dgm:cxn modelId="{9CC9CD8D-7462-44E7-920A-F1F9E46CD026}" type="presOf" srcId="{D5003958-21E0-43D1-A3A5-DFE3267A032A}" destId="{0F87F510-2E4B-4044-A07A-E470494744E0}" srcOrd="0" destOrd="0" presId="urn:microsoft.com/office/officeart/2005/8/layout/radial6"/>
    <dgm:cxn modelId="{8EBEFF9B-CA14-4E94-A778-48CD03A1F93A}" srcId="{CA0D9BB8-FD14-4621-9F7E-B159C69F32C7}" destId="{797977C0-2E81-429D-9BE3-05D66C464961}" srcOrd="0" destOrd="0" parTransId="{68005033-A51A-4CC1-B685-50A79D426B31}" sibTransId="{D7BADCF2-A654-48A7-85CD-7FE23D4B1AE6}"/>
    <dgm:cxn modelId="{ADA902A0-14A6-48C7-90C2-37441B350C46}" type="presOf" srcId="{CA0D9BB8-FD14-4621-9F7E-B159C69F32C7}" destId="{227EAF7B-3E82-4962-A03F-A1BF4E9E496C}" srcOrd="0" destOrd="0" presId="urn:microsoft.com/office/officeart/2005/8/layout/radial6"/>
    <dgm:cxn modelId="{0B7A19A1-5714-4FAC-B4FA-415438F6EDE5}" type="presOf" srcId="{EA671B45-10A4-41A7-A20C-9838FB66BFB9}" destId="{3CB3F827-E95F-470D-90CA-B0675C0B90E2}" srcOrd="0" destOrd="0" presId="urn:microsoft.com/office/officeart/2005/8/layout/radial6"/>
    <dgm:cxn modelId="{547560C8-FE6A-4346-8342-3E7B715D44CF}" srcId="{797977C0-2E81-429D-9BE3-05D66C464961}" destId="{C4F5EF20-2D06-42AC-BBB4-3C4EE73C1B02}" srcOrd="2" destOrd="0" parTransId="{D8DD4030-9BAE-4376-91DB-34ECC6D26651}" sibTransId="{2954EC98-01E6-4EE3-A558-A33CAA2A97B6}"/>
    <dgm:cxn modelId="{6BDF70C9-E849-4985-9350-23E609E45435}" type="presOf" srcId="{2954EC98-01E6-4EE3-A558-A33CAA2A97B6}" destId="{BA55E6BA-3504-4BF2-9748-FC6A530EFEB8}" srcOrd="0" destOrd="0" presId="urn:microsoft.com/office/officeart/2005/8/layout/radial6"/>
    <dgm:cxn modelId="{EA28BCCE-EE79-49E5-B5AC-A1EB04CD9308}" type="presOf" srcId="{8865544C-F361-4E4B-B780-E5CB2C1BEA56}" destId="{E77BB530-6F4B-4C01-A8ED-0D7CDAC2E917}" srcOrd="0" destOrd="0" presId="urn:microsoft.com/office/officeart/2005/8/layout/radial6"/>
    <dgm:cxn modelId="{41A939D4-71F5-4394-84B5-CFECDBCD4157}" srcId="{797977C0-2E81-429D-9BE3-05D66C464961}" destId="{BF3C3E8F-6AF0-40EC-A4A4-3E9B40F037BF}" srcOrd="4" destOrd="0" parTransId="{22166C98-E019-4988-958B-37B89D2BEDC4}" sibTransId="{14882049-CA6A-4A2E-ADBC-AF15218CA89B}"/>
    <dgm:cxn modelId="{6DD3CCF1-688D-4DFD-8EE4-4C90E3D2195D}" type="presOf" srcId="{18FCB216-5260-45A9-991E-F449BA7B46EE}" destId="{DA23425F-3E10-46A3-AF48-C989F3134379}" srcOrd="0" destOrd="0" presId="urn:microsoft.com/office/officeart/2005/8/layout/radial6"/>
    <dgm:cxn modelId="{7A738DFD-85CE-4446-9CCB-D0DB36859B7D}" type="presOf" srcId="{C4F5EF20-2D06-42AC-BBB4-3C4EE73C1B02}" destId="{124DDB0D-BAB3-4454-BCD8-C9AD4381B004}" srcOrd="0" destOrd="0" presId="urn:microsoft.com/office/officeart/2005/8/layout/radial6"/>
    <dgm:cxn modelId="{25A70DBF-9029-42B5-B399-86471906DEB5}" type="presParOf" srcId="{227EAF7B-3E82-4962-A03F-A1BF4E9E496C}" destId="{1C6AB6C1-6A07-4ACB-A8A3-F962FCE816DF}" srcOrd="0" destOrd="0" presId="urn:microsoft.com/office/officeart/2005/8/layout/radial6"/>
    <dgm:cxn modelId="{32CE460C-24F9-4471-8FD2-98B91DCECCFD}" type="presParOf" srcId="{227EAF7B-3E82-4962-A03F-A1BF4E9E496C}" destId="{E77BB530-6F4B-4C01-A8ED-0D7CDAC2E917}" srcOrd="1" destOrd="0" presId="urn:microsoft.com/office/officeart/2005/8/layout/radial6"/>
    <dgm:cxn modelId="{F0A14210-5E66-4394-ABDC-DF6BC2FB6DA9}" type="presParOf" srcId="{227EAF7B-3E82-4962-A03F-A1BF4E9E496C}" destId="{67DC1C58-89AA-48DF-9E65-6B079191DD58}" srcOrd="2" destOrd="0" presId="urn:microsoft.com/office/officeart/2005/8/layout/radial6"/>
    <dgm:cxn modelId="{78963F8B-F137-492C-8D6A-2AA3C4AF9EB0}" type="presParOf" srcId="{227EAF7B-3E82-4962-A03F-A1BF4E9E496C}" destId="{064C01C3-53A5-4CC4-A5A4-DB6175336329}" srcOrd="3" destOrd="0" presId="urn:microsoft.com/office/officeart/2005/8/layout/radial6"/>
    <dgm:cxn modelId="{A93941F1-6F86-4DD0-A029-9933BC6941BA}" type="presParOf" srcId="{227EAF7B-3E82-4962-A03F-A1BF4E9E496C}" destId="{3CB3F827-E95F-470D-90CA-B0675C0B90E2}" srcOrd="4" destOrd="0" presId="urn:microsoft.com/office/officeart/2005/8/layout/radial6"/>
    <dgm:cxn modelId="{AEB5AAEB-A539-4195-A842-1C34D88DE342}" type="presParOf" srcId="{227EAF7B-3E82-4962-A03F-A1BF4E9E496C}" destId="{A1E3A65E-8A3E-4494-A13A-70FB9623D258}" srcOrd="5" destOrd="0" presId="urn:microsoft.com/office/officeart/2005/8/layout/radial6"/>
    <dgm:cxn modelId="{4202952C-DA85-4072-A440-B0B3D3CEE659}" type="presParOf" srcId="{227EAF7B-3E82-4962-A03F-A1BF4E9E496C}" destId="{194EC3B8-4E3A-4A32-B8E1-FD4DFAF653A2}" srcOrd="6" destOrd="0" presId="urn:microsoft.com/office/officeart/2005/8/layout/radial6"/>
    <dgm:cxn modelId="{CCD7B853-B61D-4CB3-ABFF-A0FA4124EBEB}" type="presParOf" srcId="{227EAF7B-3E82-4962-A03F-A1BF4E9E496C}" destId="{124DDB0D-BAB3-4454-BCD8-C9AD4381B004}" srcOrd="7" destOrd="0" presId="urn:microsoft.com/office/officeart/2005/8/layout/radial6"/>
    <dgm:cxn modelId="{7BAB191F-C3F2-4891-BB0D-F967F6E167A4}" type="presParOf" srcId="{227EAF7B-3E82-4962-A03F-A1BF4E9E496C}" destId="{A3114879-7EBB-430B-9E5D-3AD6B919A432}" srcOrd="8" destOrd="0" presId="urn:microsoft.com/office/officeart/2005/8/layout/radial6"/>
    <dgm:cxn modelId="{8E37C7AD-0508-4C9A-A62D-4146B364D778}" type="presParOf" srcId="{227EAF7B-3E82-4962-A03F-A1BF4E9E496C}" destId="{BA55E6BA-3504-4BF2-9748-FC6A530EFEB8}" srcOrd="9" destOrd="0" presId="urn:microsoft.com/office/officeart/2005/8/layout/radial6"/>
    <dgm:cxn modelId="{18484841-6961-4186-9333-F1B9A68191D2}" type="presParOf" srcId="{227EAF7B-3E82-4962-A03F-A1BF4E9E496C}" destId="{0F87F510-2E4B-4044-A07A-E470494744E0}" srcOrd="10" destOrd="0" presId="urn:microsoft.com/office/officeart/2005/8/layout/radial6"/>
    <dgm:cxn modelId="{6777503B-EEAD-45F9-A5B5-D453691A69E7}" type="presParOf" srcId="{227EAF7B-3E82-4962-A03F-A1BF4E9E496C}" destId="{13440E08-A007-4686-BC8B-A1AA54B8206C}" srcOrd="11" destOrd="0" presId="urn:microsoft.com/office/officeart/2005/8/layout/radial6"/>
    <dgm:cxn modelId="{DC2A56DD-CF6D-4143-96E6-1C28C9A9CE36}" type="presParOf" srcId="{227EAF7B-3E82-4962-A03F-A1BF4E9E496C}" destId="{DA23425F-3E10-46A3-AF48-C989F3134379}" srcOrd="12" destOrd="0" presId="urn:microsoft.com/office/officeart/2005/8/layout/radial6"/>
    <dgm:cxn modelId="{6D4213BF-E206-43B1-A373-833BBE62D7CC}" type="presParOf" srcId="{227EAF7B-3E82-4962-A03F-A1BF4E9E496C}" destId="{85BBC2BD-5E06-4BF1-B9FF-3BF6F33E534B}" srcOrd="13" destOrd="0" presId="urn:microsoft.com/office/officeart/2005/8/layout/radial6"/>
    <dgm:cxn modelId="{F3FEC3D7-1F07-4C8A-B846-F0E6D1C27A38}" type="presParOf" srcId="{227EAF7B-3E82-4962-A03F-A1BF4E9E496C}" destId="{E50E5FDE-6191-425F-890D-803CCA7B827E}" srcOrd="14" destOrd="0" presId="urn:microsoft.com/office/officeart/2005/8/layout/radial6"/>
    <dgm:cxn modelId="{FB28675D-E9B0-422F-B367-53F445DDB738}" type="presParOf" srcId="{227EAF7B-3E82-4962-A03F-A1BF4E9E496C}" destId="{44E2F936-8752-4439-B90E-AE1DBD8C57E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114B-7A17-4354-83EA-7AA859D60426}">
      <dsp:nvSpPr>
        <dsp:cNvPr id="0" name=""/>
        <dsp:cNvSpPr/>
      </dsp:nvSpPr>
      <dsp:spPr>
        <a:xfrm>
          <a:off x="3196" y="8642"/>
          <a:ext cx="3116957" cy="925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政策範圍</a:t>
          </a:r>
          <a:endParaRPr lang="en-US" altLang="zh-TW" sz="19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Policy dimensions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96" y="8642"/>
        <a:ext cx="3116957" cy="925791"/>
      </dsp:txXfrm>
    </dsp:sp>
    <dsp:sp modelId="{922108C8-1C8B-4428-977D-E17D8F0E811E}">
      <dsp:nvSpPr>
        <dsp:cNvPr id="0" name=""/>
        <dsp:cNvSpPr/>
      </dsp:nvSpPr>
      <dsp:spPr>
        <a:xfrm>
          <a:off x="3196" y="934433"/>
          <a:ext cx="3116957" cy="3408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全校取向的高品質身體活動教育融入課程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制定提供更多增強身體活動的支持性環境相關政策</a:t>
          </a:r>
        </a:p>
      </dsp:txBody>
      <dsp:txXfrm>
        <a:off x="3196" y="934433"/>
        <a:ext cx="3116957" cy="3408260"/>
      </dsp:txXfrm>
    </dsp:sp>
    <dsp:sp modelId="{4CBA90C9-BEEE-44DE-A0ED-16202F2E3673}">
      <dsp:nvSpPr>
        <dsp:cNvPr id="0" name=""/>
        <dsp:cNvSpPr/>
      </dsp:nvSpPr>
      <dsp:spPr>
        <a:xfrm>
          <a:off x="3556529" y="8642"/>
          <a:ext cx="3116957" cy="9257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考量學校環境</a:t>
          </a:r>
          <a:endParaRPr lang="en-US" altLang="zh-TW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School environment considerations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6529" y="8642"/>
        <a:ext cx="3116957" cy="925791"/>
      </dsp:txXfrm>
    </dsp:sp>
    <dsp:sp modelId="{D0B870C6-2977-47A7-8316-CB28840ABD54}">
      <dsp:nvSpPr>
        <dsp:cNvPr id="0" name=""/>
        <dsp:cNvSpPr/>
      </dsp:nvSpPr>
      <dsp:spPr>
        <a:xfrm>
          <a:off x="3556529" y="934433"/>
          <a:ext cx="3116957" cy="34082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提供學校設施，與社區建立夥伴關係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提共安全的空間與設施，使學生積極參與身體活動。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確定並解決安全問題及風險。</a:t>
          </a:r>
        </a:p>
      </dsp:txBody>
      <dsp:txXfrm>
        <a:off x="3556529" y="934433"/>
        <a:ext cx="3116957" cy="3408260"/>
      </dsp:txXfrm>
    </dsp:sp>
    <dsp:sp modelId="{ECAEF335-F153-4291-8F85-CCB5F18D9F1D}">
      <dsp:nvSpPr>
        <dsp:cNvPr id="0" name=""/>
        <dsp:cNvSpPr/>
      </dsp:nvSpPr>
      <dsp:spPr>
        <a:xfrm>
          <a:off x="7109861" y="8642"/>
          <a:ext cx="3116957" cy="925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建議行動</a:t>
          </a:r>
          <a:endParaRPr lang="en-US" altLang="zh-TW" sz="19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Suggested actions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09861" y="8642"/>
        <a:ext cx="3116957" cy="925791"/>
      </dsp:txXfrm>
    </dsp:sp>
    <dsp:sp modelId="{B774C36E-0A42-435F-9C3E-C8B14A3159CB}">
      <dsp:nvSpPr>
        <dsp:cNvPr id="0" name=""/>
        <dsp:cNvSpPr/>
      </dsp:nvSpPr>
      <dsp:spPr>
        <a:xfrm>
          <a:off x="7109861" y="934433"/>
          <a:ext cx="3116957" cy="340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提供足夠及適當的人員與設施來支持政策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100" kern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提供青少年與家人完成家庭作業的活動</a:t>
          </a:r>
        </a:p>
      </dsp:txBody>
      <dsp:txXfrm>
        <a:off x="7109861" y="934433"/>
        <a:ext cx="3116957" cy="340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8114B-7A17-4354-83EA-7AA859D60426}">
      <dsp:nvSpPr>
        <dsp:cNvPr id="0" name=""/>
        <dsp:cNvSpPr/>
      </dsp:nvSpPr>
      <dsp:spPr>
        <a:xfrm>
          <a:off x="3196" y="62491"/>
          <a:ext cx="3116957" cy="932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政策範圍</a:t>
          </a:r>
          <a:endParaRPr lang="en-US" altLang="zh-TW" sz="19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Policy dimensions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96" y="62491"/>
        <a:ext cx="3116957" cy="932353"/>
      </dsp:txXfrm>
    </dsp:sp>
    <dsp:sp modelId="{922108C8-1C8B-4428-977D-E17D8F0E811E}">
      <dsp:nvSpPr>
        <dsp:cNvPr id="0" name=""/>
        <dsp:cNvSpPr/>
      </dsp:nvSpPr>
      <dsp:spPr>
        <a:xfrm>
          <a:off x="3196" y="994845"/>
          <a:ext cx="3116957" cy="3293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制定無菸校園政策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政策應與國家及國際政策保持一致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須確保介入措施以實證為導向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制訂與學生生活相關的教育政策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96" y="994845"/>
        <a:ext cx="3116957" cy="3293999"/>
      </dsp:txXfrm>
    </dsp:sp>
    <dsp:sp modelId="{4CBA90C9-BEEE-44DE-A0ED-16202F2E3673}">
      <dsp:nvSpPr>
        <dsp:cNvPr id="0" name=""/>
        <dsp:cNvSpPr/>
      </dsp:nvSpPr>
      <dsp:spPr>
        <a:xfrm>
          <a:off x="3556529" y="62491"/>
          <a:ext cx="3116957" cy="9323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考量學校環境</a:t>
          </a:r>
          <a:endParaRPr lang="en-US" altLang="zh-TW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School environment considerations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6529" y="62491"/>
        <a:ext cx="3116957" cy="932353"/>
      </dsp:txXfrm>
    </dsp:sp>
    <dsp:sp modelId="{D0B870C6-2977-47A7-8316-CB28840ABD54}">
      <dsp:nvSpPr>
        <dsp:cNvPr id="0" name=""/>
        <dsp:cNvSpPr/>
      </dsp:nvSpPr>
      <dsp:spPr>
        <a:xfrm>
          <a:off x="3556529" y="994845"/>
          <a:ext cx="3116957" cy="3293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無菸環境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透過父母參與、強化師生關係建立聯繫，增強社會心理環境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開發支持健康促進行環的環境教育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56529" y="994845"/>
        <a:ext cx="3116957" cy="3293999"/>
      </dsp:txXfrm>
    </dsp:sp>
    <dsp:sp modelId="{ECAEF335-F153-4291-8F85-CCB5F18D9F1D}">
      <dsp:nvSpPr>
        <dsp:cNvPr id="0" name=""/>
        <dsp:cNvSpPr/>
      </dsp:nvSpPr>
      <dsp:spPr>
        <a:xfrm>
          <a:off x="7109861" y="62491"/>
          <a:ext cx="3116957" cy="932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建議行動</a:t>
          </a:r>
          <a:endParaRPr lang="en-US" altLang="zh-TW" sz="19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Suggested actions</a:t>
          </a:r>
          <a:endParaRPr lang="zh-TW" sz="12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09861" y="62491"/>
        <a:ext cx="3116957" cy="932353"/>
      </dsp:txXfrm>
    </dsp:sp>
    <dsp:sp modelId="{B774C36E-0A42-435F-9C3E-C8B14A3159CB}">
      <dsp:nvSpPr>
        <dsp:cNvPr id="0" name=""/>
        <dsp:cNvSpPr/>
      </dsp:nvSpPr>
      <dsp:spPr>
        <a:xfrm>
          <a:off x="7109861" y="994845"/>
          <a:ext cx="3116957" cy="32939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禁止菸品交易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透過演講、講座及相關教案提供教育訊息。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學校職員在菸害防制計畫及戒菸計畫方面培訓相關技能</a:t>
          </a:r>
          <a:endParaRPr lang="zh-TW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09861" y="994845"/>
        <a:ext cx="3116957" cy="3293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F936-8752-4439-B90E-AE1DBD8C57ED}">
      <dsp:nvSpPr>
        <dsp:cNvPr id="0" name=""/>
        <dsp:cNvSpPr/>
      </dsp:nvSpPr>
      <dsp:spPr>
        <a:xfrm>
          <a:off x="667012" y="506692"/>
          <a:ext cx="3383873" cy="3383873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F7A3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3425F-3E10-46A3-AF48-C989F3134379}">
      <dsp:nvSpPr>
        <dsp:cNvPr id="0" name=""/>
        <dsp:cNvSpPr/>
      </dsp:nvSpPr>
      <dsp:spPr>
        <a:xfrm>
          <a:off x="667012" y="506692"/>
          <a:ext cx="3383873" cy="3383873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2396A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5E6BA-3504-4BF2-9748-FC6A530EFEB8}">
      <dsp:nvSpPr>
        <dsp:cNvPr id="0" name=""/>
        <dsp:cNvSpPr/>
      </dsp:nvSpPr>
      <dsp:spPr>
        <a:xfrm>
          <a:off x="667012" y="506692"/>
          <a:ext cx="3383873" cy="3383873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106F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EC3B8-4E3A-4A32-B8E1-FD4DFAF653A2}">
      <dsp:nvSpPr>
        <dsp:cNvPr id="0" name=""/>
        <dsp:cNvSpPr/>
      </dsp:nvSpPr>
      <dsp:spPr>
        <a:xfrm>
          <a:off x="667012" y="506692"/>
          <a:ext cx="3383873" cy="3383873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A1C3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01C3-53A5-4CC4-A5A4-DB6175336329}">
      <dsp:nvSpPr>
        <dsp:cNvPr id="0" name=""/>
        <dsp:cNvSpPr/>
      </dsp:nvSpPr>
      <dsp:spPr>
        <a:xfrm>
          <a:off x="667012" y="506692"/>
          <a:ext cx="3383873" cy="3383873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F266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AB6C1-6A07-4ACB-A8A3-F962FCE816DF}">
      <dsp:nvSpPr>
        <dsp:cNvPr id="0" name=""/>
        <dsp:cNvSpPr/>
      </dsp:nvSpPr>
      <dsp:spPr>
        <a:xfrm>
          <a:off x="1168903" y="1008583"/>
          <a:ext cx="2380092" cy="2380092"/>
        </a:xfrm>
        <a:prstGeom prst="ellipse">
          <a:avLst/>
        </a:prstGeom>
        <a:solidFill>
          <a:srgbClr val="C3E4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6500" b="1" kern="1200" dirty="0">
              <a:solidFill>
                <a:srgbClr val="C3E4D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sz="6500" b="1" kern="1200" dirty="0">
            <a:solidFill>
              <a:srgbClr val="C3E4D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7459" y="1357139"/>
        <a:ext cx="1682980" cy="1682980"/>
      </dsp:txXfrm>
    </dsp:sp>
    <dsp:sp modelId="{E77BB530-6F4B-4C01-A8ED-0D7CDAC2E917}">
      <dsp:nvSpPr>
        <dsp:cNvPr id="0" name=""/>
        <dsp:cNvSpPr/>
      </dsp:nvSpPr>
      <dsp:spPr>
        <a:xfrm>
          <a:off x="1813903" y="889"/>
          <a:ext cx="1090092" cy="1090092"/>
        </a:xfrm>
        <a:prstGeom prst="ellipse">
          <a:avLst/>
        </a:prstGeom>
        <a:solidFill>
          <a:srgbClr val="F266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定義目標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73543" y="160529"/>
        <a:ext cx="770812" cy="770812"/>
      </dsp:txXfrm>
    </dsp:sp>
    <dsp:sp modelId="{3CB3F827-E95F-470D-90CA-B0675C0B90E2}">
      <dsp:nvSpPr>
        <dsp:cNvPr id="0" name=""/>
        <dsp:cNvSpPr/>
      </dsp:nvSpPr>
      <dsp:spPr>
        <a:xfrm>
          <a:off x="3385708" y="1142873"/>
          <a:ext cx="1090092" cy="1090092"/>
        </a:xfrm>
        <a:prstGeom prst="ellipse">
          <a:avLst/>
        </a:prstGeom>
        <a:solidFill>
          <a:srgbClr val="A1C3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衡量資源</a:t>
          </a:r>
        </a:p>
      </dsp:txBody>
      <dsp:txXfrm>
        <a:off x="3545348" y="1302513"/>
        <a:ext cx="770812" cy="770812"/>
      </dsp:txXfrm>
    </dsp:sp>
    <dsp:sp modelId="{124DDB0D-BAB3-4454-BCD8-C9AD4381B004}">
      <dsp:nvSpPr>
        <dsp:cNvPr id="0" name=""/>
        <dsp:cNvSpPr/>
      </dsp:nvSpPr>
      <dsp:spPr>
        <a:xfrm>
          <a:off x="2785332" y="2990640"/>
          <a:ext cx="1090092" cy="1090092"/>
        </a:xfrm>
        <a:prstGeom prst="ellipse">
          <a:avLst/>
        </a:prstGeom>
        <a:solidFill>
          <a:srgbClr val="106F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發展行動方案</a:t>
          </a:r>
        </a:p>
      </dsp:txBody>
      <dsp:txXfrm>
        <a:off x="2944972" y="3150280"/>
        <a:ext cx="770812" cy="770812"/>
      </dsp:txXfrm>
    </dsp:sp>
    <dsp:sp modelId="{0F87F510-2E4B-4044-A07A-E470494744E0}">
      <dsp:nvSpPr>
        <dsp:cNvPr id="0" name=""/>
        <dsp:cNvSpPr/>
      </dsp:nvSpPr>
      <dsp:spPr>
        <a:xfrm>
          <a:off x="842474" y="2990640"/>
          <a:ext cx="1090092" cy="1090092"/>
        </a:xfrm>
        <a:prstGeom prst="ellipse">
          <a:avLst/>
        </a:prstGeom>
        <a:solidFill>
          <a:srgbClr val="2396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實施計畫</a:t>
          </a:r>
        </a:p>
      </dsp:txBody>
      <dsp:txXfrm>
        <a:off x="1002114" y="3150280"/>
        <a:ext cx="770812" cy="770812"/>
      </dsp:txXfrm>
    </dsp:sp>
    <dsp:sp modelId="{85BBC2BD-5E06-4BF1-B9FF-3BF6F33E534B}">
      <dsp:nvSpPr>
        <dsp:cNvPr id="0" name=""/>
        <dsp:cNvSpPr/>
      </dsp:nvSpPr>
      <dsp:spPr>
        <a:xfrm>
          <a:off x="242098" y="1142873"/>
          <a:ext cx="1090092" cy="1090092"/>
        </a:xfrm>
        <a:prstGeom prst="ellipse">
          <a:avLst/>
        </a:prstGeom>
        <a:solidFill>
          <a:srgbClr val="F7A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監測與評估</a:t>
          </a:r>
        </a:p>
      </dsp:txBody>
      <dsp:txXfrm>
        <a:off x="401738" y="1302513"/>
        <a:ext cx="770812" cy="77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FCF9-8AF9-4E72-AD29-5B6653E63563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62F4-600B-4D1C-BE60-F473F8949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09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非傳染性疾病防治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(Non-Communicable Diseases, NCDs)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62F4-600B-4D1C-BE60-F473F8949E0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74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P.18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62F4-600B-4D1C-BE60-F473F8949E0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47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P.19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62F4-600B-4D1C-BE60-F473F8949E0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35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23CB-7C40-4B1E-B70F-1383010F38F0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20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DA17-B32A-4E2D-AFF6-1B5A2F655418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8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BFC-C574-4B51-99BB-4EDF127332B5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ED3C-54B9-4495-80A2-4F2F3359A093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8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E27-C766-4EF9-AF41-FF13E786BC3A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94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3E04-0D95-4091-B8F0-BAB3303FA2F6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083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13A-F866-48ED-85BD-57955CCCC4D2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71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533E-7665-4CA5-A6BE-50354DBF837B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ED75-0B85-4472-B68F-CE76E237942D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24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9CE-AF0C-4775-A288-168DD0C9F2A7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3666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03E5-77D6-476E-A108-896038E74697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9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3CFEA9-D8FC-41D3-BF7B-C6E01F2436F9}" type="datetime1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6DDB-9DAC-4763-91AB-3853BF12F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4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7BE01-8805-4D62-B386-8550FBB8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763" y="1652983"/>
            <a:ext cx="9144000" cy="306246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學校生活技能教育手冊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預防非傳染性疾病防治</a:t>
            </a:r>
            <a:br>
              <a:rPr lang="en-US" altLang="zh-TW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(Non-Communicable Diseases, NCDs)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E047FE-7823-4DB6-9966-9593C342B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603" y="5774425"/>
            <a:ext cx="9926320" cy="599554"/>
          </a:xfrm>
        </p:spPr>
        <p:txBody>
          <a:bodyPr/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導讀者：許珮琳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29A3FB-A162-4F0B-9F81-974E61D570CA}"/>
              </a:ext>
            </a:extLst>
          </p:cNvPr>
          <p:cNvSpPr/>
          <p:nvPr/>
        </p:nvSpPr>
        <p:spPr>
          <a:xfrm>
            <a:off x="-12474" y="0"/>
            <a:ext cx="12204474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6F6E9E8-5E0B-4030-999D-1973D00F301B}"/>
              </a:ext>
            </a:extLst>
          </p:cNvPr>
          <p:cNvSpPr txBox="1"/>
          <p:nvPr/>
        </p:nvSpPr>
        <p:spPr>
          <a:xfrm>
            <a:off x="5807852" y="232120"/>
            <a:ext cx="6030818" cy="1132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健康促進學校國際網絡計畫（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109-110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年）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月份導讀文章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C0E204-BA53-48AE-8AF6-4F28122D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1" y="127305"/>
            <a:ext cx="3705225" cy="123730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8D042C7-B7A8-4E87-B831-5F6DE93F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7" y="3486277"/>
            <a:ext cx="2958953" cy="32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2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30C7B-9E04-49FB-92CB-23F515A6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526" y="365760"/>
            <a:ext cx="8900273" cy="1325562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三、學校實施方法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考量學校環境 </a:t>
            </a:r>
            <a:r>
              <a:rPr lang="en-US" altLang="zh-TW" sz="3200" b="1" dirty="0"/>
              <a:t>School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environment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considerations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C42907-030D-4147-94D9-8BA1FF52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147"/>
            <a:ext cx="6052457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環境對個人健康有很大的影響，而最重要的就是物質環境與社會環境：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物質環境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包含學校建築物、教室、飲水設施設備。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社會環境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包含學校的氛圍、文化以及教職員工生的態度與信仰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8E8B2F-90AB-418E-87BC-F842F798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4" b="94429" l="6997" r="94941">
                        <a14:foregroundMark x1="57912" y1="16295" x2="41981" y2="18663"/>
                        <a14:foregroundMark x1="41981" y1="18663" x2="36814" y2="21727"/>
                        <a14:foregroundMark x1="36814" y1="21727" x2="33477" y2="29109"/>
                        <a14:foregroundMark x1="33477" y1="29109" x2="32185" y2="36630"/>
                        <a14:foregroundMark x1="32185" y1="36630" x2="42304" y2="34680"/>
                        <a14:foregroundMark x1="42304" y1="34680" x2="46717" y2="32033"/>
                        <a14:foregroundMark x1="50592" y1="5014" x2="50592" y2="5014"/>
                        <a14:foregroundMark x1="63617" y1="63649" x2="55759" y2="60167"/>
                        <a14:foregroundMark x1="55759" y1="60167" x2="36921" y2="40669"/>
                        <a14:foregroundMark x1="36921" y1="40669" x2="36491" y2="33008"/>
                        <a14:foregroundMark x1="36491" y1="33008" x2="43380" y2="32451"/>
                        <a14:foregroundMark x1="43380" y1="32451" x2="56620" y2="36212"/>
                        <a14:foregroundMark x1="56620" y1="36212" x2="71152" y2="33008"/>
                        <a14:foregroundMark x1="71152" y1="33008" x2="79225" y2="35794"/>
                        <a14:foregroundMark x1="79225" y1="35794" x2="85899" y2="35655"/>
                        <a14:foregroundMark x1="85899" y1="35655" x2="13455" y2="36490"/>
                        <a14:foregroundMark x1="13455" y1="36490" x2="10549" y2="43315"/>
                        <a14:foregroundMark x1="10549" y1="43315" x2="9257" y2="70056"/>
                        <a14:foregroundMark x1="87621" y1="36630" x2="87621" y2="36630"/>
                        <a14:foregroundMark x1="87836" y1="36072" x2="87836" y2="36072"/>
                        <a14:foregroundMark x1="89559" y1="35794" x2="90097" y2="35933"/>
                        <a14:foregroundMark x1="90420" y1="36072" x2="90420" y2="36072"/>
                        <a14:foregroundMark x1="90527" y1="36351" x2="90527" y2="36351"/>
                        <a14:foregroundMark x1="85684" y1="32869" x2="85684" y2="32869"/>
                        <a14:foregroundMark x1="84499" y1="31616" x2="62863" y2="21727"/>
                        <a14:foregroundMark x1="62863" y1="21727" x2="41335" y2="18942"/>
                        <a14:foregroundMark x1="41335" y1="18942" x2="33262" y2="20752"/>
                        <a14:foregroundMark x1="33262" y1="20752" x2="29386" y2="23259"/>
                        <a14:foregroundMark x1="29709" y1="29387" x2="76958" y2="22624"/>
                        <a14:foregroundMark x1="55867" y1="27019" x2="33800" y2="26741"/>
                        <a14:foregroundMark x1="65554" y1="27298" x2="65554" y2="27298"/>
                        <a14:foregroundMark x1="84822" y1="79387" x2="87298" y2="86072"/>
                        <a14:foregroundMark x1="87298" y1="86072" x2="87406" y2="90251"/>
                        <a14:foregroundMark x1="88698" y1="91365" x2="89451" y2="92201"/>
                        <a14:foregroundMark x1="89774" y1="93036" x2="86222" y2="94290"/>
                        <a14:foregroundMark x1="84392" y1="94568" x2="83208" y2="94568"/>
                        <a14:foregroundMark x1="11518" y1="34680" x2="7858" y2="34958"/>
                        <a14:foregroundMark x1="7104" y1="35097" x2="7104" y2="35097"/>
                        <a14:foregroundMark x1="13886" y1="35097" x2="12809" y2="36072"/>
                        <a14:foregroundMark x1="10980" y1="36212" x2="10980" y2="36212"/>
                        <a14:foregroundMark x1="11195" y1="36630" x2="10872" y2="36212"/>
                        <a14:foregroundMark x1="10549" y1="36072" x2="10549" y2="36072"/>
                        <a14:foregroundMark x1="10011" y1="36072" x2="10011" y2="36072"/>
                        <a14:foregroundMark x1="9903" y1="36072" x2="9903" y2="36072"/>
                        <a14:foregroundMark x1="9795" y1="36072" x2="9795" y2="36072"/>
                        <a14:foregroundMark x1="9795" y1="36072" x2="9795" y2="36072"/>
                        <a14:foregroundMark x1="9688" y1="36072" x2="9688" y2="36072"/>
                        <a14:foregroundMark x1="9688" y1="36072" x2="9688" y2="36072"/>
                        <a14:foregroundMark x1="9580" y1="36072" x2="9580" y2="36072"/>
                        <a14:foregroundMark x1="9580" y1="36072" x2="9580" y2="36072"/>
                        <a14:foregroundMark x1="9473" y1="36072" x2="9473" y2="36072"/>
                        <a14:foregroundMark x1="9365" y1="36072" x2="9365" y2="36072"/>
                        <a14:foregroundMark x1="9365" y1="36072" x2="9365" y2="36072"/>
                        <a14:foregroundMark x1="9365" y1="36072" x2="9365" y2="36072"/>
                        <a14:foregroundMark x1="9365" y1="36072" x2="9365" y2="36072"/>
                        <a14:foregroundMark x1="9365" y1="36072" x2="9365" y2="36072"/>
                        <a14:foregroundMark x1="9365" y1="36212" x2="9365" y2="36212"/>
                        <a14:foregroundMark x1="90635" y1="36490" x2="90635" y2="36490"/>
                        <a14:foregroundMark x1="90635" y1="36490" x2="90635" y2="36490"/>
                        <a14:foregroundMark x1="90635" y1="36490" x2="90635" y2="36490"/>
                        <a14:foregroundMark x1="91066" y1="36490" x2="91066" y2="36490"/>
                        <a14:foregroundMark x1="91066" y1="36490" x2="91066" y2="36490"/>
                        <a14:foregroundMark x1="91066" y1="36490" x2="91066" y2="36490"/>
                        <a14:foregroundMark x1="91066" y1="36351" x2="91066" y2="36351"/>
                        <a14:foregroundMark x1="91281" y1="36072" x2="91281" y2="36072"/>
                        <a14:foregroundMark x1="91281" y1="36072" x2="91281" y2="36072"/>
                        <a14:foregroundMark x1="91712" y1="36072" x2="91712" y2="36072"/>
                        <a14:foregroundMark x1="91819" y1="36212" x2="91819" y2="36212"/>
                        <a14:foregroundMark x1="91819" y1="36212" x2="91819" y2="36212"/>
                        <a14:foregroundMark x1="91819" y1="36212" x2="91819" y2="36212"/>
                        <a14:foregroundMark x1="91819" y1="36072" x2="91819" y2="36072"/>
                        <a14:foregroundMark x1="49839" y1="30780" x2="42519" y2="29387"/>
                        <a14:foregroundMark x1="41442" y1="28830" x2="43918" y2="27437"/>
                        <a14:foregroundMark x1="48762" y1="27159" x2="50915" y2="28691"/>
                        <a14:foregroundMark x1="60818" y1="29387" x2="62648" y2="29526"/>
                        <a14:foregroundMark x1="79763" y1="26323" x2="79763" y2="26323"/>
                        <a14:foregroundMark x1="78364" y1="24234" x2="78364" y2="23816"/>
                        <a14:foregroundMark x1="78364" y1="23677" x2="78364" y2="23677"/>
                        <a14:foregroundMark x1="78256" y1="23259" x2="78256" y2="23259"/>
                        <a14:foregroundMark x1="77826" y1="22981" x2="77826" y2="22981"/>
                        <a14:foregroundMark x1="78149" y1="22145" x2="78149" y2="22145"/>
                        <a14:foregroundMark x1="78256" y1="22702" x2="78256" y2="22841"/>
                        <a14:foregroundMark x1="77933" y1="22563" x2="77718" y2="22423"/>
                        <a14:foregroundMark x1="78149" y1="22981" x2="77718" y2="22563"/>
                        <a14:foregroundMark x1="79548" y1="24791" x2="76857" y2="22563"/>
                        <a14:foregroundMark x1="78149" y1="25627" x2="78149" y2="25627"/>
                        <a14:foregroundMark x1="94941" y1="35376" x2="94941" y2="35376"/>
                        <a14:foregroundMark x1="91819" y1="35376" x2="91819" y2="37604"/>
                        <a14:foregroundMark x1="91927" y1="36212" x2="91819" y2="35237"/>
                        <a14:foregroundMark x1="91819" y1="34680" x2="91819" y2="34819"/>
                        <a14:backgroundMark x1="79656" y1="22423" x2="79656" y2="22423"/>
                        <a14:backgroundMark x1="78794" y1="22006" x2="78794" y2="22006"/>
                        <a14:backgroundMark x1="79225" y1="21448" x2="79978" y2="22145"/>
                        <a14:backgroundMark x1="80086" y1="22284" x2="80086" y2="22284"/>
                        <a14:backgroundMark x1="80194" y1="22423" x2="80194" y2="22423"/>
                        <a14:backgroundMark x1="80624" y1="22423" x2="80624" y2="22423"/>
                        <a14:backgroundMark x1="80517" y1="22145" x2="80517" y2="22145"/>
                        <a14:backgroundMark x1="80409" y1="21588" x2="80409" y2="21588"/>
                        <a14:backgroundMark x1="80409" y1="21448" x2="80409" y2="21448"/>
                        <a14:backgroundMark x1="80553" y1="22145" x2="80840" y2="22702"/>
                        <a14:backgroundMark x1="80409" y1="21866" x2="80553" y2="22145"/>
                        <a14:backgroundMark x1="81485" y1="21727" x2="81485" y2="21727"/>
                        <a14:backgroundMark x1="78687" y1="21866" x2="78687" y2="21866"/>
                        <a14:backgroundMark x1="78364" y1="22284" x2="78364" y2="22284"/>
                        <a14:backgroundMark x1="78149" y1="22006" x2="78149" y2="220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657" y="1926676"/>
            <a:ext cx="4999892" cy="386428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DFB20AA-3522-43F6-B748-32BC0010C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126682"/>
            <a:ext cx="1749254" cy="180371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8B4C98-A185-441E-91F2-DBA8337E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6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DC7A7-8FCB-4C93-80AC-B6D721D2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73" y="221345"/>
            <a:ext cx="6710352" cy="132556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解決環境問題的方法：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985E02-B804-4D89-A77F-4AFCE5C0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447799"/>
            <a:ext cx="10515600" cy="5188855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健康促進學校是一所不斷增強生活、學習、工作能力的健康環境，因此提供基於技能的健康教育課程，增加學生對健康的理解，使他們能做出健康的選擇產生健康的行為。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有利於學校環境的學校政策例如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強化青少年及利益關係者參與相關的決策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確保每一位青少年都得到公平的對待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提倡或制定學校周邊速食店供應的法規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利益關係者的參與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針對相關的問題利益關係者可提出建議以及解決方案達成共識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監測與評估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：測量介入方案或計畫執行情況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：可顯示健康環境好處是有效地強化健康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3D37CB-78CC-47DC-8D41-49EBB602D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82" t="43971"/>
          <a:stretch/>
        </p:blipFill>
        <p:spPr>
          <a:xfrm>
            <a:off x="420204" y="221345"/>
            <a:ext cx="1184769" cy="122645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686AC1-11B0-4631-9410-422C652A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79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3E718-552B-4ECC-8302-A699052B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85" y="136525"/>
            <a:ext cx="9285742" cy="132556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四、建議作為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Suggested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actions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4A6DA-DF15-452F-89D2-74D4ADB7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85" y="1072662"/>
            <a:ext cx="9572201" cy="56752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課堂活動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教育方法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生活技能教育最重要的是讓學生學習獨立、具備良好的能力，為了使學生具備這種能力，教育者一次應專注於一個健康議題，並且關注與該議題相關的特定行為目標。以營養為例，可能的行為目標包含：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了解各年齡層所需要的營養健康飲食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了解食物的種類與份量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學習如何為自己規劃飲食菜單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學習如何解讀食品標籤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了解食品安全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F7128D-6848-4603-8915-EEEC1BB4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8" y="365760"/>
            <a:ext cx="1749254" cy="18368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16E63CF-EBE8-4446-A8AA-DDC8EA9FB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9" b="56468"/>
          <a:stretch/>
        </p:blipFill>
        <p:spPr>
          <a:xfrm>
            <a:off x="366584" y="2384393"/>
            <a:ext cx="1421362" cy="84694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BFAE08-BE38-43C2-8248-4D504E84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89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3E718-552B-4ECC-8302-A699052B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689" y="365760"/>
            <a:ext cx="9052038" cy="132556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四、建議作為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Suggested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actions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4A6DA-DF15-452F-89D2-74D4ADB7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89" y="1457824"/>
            <a:ext cx="9408835" cy="5034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參與式方法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在理想的狀況下，生活技能教育需要透過參與式教學來進行高品質訓練，並獲得學校提供行政支持。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此種方法可能涉及學生提出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與健康相關的問題，沒有標準答案，而是鼓勵學生思考各種可行的方法，可以將問題呈現讓學生進行小組討論或是角色扮演，鼓勵學生：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花時間解決問題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從不同角度思考問題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與小組成員討論這些問題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測試不同的解決方法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F7128D-6848-4603-8915-EEEC1BB4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" y="110101"/>
            <a:ext cx="1749254" cy="18368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16E63CF-EBE8-4446-A8AA-DDC8EA9FB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9" b="56468"/>
          <a:stretch/>
        </p:blipFill>
        <p:spPr>
          <a:xfrm>
            <a:off x="723381" y="2137504"/>
            <a:ext cx="1421362" cy="84694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BFAE08-BE38-43C2-8248-4D504E84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52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3E718-552B-4ECC-8302-A699052B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689" y="365760"/>
            <a:ext cx="9052038" cy="132556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四、建議作為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Suggested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actions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4A6DA-DF15-452F-89D2-74D4ADB7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95" y="1934531"/>
            <a:ext cx="10049609" cy="4665028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促進生活技能學習學校可提供的支持如下：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明確的目標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強大的管理系統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教職員發展機會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系統性的監測與評估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資金用於支付計畫的基本費用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專業的教育者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資訊與資源共享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透過記錄個人的生活技能教學經驗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紀錄課程規劃與活動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保存學生計畫的範例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監測與評估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對於教育工作者而言，重要的是確認是否有成功的傳遞健康訊息並影響行為改變。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舉個例子：當在講授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的時候，列出想實現的目標例如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我的學生都理解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的定義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我的學生都知道什麼是「健康」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我的學生都知道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與健康之間的關聯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透過定期跟學生互動，除了可以監控自己的教學成果，也可以評估學生的學習狀況。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F7128D-6848-4603-8915-EEEC1BB4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63" y="258441"/>
            <a:ext cx="1481636" cy="155585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2132291-3D26-4A76-AE1A-EEBCE89D7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82" t="43971"/>
          <a:stretch/>
        </p:blipFill>
        <p:spPr>
          <a:xfrm>
            <a:off x="10294776" y="365760"/>
            <a:ext cx="1065951" cy="110345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BFAE08-BE38-43C2-8248-4D504E84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7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A13DB87-B6AE-4DE2-B029-2CFF9739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8" y="0"/>
            <a:ext cx="3152775" cy="32004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F2C298-08EF-48C4-9023-96C8A2FB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527" y="3651006"/>
            <a:ext cx="3267075" cy="3400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C97EFDB-E9FA-4330-BBD1-E370347E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811"/>
            <a:ext cx="10515600" cy="581437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四、解決學校危險因子的實際應用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9A917F-CD0D-46FE-882C-D295C7B9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BC7DB3-6EA9-4AB6-B77B-724AB4E50D4A}"/>
              </a:ext>
            </a:extLst>
          </p:cNvPr>
          <p:cNvSpPr txBox="1"/>
          <p:nvPr/>
        </p:nvSpPr>
        <p:spPr>
          <a:xfrm>
            <a:off x="747286" y="5976937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*以下將針對身體活動及吸菸進行介紹</a:t>
            </a:r>
          </a:p>
        </p:txBody>
      </p:sp>
    </p:spTree>
    <p:extLst>
      <p:ext uri="{BB962C8B-B14F-4D97-AF65-F5344CB8AC3E}">
        <p14:creationId xmlns:p14="http://schemas.microsoft.com/office/powerpoint/2010/main" val="182021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4516E0-FABD-4259-9F84-45B4DDBC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7" y="218956"/>
            <a:ext cx="10515600" cy="1325562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身體活動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Physical activity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DC4921-AAE5-4799-A1E0-725D68D7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5" y="1705943"/>
            <a:ext cx="4717473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身體活動泛指所有運動的廣義名稱，世界衛生組織建議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歲兒童與青少年每天至少需要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分鐘中度或劇烈的運動，而進行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分周以上對健康更有好處。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567705-1302-4C7A-BF2A-BFFFC13B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39172" l="58038" r="97660">
                        <a14:foregroundMark x1="62264" y1="4379" x2="70868" y2="4734"/>
                        <a14:foregroundMark x1="70189" y1="6509" x2="65132" y2="8876"/>
                        <a14:foregroundMark x1="62792" y1="8047" x2="74717" y2="10888"/>
                        <a14:foregroundMark x1="76679" y1="10651" x2="74113" y2="13846"/>
                        <a14:foregroundMark x1="72226" y1="11006" x2="72226" y2="11006"/>
                        <a14:foregroundMark x1="74792" y1="9822" x2="74415" y2="14201"/>
                        <a14:foregroundMark x1="65962" y1="13846" x2="65811" y2="13846"/>
                        <a14:foregroundMark x1="77057" y1="12663" x2="77057" y2="12663"/>
                        <a14:foregroundMark x1="85887" y1="7929" x2="88604" y2="3787"/>
                        <a14:foregroundMark x1="89057" y1="5089" x2="89057" y2="5562"/>
                        <a14:foregroundMark x1="89057" y1="5799" x2="89057" y2="6627"/>
                        <a14:foregroundMark x1="88075" y1="2722" x2="87623" y2="2485"/>
                        <a14:foregroundMark x1="87170" y1="2367" x2="87170" y2="2367"/>
                        <a14:foregroundMark x1="92302" y1="28757" x2="95170" y2="29941"/>
                        <a14:foregroundMark x1="96679" y1="27692" x2="96604" y2="27337"/>
                        <a14:foregroundMark x1="95925" y1="24497" x2="95925" y2="24497"/>
                        <a14:foregroundMark x1="93736" y1="30651" x2="86189" y2="32426"/>
                        <a14:foregroundMark x1="85887" y1="33728" x2="88226" y2="35621"/>
                        <a14:foregroundMark x1="89358" y1="35030" x2="89358" y2="35030"/>
                        <a14:foregroundMark x1="88679" y1="37633" x2="88679" y2="37633"/>
                        <a14:foregroundMark x1="97660" y1="27101" x2="97660" y2="27101"/>
                        <a14:foregroundMark x1="96453" y1="30296" x2="96453" y2="30296"/>
                        <a14:foregroundMark x1="96981" y1="28994" x2="97132" y2="29467"/>
                        <a14:foregroundMark x1="96981" y1="28757" x2="96981" y2="28757"/>
                      </a14:backgroundRemoval>
                    </a14:imgEffect>
                  </a14:imgLayer>
                </a14:imgProps>
              </a:ext>
            </a:extLst>
          </a:blip>
          <a:srcRect l="53409" b="56468"/>
          <a:stretch/>
        </p:blipFill>
        <p:spPr>
          <a:xfrm>
            <a:off x="10253806" y="881737"/>
            <a:ext cx="1421362" cy="84694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042D1EB-A238-495F-B59A-AA28C9C2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24" y="4628326"/>
            <a:ext cx="1980797" cy="201071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9BABB-F5A0-4A73-BC76-242B46E6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59A11F2-7B62-481C-B2ED-F34E665E7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74817"/>
              </p:ext>
            </p:extLst>
          </p:nvPr>
        </p:nvGraphicFramePr>
        <p:xfrm>
          <a:off x="5303134" y="1936776"/>
          <a:ext cx="6628786" cy="455943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08306">
                  <a:extLst>
                    <a:ext uri="{9D8B030D-6E8A-4147-A177-3AD203B41FA5}">
                      <a16:colId xmlns:a16="http://schemas.microsoft.com/office/drawing/2014/main" val="3462230706"/>
                    </a:ext>
                  </a:extLst>
                </a:gridCol>
                <a:gridCol w="4220480">
                  <a:extLst>
                    <a:ext uri="{9D8B030D-6E8A-4147-A177-3AD203B41FA5}">
                      <a16:colId xmlns:a16="http://schemas.microsoft.com/office/drawing/2014/main" val="3661955480"/>
                    </a:ext>
                  </a:extLst>
                </a:gridCol>
              </a:tblGrid>
              <a:tr h="390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技能種類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技能範圍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56304"/>
                  </a:ext>
                </a:extLst>
              </a:tr>
              <a:tr h="39098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人際與溝通技能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人際溝通技能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112388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談判及拒絕技能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283002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團隊合作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135922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倡議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046065"/>
                  </a:ext>
                </a:extLst>
              </a:tr>
              <a:tr h="2792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認知技能：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做決定與批判性思考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做決定與問題解決技能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123438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批判性思考技能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194666"/>
                  </a:ext>
                </a:extLst>
              </a:tr>
              <a:tr h="67484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個人技能：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因應與自我管理技能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增加個人信心、負責任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885849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情緒管理技能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730831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紓壓技能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505028"/>
                  </a:ext>
                </a:extLst>
              </a:tr>
              <a:tr h="3909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0193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F092A932-46E7-4946-9C0C-99928387953F}"/>
              </a:ext>
            </a:extLst>
          </p:cNvPr>
          <p:cNvSpPr/>
          <p:nvPr/>
        </p:nvSpPr>
        <p:spPr>
          <a:xfrm>
            <a:off x="5256444" y="1475111"/>
            <a:ext cx="6104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透過生活技能教育降低缺乏的身體活動</a:t>
            </a:r>
          </a:p>
        </p:txBody>
      </p:sp>
    </p:spTree>
    <p:extLst>
      <p:ext uri="{BB962C8B-B14F-4D97-AF65-F5344CB8AC3E}">
        <p14:creationId xmlns:p14="http://schemas.microsoft.com/office/powerpoint/2010/main" val="209519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54A36-0D56-47A7-BA89-2AA44D04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身體活動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Physical activity</a:t>
            </a:r>
            <a:endParaRPr lang="zh-TW" altLang="en-US" dirty="0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111E3862-8BC3-4D7E-9EE4-F7AFA14D9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2615"/>
              </p:ext>
            </p:extLst>
          </p:nvPr>
        </p:nvGraphicFramePr>
        <p:xfrm>
          <a:off x="1130711" y="1858026"/>
          <a:ext cx="10230016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42F1172D-88F4-449C-904E-17F3E18C63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349" b="97751" l="68906" r="96906">
                        <a14:foregroundMark x1="85509" y1="50414" x2="85509" y2="50414"/>
                        <a14:foregroundMark x1="96906" y1="87811" x2="96075" y2="91006"/>
                        <a14:foregroundMark x1="96528" y1="85207" x2="96528" y2="85207"/>
                        <a14:foregroundMark x1="93887" y1="85917" x2="92000" y2="86864"/>
                        <a14:foregroundMark x1="91396" y1="85917" x2="91396" y2="85917"/>
                        <a14:foregroundMark x1="85509" y1="81775" x2="85509" y2="81775"/>
                        <a14:foregroundMark x1="83698" y1="75385" x2="83698" y2="75385"/>
                        <a14:foregroundMark x1="83698" y1="75385" x2="84075" y2="76568"/>
                        <a14:foregroundMark x1="84075" y1="74320" x2="83698" y2="73728"/>
                        <a14:foregroundMark x1="84302" y1="74083" x2="84302" y2="74083"/>
                        <a14:foregroundMark x1="83019" y1="75621" x2="77132" y2="85562"/>
                        <a14:foregroundMark x1="76906" y1="85562" x2="76906" y2="85562"/>
                        <a14:foregroundMark x1="73057" y1="88757" x2="73057" y2="88757"/>
                        <a14:foregroundMark x1="74717" y1="86864" x2="77962" y2="88166"/>
                        <a14:foregroundMark x1="77962" y1="86864" x2="75321" y2="94201"/>
                        <a14:foregroundMark x1="74717" y1="94201" x2="75698" y2="97751"/>
                      </a14:backgroundRemoval>
                    </a14:imgEffect>
                  </a14:imgLayer>
                </a14:imgProps>
              </a:ext>
            </a:extLst>
          </a:blip>
          <a:srcRect l="65482" t="43971"/>
          <a:stretch/>
        </p:blipFill>
        <p:spPr>
          <a:xfrm>
            <a:off x="8617527" y="256523"/>
            <a:ext cx="1131798" cy="117162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A98983-14A1-413D-89CF-47FD6B80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16FB0F-B224-4795-B460-A1AB02E26274}"/>
              </a:ext>
            </a:extLst>
          </p:cNvPr>
          <p:cNvSpPr txBox="1"/>
          <p:nvPr/>
        </p:nvSpPr>
        <p:spPr>
          <a:xfrm>
            <a:off x="1106490" y="6376067"/>
            <a:ext cx="396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*此節列舉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項未全數列出，詳細請見文章內容</a:t>
            </a:r>
          </a:p>
        </p:txBody>
      </p:sp>
    </p:spTree>
    <p:extLst>
      <p:ext uri="{BB962C8B-B14F-4D97-AF65-F5344CB8AC3E}">
        <p14:creationId xmlns:p14="http://schemas.microsoft.com/office/powerpoint/2010/main" val="93111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F7E7D-771C-4FAC-8597-8878A370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Smoking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10D48A-C187-4932-A42A-33C153C0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47" y="4317766"/>
            <a:ext cx="2309446" cy="2403709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BF9B474-8A90-484F-A9A3-C282EE739B63}"/>
              </a:ext>
            </a:extLst>
          </p:cNvPr>
          <p:cNvSpPr txBox="1">
            <a:spLocks/>
          </p:cNvSpPr>
          <p:nvPr/>
        </p:nvSpPr>
        <p:spPr>
          <a:xfrm>
            <a:off x="410309" y="1902497"/>
            <a:ext cx="470712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世界衛生組織指出，吸菸是世界上公共衛生的威脅之一，吸菸通常始於青春期，全世界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是吸菸者。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BE69224-8C19-4C4F-AD42-D9A70CFAD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39172" l="58038" r="97660">
                        <a14:foregroundMark x1="62264" y1="4379" x2="70868" y2="4734"/>
                        <a14:foregroundMark x1="70189" y1="6509" x2="65132" y2="8876"/>
                        <a14:foregroundMark x1="62792" y1="8047" x2="74717" y2="10888"/>
                        <a14:foregroundMark x1="76679" y1="10651" x2="74113" y2="13846"/>
                        <a14:foregroundMark x1="72226" y1="11006" x2="72226" y2="11006"/>
                        <a14:foregroundMark x1="74792" y1="9822" x2="74415" y2="14201"/>
                        <a14:foregroundMark x1="65962" y1="13846" x2="65811" y2="13846"/>
                        <a14:foregroundMark x1="77057" y1="12663" x2="77057" y2="12663"/>
                        <a14:foregroundMark x1="85887" y1="7929" x2="88604" y2="3787"/>
                        <a14:foregroundMark x1="89057" y1="5089" x2="89057" y2="5562"/>
                        <a14:foregroundMark x1="89057" y1="5799" x2="89057" y2="6627"/>
                        <a14:foregroundMark x1="88075" y1="2722" x2="87623" y2="2485"/>
                        <a14:foregroundMark x1="87170" y1="2367" x2="87170" y2="2367"/>
                        <a14:foregroundMark x1="92302" y1="28757" x2="95170" y2="29941"/>
                        <a14:foregroundMark x1="96679" y1="27692" x2="96604" y2="27337"/>
                        <a14:foregroundMark x1="95925" y1="24497" x2="95925" y2="24497"/>
                        <a14:foregroundMark x1="93736" y1="30651" x2="86189" y2="32426"/>
                        <a14:foregroundMark x1="85887" y1="33728" x2="88226" y2="35621"/>
                        <a14:foregroundMark x1="89358" y1="35030" x2="89358" y2="35030"/>
                        <a14:foregroundMark x1="88679" y1="37633" x2="88679" y2="37633"/>
                        <a14:foregroundMark x1="97660" y1="27101" x2="97660" y2="27101"/>
                        <a14:foregroundMark x1="96453" y1="30296" x2="96453" y2="30296"/>
                        <a14:foregroundMark x1="96981" y1="28994" x2="97132" y2="29467"/>
                        <a14:foregroundMark x1="96981" y1="28757" x2="96981" y2="28757"/>
                      </a14:backgroundRemoval>
                    </a14:imgEffect>
                  </a14:imgLayer>
                </a14:imgProps>
              </a:ext>
            </a:extLst>
          </a:blip>
          <a:srcRect l="53409" b="56468"/>
          <a:stretch/>
        </p:blipFill>
        <p:spPr>
          <a:xfrm>
            <a:off x="10224961" y="858998"/>
            <a:ext cx="1421362" cy="846946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A03B430-FF44-4C59-B56C-110DE214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7E4593D-BB11-4488-AA7F-FAAB80157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27834"/>
              </p:ext>
            </p:extLst>
          </p:nvPr>
        </p:nvGraphicFramePr>
        <p:xfrm>
          <a:off x="5303134" y="1936776"/>
          <a:ext cx="6628786" cy="435133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08306">
                  <a:extLst>
                    <a:ext uri="{9D8B030D-6E8A-4147-A177-3AD203B41FA5}">
                      <a16:colId xmlns:a16="http://schemas.microsoft.com/office/drawing/2014/main" val="3462230706"/>
                    </a:ext>
                  </a:extLst>
                </a:gridCol>
                <a:gridCol w="4220480">
                  <a:extLst>
                    <a:ext uri="{9D8B030D-6E8A-4147-A177-3AD203B41FA5}">
                      <a16:colId xmlns:a16="http://schemas.microsoft.com/office/drawing/2014/main" val="3661955480"/>
                    </a:ext>
                  </a:extLst>
                </a:gridCol>
              </a:tblGrid>
              <a:tr h="408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技能種類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技能範圍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56304"/>
                  </a:ext>
                </a:extLst>
              </a:tr>
              <a:tr h="408135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人際與溝通技能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112388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同理心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283002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倡議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135922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談判及拒絕技能以及衝突管理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734724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人際關係技能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046065"/>
                  </a:ext>
                </a:extLst>
              </a:tr>
              <a:tr h="38180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認知技能：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做決定與批判性思考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做決定與問題解決技能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123438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批判性思考技能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194666"/>
                  </a:ext>
                </a:extLst>
              </a:tr>
              <a:tr h="70445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個人技能：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因應與自我管理技能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紓壓技能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885849"/>
                  </a:ext>
                </a:extLst>
              </a:tr>
              <a:tr h="4081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增加個人信心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730831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205C5922-779E-475B-A278-CF8EBA0844F8}"/>
              </a:ext>
            </a:extLst>
          </p:cNvPr>
          <p:cNvSpPr/>
          <p:nvPr/>
        </p:nvSpPr>
        <p:spPr>
          <a:xfrm>
            <a:off x="5256444" y="1475111"/>
            <a:ext cx="6104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透過生活技能教育降低缺乏的身體活動</a:t>
            </a:r>
          </a:p>
        </p:txBody>
      </p:sp>
    </p:spTree>
    <p:extLst>
      <p:ext uri="{BB962C8B-B14F-4D97-AF65-F5344CB8AC3E}">
        <p14:creationId xmlns:p14="http://schemas.microsoft.com/office/powerpoint/2010/main" val="153636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F99E93-29D7-458E-9FFE-2DD5C507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Smoking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2A4C0C-415E-4483-A96A-0DCAC5996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49" b="97751" l="68906" r="96906">
                        <a14:foregroundMark x1="85509" y1="50414" x2="85509" y2="50414"/>
                        <a14:foregroundMark x1="96906" y1="87811" x2="96075" y2="91006"/>
                        <a14:foregroundMark x1="96528" y1="85207" x2="96528" y2="85207"/>
                        <a14:foregroundMark x1="93887" y1="85917" x2="92000" y2="86864"/>
                        <a14:foregroundMark x1="91396" y1="85917" x2="91396" y2="85917"/>
                        <a14:foregroundMark x1="85509" y1="81775" x2="85509" y2="81775"/>
                        <a14:foregroundMark x1="83698" y1="75385" x2="83698" y2="75385"/>
                        <a14:foregroundMark x1="83698" y1="75385" x2="84075" y2="76568"/>
                        <a14:foregroundMark x1="84075" y1="74320" x2="83698" y2="73728"/>
                        <a14:foregroundMark x1="84302" y1="74083" x2="84302" y2="74083"/>
                        <a14:foregroundMark x1="83019" y1="75621" x2="77132" y2="85562"/>
                        <a14:foregroundMark x1="76906" y1="85562" x2="76906" y2="85562"/>
                        <a14:foregroundMark x1="73057" y1="88757" x2="73057" y2="88757"/>
                        <a14:foregroundMark x1="74717" y1="86864" x2="77962" y2="88166"/>
                        <a14:foregroundMark x1="77962" y1="86864" x2="75321" y2="94201"/>
                        <a14:foregroundMark x1="74717" y1="94201" x2="75698" y2="97751"/>
                      </a14:backgroundRemoval>
                    </a14:imgEffect>
                  </a14:imgLayer>
                </a14:imgProps>
              </a:ext>
            </a:extLst>
          </a:blip>
          <a:srcRect l="65482" t="43971"/>
          <a:stretch/>
        </p:blipFill>
        <p:spPr>
          <a:xfrm>
            <a:off x="9685428" y="519702"/>
            <a:ext cx="1131798" cy="117162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2991D2-44F9-4304-B6B1-CE148CFC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內容版面配置區 6">
            <a:extLst>
              <a:ext uri="{FF2B5EF4-FFF2-40B4-BE49-F238E27FC236}">
                <a16:creationId xmlns:a16="http://schemas.microsoft.com/office/drawing/2014/main" id="{866A3E4D-4556-49A8-819D-2D3A990E4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75572"/>
              </p:ext>
            </p:extLst>
          </p:nvPr>
        </p:nvGraphicFramePr>
        <p:xfrm>
          <a:off x="869348" y="1845264"/>
          <a:ext cx="10230016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909450D-051F-4D9B-BABC-C5D1FEDCA033}"/>
              </a:ext>
            </a:extLst>
          </p:cNvPr>
          <p:cNvSpPr txBox="1"/>
          <p:nvPr/>
        </p:nvSpPr>
        <p:spPr>
          <a:xfrm>
            <a:off x="845127" y="6363305"/>
            <a:ext cx="396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*此節列舉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項未全數列出，詳細請見文章內容</a:t>
            </a:r>
          </a:p>
        </p:txBody>
      </p:sp>
    </p:spTree>
    <p:extLst>
      <p:ext uri="{BB962C8B-B14F-4D97-AF65-F5344CB8AC3E}">
        <p14:creationId xmlns:p14="http://schemas.microsoft.com/office/powerpoint/2010/main" val="393200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D980EEC5-9795-467C-A05A-8FD67BA6B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70765"/>
            <a:ext cx="10515600" cy="390215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目的：為學校在尋找非傳染性疾病的介入方法可參考的方向。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著重在學生的知識、態度、信念以及生活技能。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666151C-425F-4938-81AB-B4402AE7AC23}"/>
              </a:ext>
            </a:extLst>
          </p:cNvPr>
          <p:cNvCxnSpPr/>
          <p:nvPr/>
        </p:nvCxnSpPr>
        <p:spPr>
          <a:xfrm>
            <a:off x="845127" y="3197024"/>
            <a:ext cx="10515600" cy="0"/>
          </a:xfrm>
          <a:prstGeom prst="line">
            <a:avLst/>
          </a:prstGeom>
          <a:ln w="76200">
            <a:solidFill>
              <a:srgbClr val="006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417C589-1C50-462F-85B2-74BA43E24A5C}"/>
              </a:ext>
            </a:extLst>
          </p:cNvPr>
          <p:cNvGrpSpPr/>
          <p:nvPr/>
        </p:nvGrpSpPr>
        <p:grpSpPr>
          <a:xfrm>
            <a:off x="845127" y="847999"/>
            <a:ext cx="10515600" cy="561972"/>
            <a:chOff x="838200" y="1466850"/>
            <a:chExt cx="10515600" cy="561972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3C2BC1AE-43CC-42D2-8491-F7296CCA1C03}"/>
                </a:ext>
              </a:extLst>
            </p:cNvPr>
            <p:cNvCxnSpPr/>
            <p:nvPr/>
          </p:nvCxnSpPr>
          <p:spPr>
            <a:xfrm>
              <a:off x="838200" y="1466850"/>
              <a:ext cx="10515600" cy="0"/>
            </a:xfrm>
            <a:prstGeom prst="line">
              <a:avLst/>
            </a:prstGeom>
            <a:ln w="76200">
              <a:solidFill>
                <a:srgbClr val="006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EA0725-F6C9-4694-BA89-513EDD1AFC09}"/>
                </a:ext>
              </a:extLst>
            </p:cNvPr>
            <p:cNvSpPr/>
            <p:nvPr/>
          </p:nvSpPr>
          <p:spPr>
            <a:xfrm>
              <a:off x="838200" y="1466850"/>
              <a:ext cx="3257550" cy="561972"/>
            </a:xfrm>
            <a:prstGeom prst="rect">
              <a:avLst/>
            </a:prstGeom>
            <a:solidFill>
              <a:srgbClr val="006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本手冊目的及注意事項</a:t>
              </a: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12E65E36-2B5B-4489-A9E3-5C4AC1C2B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9" b="56468"/>
          <a:stretch/>
        </p:blipFill>
        <p:spPr>
          <a:xfrm>
            <a:off x="5208082" y="4089351"/>
            <a:ext cx="1421362" cy="84694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22D2DCA-0225-43AB-ABC3-B4E6BA765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82" t="43971"/>
          <a:stretch/>
        </p:blipFill>
        <p:spPr>
          <a:xfrm>
            <a:off x="5562556" y="5092940"/>
            <a:ext cx="1053034" cy="1090085"/>
          </a:xfrm>
          <a:prstGeom prst="rect">
            <a:avLst/>
          </a:prstGeom>
        </p:spPr>
      </p:pic>
      <p:sp>
        <p:nvSpPr>
          <p:cNvPr id="18" name="內容版面配置區 8">
            <a:extLst>
              <a:ext uri="{FF2B5EF4-FFF2-40B4-BE49-F238E27FC236}">
                <a16:creationId xmlns:a16="http://schemas.microsoft.com/office/drawing/2014/main" id="{FFD748C4-6D46-47FC-A2F0-983A04BD4794}"/>
              </a:ext>
            </a:extLst>
          </p:cNvPr>
          <p:cNvSpPr txBox="1">
            <a:spLocks/>
          </p:cNvSpPr>
          <p:nvPr/>
        </p:nvSpPr>
        <p:spPr>
          <a:xfrm>
            <a:off x="831273" y="3447217"/>
            <a:ext cx="10515600" cy="2578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內文中將看到以下二項圖示代表：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針對學校教師使用說明→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針對學校管理者使用說明→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13144B8-28B8-4C0C-9A72-9C0C00D64239}"/>
              </a:ext>
            </a:extLst>
          </p:cNvPr>
          <p:cNvCxnSpPr/>
          <p:nvPr/>
        </p:nvCxnSpPr>
        <p:spPr>
          <a:xfrm>
            <a:off x="831273" y="6499024"/>
            <a:ext cx="10515600" cy="0"/>
          </a:xfrm>
          <a:prstGeom prst="line">
            <a:avLst/>
          </a:prstGeom>
          <a:ln w="76200">
            <a:solidFill>
              <a:srgbClr val="006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A21222-22C8-4468-8F9B-AB4FADCC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47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9301CF-948F-4A74-9F60-99CAE3BE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1" y="255151"/>
            <a:ext cx="1586338" cy="17177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F5F13BE-C781-44A7-BEEC-CEBB1C2D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－向前邁進－對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教育工作者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之建議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發展課程計畫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6180A6-6475-4187-8B0A-3D76BE30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91" y="2187575"/>
            <a:ext cx="10515600" cy="4351337"/>
          </a:xfrm>
        </p:spPr>
        <p:txBody>
          <a:bodyPr numCol="2"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使用以及準備資源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在準備生活技能教育合適的教材時通常可以考慮以下：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目標是什麼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這些跟學生的需求有關嗎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目標族群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是否明確確定要解決的行為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如何成功解決與健康問題相關的態度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實現目標的方法是否合適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父母、學生如何共同參與達到健康目標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課堂活動建議以全校取向或廣泛到社區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透過個人或小組活動，可藉由以下方式進行：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練習談判技巧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課堂討論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案例研究以及線上資源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生活實際考察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去超市了解食品標籤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與家人共享訊息並在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街上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進行倡議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DE7502-1D91-451F-BA23-E2C2069C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8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6E8DDE9-E41F-493D-B25D-C8261F872A08}"/>
              </a:ext>
            </a:extLst>
          </p:cNvPr>
          <p:cNvSpPr/>
          <p:nvPr/>
        </p:nvSpPr>
        <p:spPr>
          <a:xfrm>
            <a:off x="3928822" y="1640436"/>
            <a:ext cx="3926836" cy="780887"/>
          </a:xfrm>
          <a:prstGeom prst="rect">
            <a:avLst/>
          </a:prstGeom>
          <a:solidFill>
            <a:srgbClr val="F2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目標為何？－急迫性－影響及益處 －有限的資源－利益關係者的支持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0A4A6F-49CB-4926-8F12-5A05A7A7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001" y="6431228"/>
            <a:ext cx="2743200" cy="365125"/>
          </a:xfrm>
        </p:spPr>
        <p:txBody>
          <a:bodyPr/>
          <a:lstStyle/>
          <a:p>
            <a:fld id="{DE536DDB-9DAC-4763-91AB-3853BF12F9A0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8" name="內容版面配置區 5">
            <a:extLst>
              <a:ext uri="{FF2B5EF4-FFF2-40B4-BE49-F238E27FC236}">
                <a16:creationId xmlns:a16="http://schemas.microsoft.com/office/drawing/2014/main" id="{8A1EF1B5-1F00-453E-966B-A7CA5EA50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03254"/>
              </p:ext>
            </p:extLst>
          </p:nvPr>
        </p:nvGraphicFramePr>
        <p:xfrm>
          <a:off x="3533290" y="2544302"/>
          <a:ext cx="4717899" cy="410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D1517BB-C496-4D01-8305-05363E9F3D7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flipH="1">
            <a:off x="5892239" y="2421323"/>
            <a:ext cx="1" cy="122979"/>
          </a:xfrm>
          <a:prstGeom prst="line">
            <a:avLst/>
          </a:prstGeom>
          <a:ln>
            <a:solidFill>
              <a:srgbClr val="F266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AA173355-41BC-42B0-9F67-5E2B4DEE09E7}"/>
              </a:ext>
            </a:extLst>
          </p:cNvPr>
          <p:cNvSpPr/>
          <p:nvPr/>
        </p:nvSpPr>
        <p:spPr>
          <a:xfrm>
            <a:off x="8072097" y="1696675"/>
            <a:ext cx="3153140" cy="2201665"/>
          </a:xfrm>
          <a:prstGeom prst="rect">
            <a:avLst/>
          </a:prstGeom>
          <a:solidFill>
            <a:srgbClr val="A1C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評估學校相關規定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學校物質及設換環境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教育及培訓系統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社區設施與需求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技術資源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533A898-7B61-4FC2-9412-2C7CA0A3146B}"/>
              </a:ext>
            </a:extLst>
          </p:cNvPr>
          <p:cNvSpPr/>
          <p:nvPr/>
        </p:nvSpPr>
        <p:spPr>
          <a:xfrm>
            <a:off x="8072097" y="4136783"/>
            <a:ext cx="3153139" cy="2659570"/>
          </a:xfrm>
          <a:prstGeom prst="rect">
            <a:avLst/>
          </a:prstGeom>
          <a:solidFill>
            <a:srgbClr val="10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學校的願景？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設定具體可測量的目標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實施方法以及時間計劃表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將計畫與目標連結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選擇可以實現的目標策略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評估成功的指標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C7B80C1-F396-4325-9CC6-C37A14D18F18}"/>
              </a:ext>
            </a:extLst>
          </p:cNvPr>
          <p:cNvSpPr/>
          <p:nvPr/>
        </p:nvSpPr>
        <p:spPr>
          <a:xfrm>
            <a:off x="559244" y="2087118"/>
            <a:ext cx="3153140" cy="1827905"/>
          </a:xfrm>
          <a:prstGeom prst="rect">
            <a:avLst/>
          </a:prstGeom>
          <a:solidFill>
            <a:srgbClr val="F7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評估結果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比較確認是否已實現目標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確認需改善的目標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對照結果調整過程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02D6AA-9524-4853-9246-1E51C028E1A2}"/>
              </a:ext>
            </a:extLst>
          </p:cNvPr>
          <p:cNvSpPr/>
          <p:nvPr/>
        </p:nvSpPr>
        <p:spPr>
          <a:xfrm>
            <a:off x="757009" y="4968448"/>
            <a:ext cx="3153140" cy="1827905"/>
          </a:xfrm>
          <a:prstGeom prst="rect">
            <a:avLst/>
          </a:prstGeom>
          <a:solidFill>
            <a:srgbClr val="23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分配角色與職責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實施行動計畫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協調與活動紀錄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根據計劃監測進度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38B0C72B-CF0F-4E8A-9C92-27607D6A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1"/>
            <a:ext cx="12191999" cy="13255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－向前邁進－對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學校管理者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之建議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制定行動計畫</a:t>
            </a:r>
          </a:p>
        </p:txBody>
      </p:sp>
    </p:spTree>
    <p:extLst>
      <p:ext uri="{BB962C8B-B14F-4D97-AF65-F5344CB8AC3E}">
        <p14:creationId xmlns:p14="http://schemas.microsoft.com/office/powerpoint/2010/main" val="208904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86570-A9DD-48A5-B432-BF64AE32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EDB918-E9C4-4878-B10E-366BF18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0F2376-AC78-4CEC-B7FD-1FBC9CF0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6" name="Picture 2" descr="How to Say 'Thank You' in Business | Proposify">
            <a:extLst>
              <a:ext uri="{FF2B5EF4-FFF2-40B4-BE49-F238E27FC236}">
                <a16:creationId xmlns:a16="http://schemas.microsoft.com/office/drawing/2014/main" id="{47C90599-68D1-4010-8727-107E8722C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4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DFD7F25-3138-487E-A2CA-30AEC7B5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223" y="2087196"/>
            <a:ext cx="4551377" cy="463427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57F263-54C0-4FB2-9FA4-7E8D5B7A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22860"/>
            <a:ext cx="10515600" cy="1325562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97FB1-7915-40B6-893E-6DA593712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314450"/>
            <a:ext cx="10515600" cy="51777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一、簡介非傳染性疾病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(Non-Communicable Diseases, NCDs)</a:t>
            </a:r>
          </a:p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二、非傳染性疾病五大危險因子   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三、學校實施方法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生活技能教育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考量學校環境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建議作為      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四、解決學校危險因子的實際應用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6E1148-329A-49E9-A8E3-300136CC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96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C7764-D9DF-4EFC-A911-11F72BBC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587" y="136525"/>
            <a:ext cx="10493108" cy="111196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一、簡介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9034DC-05A7-4B71-A1C8-9532458D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095" y="1158950"/>
            <a:ext cx="105156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何謂非傳染性疾病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(Non-Communicable Diseases, NCDs)(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NCDs)</a:t>
            </a: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指人與人之間無法傳遞的疾病，並且持續時間緩慢且長。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主要分為四大類型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心血管疾病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慢性呼吸性統疾病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糖尿病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40F300-0876-4F39-9BA4-F7BA83959098}"/>
              </a:ext>
            </a:extLst>
          </p:cNvPr>
          <p:cNvSpPr/>
          <p:nvPr/>
        </p:nvSpPr>
        <p:spPr>
          <a:xfrm>
            <a:off x="0" y="0"/>
            <a:ext cx="867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C02399-B1C9-44EC-97B2-03532800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" y="1581309"/>
            <a:ext cx="846473" cy="329184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9A6912-9F67-414B-9724-07A0927E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6DD42E-D381-4943-8DED-B883388AC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"/>
          <a:stretch/>
        </p:blipFill>
        <p:spPr>
          <a:xfrm>
            <a:off x="8087360" y="3009075"/>
            <a:ext cx="4104640" cy="38489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CC4B6B0-429E-4941-8828-ECBE2555F3C2}"/>
              </a:ext>
            </a:extLst>
          </p:cNvPr>
          <p:cNvSpPr/>
          <p:nvPr/>
        </p:nvSpPr>
        <p:spPr>
          <a:xfrm>
            <a:off x="1035494" y="4640637"/>
            <a:ext cx="6684244" cy="18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4572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NCDs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將青春期定義為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10-19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歲，被認為是關鍵的發展階段，因此透過青春期階段改善健康，可有效預防未來成年後的健康問題。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40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C339C-7CE1-4F26-9511-C0C41744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275333"/>
            <a:ext cx="10515600" cy="1325562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二、非傳染性疾病五大危險因子    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17D40A-8BB0-449E-B732-FB73EE0E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2675D4C-31A9-47F4-A60D-B5C61FD1777E}"/>
              </a:ext>
            </a:extLst>
          </p:cNvPr>
          <p:cNvGrpSpPr/>
          <p:nvPr/>
        </p:nvGrpSpPr>
        <p:grpSpPr>
          <a:xfrm>
            <a:off x="1426287" y="1691322"/>
            <a:ext cx="8973702" cy="4460285"/>
            <a:chOff x="1363951" y="1691322"/>
            <a:chExt cx="8973702" cy="446028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F4BDA42F-AA51-4B52-9E4F-79D5E812F6D1}"/>
                </a:ext>
              </a:extLst>
            </p:cNvPr>
            <p:cNvGrpSpPr/>
            <p:nvPr/>
          </p:nvGrpSpPr>
          <p:grpSpPr>
            <a:xfrm>
              <a:off x="1363951" y="1691322"/>
              <a:ext cx="8973702" cy="4460285"/>
              <a:chOff x="1850088" y="-1751254"/>
              <a:chExt cx="8973702" cy="4460285"/>
            </a:xfrm>
          </p:grpSpPr>
          <p:sp>
            <p:nvSpPr>
              <p:cNvPr id="12" name="橢圓 11">
                <a:extLst>
                  <a:ext uri="{FF2B5EF4-FFF2-40B4-BE49-F238E27FC236}">
                    <a16:creationId xmlns:a16="http://schemas.microsoft.com/office/drawing/2014/main" id="{A6384835-3FA7-43F4-88C0-31565E735564}"/>
                  </a:ext>
                </a:extLst>
              </p:cNvPr>
              <p:cNvSpPr/>
              <p:nvPr/>
            </p:nvSpPr>
            <p:spPr>
              <a:xfrm>
                <a:off x="3418797" y="549031"/>
                <a:ext cx="2160000" cy="2160000"/>
              </a:xfrm>
              <a:prstGeom prst="ellipse">
                <a:avLst/>
              </a:prstGeom>
              <a:solidFill>
                <a:srgbClr val="F6F7FC"/>
              </a:solidFill>
              <a:ln w="57150">
                <a:solidFill>
                  <a:srgbClr val="00677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b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b="1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吸菸</a:t>
                </a:r>
              </a:p>
            </p:txBody>
          </p:sp>
          <p:sp>
            <p:nvSpPr>
              <p:cNvPr id="13" name="橢圓 12">
                <a:extLst>
                  <a:ext uri="{FF2B5EF4-FFF2-40B4-BE49-F238E27FC236}">
                    <a16:creationId xmlns:a16="http://schemas.microsoft.com/office/drawing/2014/main" id="{10AAA5C8-F6A4-4D2A-A955-98E87D43E6FA}"/>
                  </a:ext>
                </a:extLst>
              </p:cNvPr>
              <p:cNvSpPr/>
              <p:nvPr/>
            </p:nvSpPr>
            <p:spPr>
              <a:xfrm>
                <a:off x="7140754" y="549031"/>
                <a:ext cx="2160000" cy="2160000"/>
              </a:xfrm>
              <a:prstGeom prst="ellipse">
                <a:avLst/>
              </a:prstGeom>
              <a:solidFill>
                <a:srgbClr val="F6F7FC"/>
              </a:solidFill>
              <a:ln w="57150">
                <a:solidFill>
                  <a:srgbClr val="00677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b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b="1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酒精</a:t>
                </a:r>
              </a:p>
            </p:txBody>
          </p:sp>
          <p:sp>
            <p:nvSpPr>
              <p:cNvPr id="15" name="橢圓 14">
                <a:extLst>
                  <a:ext uri="{FF2B5EF4-FFF2-40B4-BE49-F238E27FC236}">
                    <a16:creationId xmlns:a16="http://schemas.microsoft.com/office/drawing/2014/main" id="{82AB7E13-A000-40F3-B8B3-9AB7CEF93061}"/>
                  </a:ext>
                </a:extLst>
              </p:cNvPr>
              <p:cNvSpPr/>
              <p:nvPr/>
            </p:nvSpPr>
            <p:spPr>
              <a:xfrm>
                <a:off x="1850088" y="-1726325"/>
                <a:ext cx="2160000" cy="2160000"/>
              </a:xfrm>
              <a:prstGeom prst="ellipse">
                <a:avLst/>
              </a:prstGeom>
              <a:solidFill>
                <a:srgbClr val="F6F7FC"/>
              </a:solidFill>
              <a:ln w="57150">
                <a:solidFill>
                  <a:srgbClr val="00677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b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b="1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營養</a:t>
                </a:r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5746AD07-6A86-4D24-B38D-7EC2BCE51162}"/>
                  </a:ext>
                </a:extLst>
              </p:cNvPr>
              <p:cNvSpPr/>
              <p:nvPr/>
            </p:nvSpPr>
            <p:spPr>
              <a:xfrm>
                <a:off x="5256939" y="-1751254"/>
                <a:ext cx="2160000" cy="2160000"/>
              </a:xfrm>
              <a:prstGeom prst="ellipse">
                <a:avLst/>
              </a:prstGeom>
              <a:solidFill>
                <a:srgbClr val="F6F7FC"/>
              </a:solidFill>
              <a:ln w="57150">
                <a:solidFill>
                  <a:srgbClr val="00677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b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b="1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個人衛生</a:t>
                </a:r>
              </a:p>
            </p:txBody>
          </p:sp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3E29C10B-972F-4987-AD7F-F686D3076B77}"/>
                  </a:ext>
                </a:extLst>
              </p:cNvPr>
              <p:cNvSpPr/>
              <p:nvPr/>
            </p:nvSpPr>
            <p:spPr>
              <a:xfrm>
                <a:off x="8663790" y="-1726325"/>
                <a:ext cx="2160000" cy="2160000"/>
              </a:xfrm>
              <a:prstGeom prst="ellipse">
                <a:avLst/>
              </a:prstGeom>
              <a:solidFill>
                <a:srgbClr val="F6F7FC"/>
              </a:solidFill>
              <a:ln w="57150">
                <a:solidFill>
                  <a:srgbClr val="006778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b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b="1" dirty="0">
                    <a:solidFill>
                      <a:sysClr val="windowText" lastClr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身體活動</a:t>
                </a:r>
              </a:p>
            </p:txBody>
          </p:sp>
        </p:grpSp>
        <p:pic>
          <p:nvPicPr>
            <p:cNvPr id="1026" name="Picture 2" descr="10大健康威脅_上_非傳染性疾病">
              <a:extLst>
                <a:ext uri="{FF2B5EF4-FFF2-40B4-BE49-F238E27FC236}">
                  <a16:creationId xmlns:a16="http://schemas.microsoft.com/office/drawing/2014/main" id="{94F48F07-4B72-4E9B-BFE0-F0A6530F5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5" t="41655" r="66894" b="47560"/>
            <a:stretch/>
          </p:blipFill>
          <p:spPr bwMode="auto">
            <a:xfrm>
              <a:off x="3428138" y="4404614"/>
              <a:ext cx="1169043" cy="879676"/>
            </a:xfrm>
            <a:prstGeom prst="rect">
              <a:avLst/>
            </a:prstGeom>
            <a:solidFill>
              <a:srgbClr val="F6F7FC"/>
            </a:solidFill>
            <a:ln>
              <a:noFill/>
            </a:ln>
            <a:extLst/>
          </p:spPr>
        </p:pic>
        <p:pic>
          <p:nvPicPr>
            <p:cNvPr id="18" name="Picture 2" descr="10大健康威脅_上_非傳染性疾病">
              <a:extLst>
                <a:ext uri="{FF2B5EF4-FFF2-40B4-BE49-F238E27FC236}">
                  <a16:creationId xmlns:a16="http://schemas.microsoft.com/office/drawing/2014/main" id="{4D6C04DD-BB79-4806-A1BE-F1B9EA2E2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2" t="58996" r="66407" b="30219"/>
            <a:stretch/>
          </p:blipFill>
          <p:spPr bwMode="auto">
            <a:xfrm>
              <a:off x="1859429" y="2162137"/>
              <a:ext cx="1169043" cy="87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10大健康威脅_上_非傳染性疾病">
              <a:extLst>
                <a:ext uri="{FF2B5EF4-FFF2-40B4-BE49-F238E27FC236}">
                  <a16:creationId xmlns:a16="http://schemas.microsoft.com/office/drawing/2014/main" id="{860B74B0-9DF6-4C28-8049-41370B06A1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3" t="41803" r="46666" b="47412"/>
            <a:stretch/>
          </p:blipFill>
          <p:spPr bwMode="auto">
            <a:xfrm>
              <a:off x="7150095" y="4443648"/>
              <a:ext cx="1169043" cy="87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10大健康威脅_上_非傳染性疾病">
              <a:extLst>
                <a:ext uri="{FF2B5EF4-FFF2-40B4-BE49-F238E27FC236}">
                  <a16:creationId xmlns:a16="http://schemas.microsoft.com/office/drawing/2014/main" id="{94143553-10E2-4D4C-B548-3C0CFD79C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7" t="59014" r="40692" b="30201"/>
            <a:stretch/>
          </p:blipFill>
          <p:spPr bwMode="auto">
            <a:xfrm>
              <a:off x="8673131" y="2046404"/>
              <a:ext cx="1169043" cy="87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10大健康威脅_上_非傳染性疾病">
              <a:extLst>
                <a:ext uri="{FF2B5EF4-FFF2-40B4-BE49-F238E27FC236}">
                  <a16:creationId xmlns:a16="http://schemas.microsoft.com/office/drawing/2014/main" id="{56DD8A5E-CEF0-4960-B792-6A51146D73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92" t="42340" r="20398" b="47846"/>
            <a:stretch/>
          </p:blipFill>
          <p:spPr bwMode="auto">
            <a:xfrm>
              <a:off x="5092660" y="2125633"/>
              <a:ext cx="1539433" cy="80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7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C7764-D9DF-4EFC-A911-11F72BBC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90500"/>
            <a:ext cx="10515600" cy="1325562"/>
          </a:xfrm>
        </p:spPr>
        <p:txBody>
          <a:bodyPr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三、學校實施方法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生活技能教育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9034DC-05A7-4B71-A1C8-9532458D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16062"/>
            <a:ext cx="10515600" cy="5219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生活技能是指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具備適應與積極行為的能力，使個人能有效的面對人生中每一天的需求及挑戰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為促進青少年的健康與福祉，需具備的基礎核心技能包含：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決策與問題解決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批判性及創造性思考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溝通與人際關係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自我意識與同理心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壓力及情緒調適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76AE6C-5C48-4252-9C6B-696B14E9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A29C9B-2F67-4FD2-A7CD-6F746C1AD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"/>
          <a:stretch/>
        </p:blipFill>
        <p:spPr>
          <a:xfrm>
            <a:off x="7555781" y="3640227"/>
            <a:ext cx="3149580" cy="30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075A2-3E91-4F50-875B-FB2C5323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546100"/>
            <a:ext cx="10515600" cy="1413803"/>
          </a:xfrm>
          <a:prstGeom prst="wedgeRoundRectCallou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三、學校實施方法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為什麼生活技能對於預防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NCDs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來說很重要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CED1C1-3E0A-4D4C-8A98-0F60C908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370138"/>
            <a:ext cx="10515600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可以幫助青少年解決或避免可能遇到的健康問題。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將所學到的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實際應用的能力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增加青少年的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自我效能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、自信以及自尊。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批判性思維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3A925C-D259-45EE-97ED-D9E3AC4B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76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075A2-3E91-4F50-875B-FB2C5323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377" y="862028"/>
            <a:ext cx="6223150" cy="132556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生活技能教學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CED1C1-3E0A-4D4C-8A98-0F60C908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1828800"/>
            <a:ext cx="8142742" cy="48926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學校老師是教育成功的關鍵，老師的專業知識與技能透過正是及非正式的場合進行教學。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教育者需要獲得或是發展以下技能：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鼓勵青少年積極合作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營造讓青年年信任的氣氛，讓他們發表自己的意見與想法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幫助每一個學生感覺自己在進步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指導學生非主導學生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以身作則，成為一個好榜樣等。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4BC8FA-FED4-4AC0-8001-CE2694033FDB}"/>
              </a:ext>
            </a:extLst>
          </p:cNvPr>
          <p:cNvSpPr/>
          <p:nvPr/>
        </p:nvSpPr>
        <p:spPr>
          <a:xfrm>
            <a:off x="8880231" y="0"/>
            <a:ext cx="33117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EEBF12-2651-4668-AE68-ED7049F1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231" y="3678093"/>
            <a:ext cx="3311769" cy="317990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A568F-B422-4988-B9F6-F28F49E9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DED760-688C-4CB3-A621-7898D944E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09" b="56468"/>
          <a:stretch/>
        </p:blipFill>
        <p:spPr>
          <a:xfrm>
            <a:off x="841663" y="1101336"/>
            <a:ext cx="1421362" cy="84694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3B502AD-1056-49A9-9EE5-DE78371EA447}"/>
              </a:ext>
            </a:extLst>
          </p:cNvPr>
          <p:cNvSpPr/>
          <p:nvPr/>
        </p:nvSpPr>
        <p:spPr>
          <a:xfrm>
            <a:off x="962409" y="267085"/>
            <a:ext cx="469872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三、學校實施方法</a:t>
            </a:r>
          </a:p>
        </p:txBody>
      </p:sp>
    </p:spTree>
    <p:extLst>
      <p:ext uri="{BB962C8B-B14F-4D97-AF65-F5344CB8AC3E}">
        <p14:creationId xmlns:p14="http://schemas.microsoft.com/office/powerpoint/2010/main" val="170456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30C7B-9E04-49FB-92CB-23F515A6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526" y="365760"/>
            <a:ext cx="8900273" cy="1325562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三、學校實施方法</a:t>
            </a:r>
            <a:b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考量學校環境 </a:t>
            </a:r>
            <a:r>
              <a:rPr lang="en-US" altLang="zh-TW" sz="3200" b="1" dirty="0"/>
              <a:t>School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environment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considerations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C42907-030D-4147-94D9-8BA1FF52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1869031"/>
            <a:ext cx="10515600" cy="486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我們所說的環境是什麼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環境是人們賴以生存的地方，學校是青少年最重要的環境之一，同時也是學校教職員的工作場所，由於渥太華憲章五大行動綱領中創造支持性環境為其中之一，說明環境對於改善健康至關重要。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為什麼環境很重要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因為在學校正規教育中，有潛力改善青少的健康與發展，作為社區的榜樣，因此創造支持性環境為個人提供保護，避免受到健康的威脅因素侵害，使青少年能更加健康。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FB20AA-3522-43F6-B748-32BC0010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126682"/>
            <a:ext cx="1749254" cy="180371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8B4C98-A185-441E-91F2-DBA8337E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6DDB-9DAC-4763-91AB-3853BF12F9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00896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1957</Words>
  <Application>Microsoft Office PowerPoint</Application>
  <PresentationFormat>寬螢幕</PresentationFormat>
  <Paragraphs>262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Calibri Light</vt:lpstr>
      <vt:lpstr>Wingdings</vt:lpstr>
      <vt:lpstr>Wingdings 2</vt:lpstr>
      <vt:lpstr>HDOfficeLightV0</vt:lpstr>
      <vt:lpstr>學校生活技能教育手冊 預防非傳染性疾病防治 (Non-Communicable Diseases, NCDs)</vt:lpstr>
      <vt:lpstr>PowerPoint 簡報</vt:lpstr>
      <vt:lpstr>大綱</vt:lpstr>
      <vt:lpstr>一、簡介</vt:lpstr>
      <vt:lpstr>二、非傳染性疾病五大危險因子    </vt:lpstr>
      <vt:lpstr>三、學校實施方法-生活技能教育</vt:lpstr>
      <vt:lpstr>三、學校實施方法  為什麼生活技能對於預防NCDs來說很重要?</vt:lpstr>
      <vt:lpstr>生活技能教學</vt:lpstr>
      <vt:lpstr>三、學校實施方法  考量學校環境 School environment considerations</vt:lpstr>
      <vt:lpstr>三、學校實施方法  考量學校環境 School environment considerations</vt:lpstr>
      <vt:lpstr>解決環境問題的方法：</vt:lpstr>
      <vt:lpstr>四、建議作為 Suggested actions</vt:lpstr>
      <vt:lpstr>四、建議作為 Suggested actions</vt:lpstr>
      <vt:lpstr>四、建議作為 Suggested actions</vt:lpstr>
      <vt:lpstr>四、解決學校危險因子的實際應用</vt:lpstr>
      <vt:lpstr>(一)身體活動Physical activity</vt:lpstr>
      <vt:lpstr>(一)身體活動Physical activity</vt:lpstr>
      <vt:lpstr>(二)吸菸Smoking</vt:lpstr>
      <vt:lpstr>(二)吸菸Smoking</vt:lpstr>
      <vt:lpstr>－向前邁進－對教育工作者之建議 發展課程計畫</vt:lpstr>
      <vt:lpstr>－向前邁進－對學校管理者之建議 制定行動計畫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學校生活技能教育手冊 預防非傳染性疾病</dc:title>
  <dc:creator>許珮琳</dc:creator>
  <cp:lastModifiedBy>FJUSER200226A</cp:lastModifiedBy>
  <cp:revision>75</cp:revision>
  <dcterms:created xsi:type="dcterms:W3CDTF">2020-11-24T01:16:40Z</dcterms:created>
  <dcterms:modified xsi:type="dcterms:W3CDTF">2020-12-24T05:08:56Z</dcterms:modified>
</cp:coreProperties>
</file>