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Lst>
  <p:notesMasterIdLst>
    <p:notesMasterId r:id="rId40"/>
  </p:notesMasterIdLst>
  <p:sldIdLst>
    <p:sldId id="256" r:id="rId2"/>
    <p:sldId id="258" r:id="rId3"/>
    <p:sldId id="260" r:id="rId4"/>
    <p:sldId id="312" r:id="rId5"/>
    <p:sldId id="313" r:id="rId6"/>
    <p:sldId id="314" r:id="rId7"/>
    <p:sldId id="315" r:id="rId8"/>
    <p:sldId id="316" r:id="rId9"/>
    <p:sldId id="308" r:id="rId10"/>
    <p:sldId id="296" r:id="rId11"/>
    <p:sldId id="311" r:id="rId12"/>
    <p:sldId id="321" r:id="rId13"/>
    <p:sldId id="322" r:id="rId14"/>
    <p:sldId id="301" r:id="rId15"/>
    <p:sldId id="323" r:id="rId16"/>
    <p:sldId id="324" r:id="rId17"/>
    <p:sldId id="317" r:id="rId18"/>
    <p:sldId id="297" r:id="rId19"/>
    <p:sldId id="318" r:id="rId20"/>
    <p:sldId id="302" r:id="rId21"/>
    <p:sldId id="309" r:id="rId22"/>
    <p:sldId id="303" r:id="rId23"/>
    <p:sldId id="328" r:id="rId24"/>
    <p:sldId id="304" r:id="rId25"/>
    <p:sldId id="320" r:id="rId26"/>
    <p:sldId id="305" r:id="rId27"/>
    <p:sldId id="306" r:id="rId28"/>
    <p:sldId id="329" r:id="rId29"/>
    <p:sldId id="307" r:id="rId30"/>
    <p:sldId id="299" r:id="rId31"/>
    <p:sldId id="330" r:id="rId32"/>
    <p:sldId id="326" r:id="rId33"/>
    <p:sldId id="310" r:id="rId34"/>
    <p:sldId id="331" r:id="rId35"/>
    <p:sldId id="298" r:id="rId36"/>
    <p:sldId id="327" r:id="rId37"/>
    <p:sldId id="325" r:id="rId38"/>
    <p:sldId id="332" r:id="rId39"/>
  </p:sldIdLst>
  <p:sldSz cx="9144000" cy="5143500" type="screen16x9"/>
  <p:notesSz cx="6858000" cy="9144000"/>
  <p:embeddedFontLst>
    <p:embeddedFont>
      <p:font typeface="Barlow" panose="02020500000000000000" charset="0"/>
      <p:regular r:id="rId41"/>
      <p:bold r:id="rId42"/>
      <p:italic r:id="rId43"/>
      <p:boldItalic r:id="rId44"/>
    </p:embeddedFont>
    <p:embeddedFont>
      <p:font typeface="Big Shoulders Text SemiBold" panose="02020500000000000000" charset="0"/>
      <p:regular r:id="rId45"/>
      <p:bold r:id="rId46"/>
    </p:embeddedFont>
    <p:embeddedFont>
      <p:font typeface="Josefin Slab SemiBold" panose="02020500000000000000" charset="0"/>
      <p:regular r:id="rId47"/>
      <p:bold r:id="rId48"/>
      <p:italic r:id="rId49"/>
      <p:boldItalic r:id="rId50"/>
    </p:embeddedFont>
    <p:embeddedFont>
      <p:font typeface="微軟正黑體" panose="020B0604030504040204" pitchFamily="34" charset="-12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3D2D1C-EDF2-46D7-971B-FC596481416E}">
  <a:tblStyle styleId="{213D2D1C-EDF2-46D7-971B-FC59648141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1" autoAdjust="0"/>
    <p:restoredTop sz="73533" autoAdjust="0"/>
  </p:normalViewPr>
  <p:slideViewPr>
    <p:cSldViewPr snapToGrid="0">
      <p:cViewPr>
        <p:scale>
          <a:sx n="66" d="100"/>
          <a:sy n="66" d="100"/>
        </p:scale>
        <p:origin x="2064" y="350"/>
      </p:cViewPr>
      <p:guideLst>
        <p:guide orient="horz" pos="1620"/>
        <p:guide pos="2880"/>
      </p:guideLst>
    </p:cSldViewPr>
  </p:slideViewPr>
  <p:notesTextViewPr>
    <p:cViewPr>
      <p:scale>
        <a:sx n="100" d="100"/>
        <a:sy n="100" d="100"/>
      </p:scale>
      <p:origin x="0" y="0"/>
    </p:cViewPr>
  </p:notesTextViewPr>
  <p:sorterViewPr>
    <p:cViewPr>
      <p:scale>
        <a:sx n="125" d="100"/>
        <a:sy n="125" d="100"/>
      </p:scale>
      <p:origin x="0" y="-549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FC040-3DE9-4A4A-9C01-E56179FB13EB}"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zh-TW" altLang="en-US"/>
        </a:p>
      </dgm:t>
    </dgm:pt>
    <dgm:pt modelId="{05E138E4-B9D7-409C-852C-987307803E73}">
      <dgm:prSet custT="1"/>
      <dgm:spPr/>
      <dgm:t>
        <a:bodyPr/>
        <a:lstStyle/>
        <a:p>
          <a:pPr rtl="0"/>
          <a:r>
            <a:rPr lang="en-US" altLang="zh-TW" sz="200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探討學校領導者之健康素養程度</a:t>
          </a:r>
          <a:endParaRPr 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dgm:t>
    </dgm:pt>
    <dgm:pt modelId="{A5EF4B5B-331C-42F5-9D2D-A8BF02ACD695}" type="parTrans" cxnId="{7AAA4340-952C-4676-A791-633506537D11}">
      <dgm:prSet/>
      <dgm:spPr/>
      <dgm:t>
        <a:bodyPr/>
        <a:lstStyle/>
        <a:p>
          <a:endParaRPr lang="zh-TW" altLang="en-US" sz="2000"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3AB1DE0A-B1A5-4AA2-AF6F-3122C9014456}" type="sibTrans" cxnId="{7AAA4340-952C-4676-A791-633506537D11}">
      <dgm:prSet/>
      <dgm:spPr/>
      <dgm:t>
        <a:bodyPr/>
        <a:lstStyle/>
        <a:p>
          <a:endParaRPr lang="zh-TW" altLang="en-US" sz="2000"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B25617E3-F381-403B-B3C4-7AD9AAAC7B60}">
      <dgm:prSet custT="1"/>
      <dgm:spPr/>
      <dgm:t>
        <a:bodyPr/>
        <a:lstStyle/>
        <a:p>
          <a:pPr rtl="0">
            <a:lnSpc>
              <a:spcPct val="100000"/>
            </a:lnSpc>
            <a:spcAft>
              <a:spcPts val="0"/>
            </a:spcAft>
          </a:pPr>
          <a:r>
            <a:rPr lang="en-US" altLang="zh-TW" sz="200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探討學校領導者之健康素養與人口學及工作相關特徵之相關</a:t>
          </a:r>
          <a:endParaRPr 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dgm:t>
    </dgm:pt>
    <dgm:pt modelId="{C02510DD-D852-4FCF-B80B-F6297326DCF8}" type="parTrans" cxnId="{68663D9B-A657-4B4D-B074-6B55DE672248}">
      <dgm:prSet/>
      <dgm:spPr/>
      <dgm:t>
        <a:bodyPr/>
        <a:lstStyle/>
        <a:p>
          <a:endParaRPr lang="zh-TW" altLang="en-US" sz="2000"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84FC2BCA-21B3-4AFF-A174-DE3B38998249}" type="sibTrans" cxnId="{68663D9B-A657-4B4D-B074-6B55DE672248}">
      <dgm:prSet/>
      <dgm:spPr/>
      <dgm:t>
        <a:bodyPr/>
        <a:lstStyle/>
        <a:p>
          <a:endParaRPr lang="zh-TW" altLang="en-US" sz="2000"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A750A4F7-8E4E-4DC4-A4EE-0B566DA8278B}">
      <dgm:prSet custT="1"/>
      <dgm:spPr/>
      <dgm:t>
        <a:bodyPr/>
        <a:lstStyle/>
        <a:p>
          <a:pPr rtl="0"/>
          <a:r>
            <a:rPr lang="en-US" altLang="zh-TW" sz="200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將人口學變項、其他學校領導者導向之因素校正後，學校領導者之健康識能與健康促進學校實施之等級之相關。</a:t>
          </a:r>
          <a:endParaRPr 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dgm:t>
    </dgm:pt>
    <dgm:pt modelId="{1298E44F-7FFF-420B-925E-2A51A60D4DDC}" type="parTrans" cxnId="{8DB34759-21AE-43D9-A7F8-8F54E42802A5}">
      <dgm:prSet/>
      <dgm:spPr/>
      <dgm:t>
        <a:bodyPr/>
        <a:lstStyle/>
        <a:p>
          <a:endParaRPr lang="zh-TW" altLang="en-US" sz="2000"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A3FDB552-F858-4C9E-88FF-24BA56E9ECC8}" type="sibTrans" cxnId="{8DB34759-21AE-43D9-A7F8-8F54E42802A5}">
      <dgm:prSet/>
      <dgm:spPr/>
      <dgm:t>
        <a:bodyPr/>
        <a:lstStyle/>
        <a:p>
          <a:endParaRPr lang="zh-TW" altLang="en-US" sz="2000"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27247396-9DE8-4CCD-B5F1-6D6080D1F319}" type="pres">
      <dgm:prSet presAssocID="{1B9FC040-3DE9-4A4A-9C01-E56179FB13EB}" presName="linear" presStyleCnt="0">
        <dgm:presLayoutVars>
          <dgm:animLvl val="lvl"/>
          <dgm:resizeHandles val="exact"/>
        </dgm:presLayoutVars>
      </dgm:prSet>
      <dgm:spPr/>
    </dgm:pt>
    <dgm:pt modelId="{044E22AA-9EE4-4E85-BEED-CFAC43654592}" type="pres">
      <dgm:prSet presAssocID="{05E138E4-B9D7-409C-852C-987307803E73}" presName="parentText" presStyleLbl="node1" presStyleIdx="0" presStyleCnt="3">
        <dgm:presLayoutVars>
          <dgm:chMax val="0"/>
          <dgm:bulletEnabled val="1"/>
        </dgm:presLayoutVars>
      </dgm:prSet>
      <dgm:spPr/>
    </dgm:pt>
    <dgm:pt modelId="{72FC94B9-9F6C-4E7E-835A-ACD9C266E896}" type="pres">
      <dgm:prSet presAssocID="{3AB1DE0A-B1A5-4AA2-AF6F-3122C9014456}" presName="spacer" presStyleCnt="0"/>
      <dgm:spPr/>
    </dgm:pt>
    <dgm:pt modelId="{6E23D33A-7322-4142-BF61-E9AEFF156B6E}" type="pres">
      <dgm:prSet presAssocID="{B25617E3-F381-403B-B3C4-7AD9AAAC7B60}" presName="parentText" presStyleLbl="node1" presStyleIdx="1" presStyleCnt="3">
        <dgm:presLayoutVars>
          <dgm:chMax val="0"/>
          <dgm:bulletEnabled val="1"/>
        </dgm:presLayoutVars>
      </dgm:prSet>
      <dgm:spPr/>
    </dgm:pt>
    <dgm:pt modelId="{FC9D296D-A265-4C16-883B-137F16A88E8D}" type="pres">
      <dgm:prSet presAssocID="{84FC2BCA-21B3-4AFF-A174-DE3B38998249}" presName="spacer" presStyleCnt="0"/>
      <dgm:spPr/>
    </dgm:pt>
    <dgm:pt modelId="{9D94F84A-98C6-44B2-BC2A-AFD2AF6D87F9}" type="pres">
      <dgm:prSet presAssocID="{A750A4F7-8E4E-4DC4-A4EE-0B566DA8278B}" presName="parentText" presStyleLbl="node1" presStyleIdx="2" presStyleCnt="3">
        <dgm:presLayoutVars>
          <dgm:chMax val="0"/>
          <dgm:bulletEnabled val="1"/>
        </dgm:presLayoutVars>
      </dgm:prSet>
      <dgm:spPr/>
    </dgm:pt>
  </dgm:ptLst>
  <dgm:cxnLst>
    <dgm:cxn modelId="{B566A40F-732A-4B91-A4F1-EBD4076CC522}" type="presOf" srcId="{A750A4F7-8E4E-4DC4-A4EE-0B566DA8278B}" destId="{9D94F84A-98C6-44B2-BC2A-AFD2AF6D87F9}" srcOrd="0" destOrd="0" presId="urn:microsoft.com/office/officeart/2005/8/layout/vList2"/>
    <dgm:cxn modelId="{7AAA4340-952C-4676-A791-633506537D11}" srcId="{1B9FC040-3DE9-4A4A-9C01-E56179FB13EB}" destId="{05E138E4-B9D7-409C-852C-987307803E73}" srcOrd="0" destOrd="0" parTransId="{A5EF4B5B-331C-42F5-9D2D-A8BF02ACD695}" sibTransId="{3AB1DE0A-B1A5-4AA2-AF6F-3122C9014456}"/>
    <dgm:cxn modelId="{20661647-19B4-4CDC-99A3-4DB91C28071C}" type="presOf" srcId="{B25617E3-F381-403B-B3C4-7AD9AAAC7B60}" destId="{6E23D33A-7322-4142-BF61-E9AEFF156B6E}" srcOrd="0" destOrd="0" presId="urn:microsoft.com/office/officeart/2005/8/layout/vList2"/>
    <dgm:cxn modelId="{8DB34759-21AE-43D9-A7F8-8F54E42802A5}" srcId="{1B9FC040-3DE9-4A4A-9C01-E56179FB13EB}" destId="{A750A4F7-8E4E-4DC4-A4EE-0B566DA8278B}" srcOrd="2" destOrd="0" parTransId="{1298E44F-7FFF-420B-925E-2A51A60D4DDC}" sibTransId="{A3FDB552-F858-4C9E-88FF-24BA56E9ECC8}"/>
    <dgm:cxn modelId="{9182EE97-7402-40E5-9B31-2C63AD9A69B5}" type="presOf" srcId="{05E138E4-B9D7-409C-852C-987307803E73}" destId="{044E22AA-9EE4-4E85-BEED-CFAC43654592}" srcOrd="0" destOrd="0" presId="urn:microsoft.com/office/officeart/2005/8/layout/vList2"/>
    <dgm:cxn modelId="{68663D9B-A657-4B4D-B074-6B55DE672248}" srcId="{1B9FC040-3DE9-4A4A-9C01-E56179FB13EB}" destId="{B25617E3-F381-403B-B3C4-7AD9AAAC7B60}" srcOrd="1" destOrd="0" parTransId="{C02510DD-D852-4FCF-B80B-F6297326DCF8}" sibTransId="{84FC2BCA-21B3-4AFF-A174-DE3B38998249}"/>
    <dgm:cxn modelId="{21EBB0A6-BD88-4E03-8210-7003FE597214}" type="presOf" srcId="{1B9FC040-3DE9-4A4A-9C01-E56179FB13EB}" destId="{27247396-9DE8-4CCD-B5F1-6D6080D1F319}" srcOrd="0" destOrd="0" presId="urn:microsoft.com/office/officeart/2005/8/layout/vList2"/>
    <dgm:cxn modelId="{A6B8EE7C-4595-40AF-A757-FECED3FAE78E}" type="presParOf" srcId="{27247396-9DE8-4CCD-B5F1-6D6080D1F319}" destId="{044E22AA-9EE4-4E85-BEED-CFAC43654592}" srcOrd="0" destOrd="0" presId="urn:microsoft.com/office/officeart/2005/8/layout/vList2"/>
    <dgm:cxn modelId="{51571E6E-4789-4891-BD76-50DA80000028}" type="presParOf" srcId="{27247396-9DE8-4CCD-B5F1-6D6080D1F319}" destId="{72FC94B9-9F6C-4E7E-835A-ACD9C266E896}" srcOrd="1" destOrd="0" presId="urn:microsoft.com/office/officeart/2005/8/layout/vList2"/>
    <dgm:cxn modelId="{3B640DD4-D620-4AC2-8C0F-202EC7F7C44C}" type="presParOf" srcId="{27247396-9DE8-4CCD-B5F1-6D6080D1F319}" destId="{6E23D33A-7322-4142-BF61-E9AEFF156B6E}" srcOrd="2" destOrd="0" presId="urn:microsoft.com/office/officeart/2005/8/layout/vList2"/>
    <dgm:cxn modelId="{D554CACC-DBAB-4AFE-9FD8-2A7D7E876BDB}" type="presParOf" srcId="{27247396-9DE8-4CCD-B5F1-6D6080D1F319}" destId="{FC9D296D-A265-4C16-883B-137F16A88E8D}" srcOrd="3" destOrd="0" presId="urn:microsoft.com/office/officeart/2005/8/layout/vList2"/>
    <dgm:cxn modelId="{93B27DB2-D811-4C6C-9D2F-783356DC3D65}" type="presParOf" srcId="{27247396-9DE8-4CCD-B5F1-6D6080D1F319}" destId="{9D94F84A-98C6-44B2-BC2A-AFD2AF6D87F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0DD0E1-B5E5-4114-86FF-CF78319E9B38}"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zh-TW" altLang="en-US"/>
        </a:p>
      </dgm:t>
    </dgm:pt>
    <dgm:pt modelId="{248B3547-3BEE-4405-A7B4-08A933B10B42}">
      <dgm:prSet/>
      <dgm:spPr/>
      <dgm:t>
        <a:bodyPr/>
        <a:lstStyle/>
        <a:p>
          <a:pPr rtl="0"/>
          <a:r>
            <a:rPr lang="zh-TW" altLang="zh-TW" b="1" dirty="0">
              <a:solidFill>
                <a:schemeClr val="accent6"/>
              </a:solidFill>
              <a:latin typeface="微軟正黑體" panose="020B0604030504040204" pitchFamily="34" charset="-120"/>
              <a:ea typeface="微軟正黑體" panose="020B0604030504040204" pitchFamily="34" charset="-120"/>
            </a:rPr>
            <a:t>樣本不具有代表性</a:t>
          </a:r>
          <a:r>
            <a:rPr lang="zh-TW" altLang="zh-TW" b="1" dirty="0">
              <a:latin typeface="微軟正黑體" panose="020B0604030504040204" pitchFamily="34" charset="-120"/>
              <a:ea typeface="微軟正黑體" panose="020B0604030504040204" pitchFamily="34" charset="-120"/>
            </a:rPr>
            <a:t>，其結果不能推廣到</a:t>
          </a:r>
          <a:r>
            <a:rPr lang="zh-TW" altLang="en-US" b="1" dirty="0">
              <a:latin typeface="微軟正黑體" panose="020B0604030504040204" pitchFamily="34" charset="-120"/>
              <a:ea typeface="微軟正黑體" panose="020B0604030504040204" pitchFamily="34" charset="-120"/>
            </a:rPr>
            <a:t>德國</a:t>
          </a:r>
          <a:r>
            <a:rPr lang="zh-TW" altLang="zh-TW" b="1" dirty="0">
              <a:latin typeface="微軟正黑體" panose="020B0604030504040204" pitchFamily="34" charset="-120"/>
              <a:ea typeface="微軟正黑體" panose="020B0604030504040204" pitchFamily="34" charset="-120"/>
            </a:rPr>
            <a:t>黑森</a:t>
          </a:r>
          <a:r>
            <a:rPr lang="zh-TW" altLang="en-US" b="1" dirty="0">
              <a:latin typeface="微軟正黑體" panose="020B0604030504040204" pitchFamily="34" charset="-120"/>
              <a:ea typeface="微軟正黑體" panose="020B0604030504040204" pitchFamily="34" charset="-120"/>
            </a:rPr>
            <a:t>邦中</a:t>
          </a:r>
          <a:r>
            <a:rPr lang="zh-TW" altLang="zh-TW" b="1" dirty="0">
              <a:latin typeface="微軟正黑體" panose="020B0604030504040204" pitchFamily="34" charset="-120"/>
              <a:ea typeface="微軟正黑體" panose="020B0604030504040204" pitchFamily="34" charset="-120"/>
            </a:rPr>
            <a:t>所有學校</a:t>
          </a:r>
          <a:r>
            <a:rPr lang="zh-TW" altLang="en-US" b="1" dirty="0">
              <a:latin typeface="微軟正黑體" panose="020B0604030504040204" pitchFamily="34" charset="-120"/>
              <a:ea typeface="微軟正黑體" panose="020B0604030504040204" pitchFamily="34" charset="-120"/>
            </a:rPr>
            <a:t>的</a:t>
          </a:r>
          <a:r>
            <a:rPr lang="zh-TW" altLang="zh-TW" b="1" dirty="0">
              <a:latin typeface="微軟正黑體" panose="020B0604030504040204" pitchFamily="34" charset="-120"/>
              <a:ea typeface="微軟正黑體" panose="020B0604030504040204" pitchFamily="34" charset="-120"/>
            </a:rPr>
            <a:t>領導</a:t>
          </a:r>
          <a:r>
            <a:rPr lang="zh-TW" altLang="en-US" b="1" dirty="0">
              <a:latin typeface="微軟正黑體" panose="020B0604030504040204" pitchFamily="34" charset="-120"/>
              <a:ea typeface="微軟正黑體" panose="020B0604030504040204" pitchFamily="34" charset="-120"/>
            </a:rPr>
            <a:t>者</a:t>
          </a:r>
          <a:endParaRPr lang="en-US" b="1" i="0" dirty="0">
            <a:solidFill>
              <a:schemeClr val="accent6"/>
            </a:solidFill>
            <a:latin typeface="微軟正黑體" panose="020B0604030504040204" pitchFamily="34" charset="-120"/>
            <a:ea typeface="微軟正黑體" panose="020B0604030504040204" pitchFamily="34" charset="-120"/>
          </a:endParaRPr>
        </a:p>
      </dgm:t>
    </dgm:pt>
    <dgm:pt modelId="{4E4638C6-63D9-4CDD-B53A-151D62A72245}" type="parTrans" cxnId="{75171BF6-E2D7-411E-A52F-78DCF955336A}">
      <dgm:prSet/>
      <dgm:spPr/>
      <dgm:t>
        <a:bodyPr/>
        <a:lstStyle/>
        <a:p>
          <a:endParaRPr lang="zh-TW" altLang="en-US" b="1">
            <a:solidFill>
              <a:schemeClr val="accent6"/>
            </a:solidFill>
            <a:latin typeface="微軟正黑體" panose="020B0604030504040204" pitchFamily="34" charset="-120"/>
            <a:ea typeface="微軟正黑體" panose="020B0604030504040204" pitchFamily="34" charset="-120"/>
          </a:endParaRPr>
        </a:p>
      </dgm:t>
    </dgm:pt>
    <dgm:pt modelId="{0151148F-523E-4E06-B7CB-844747B50E9C}" type="sibTrans" cxnId="{75171BF6-E2D7-411E-A52F-78DCF955336A}">
      <dgm:prSet/>
      <dgm:spPr/>
      <dgm:t>
        <a:bodyPr/>
        <a:lstStyle/>
        <a:p>
          <a:endParaRPr lang="zh-TW" altLang="en-US" b="1">
            <a:solidFill>
              <a:schemeClr val="accent6"/>
            </a:solidFill>
            <a:latin typeface="微軟正黑體" panose="020B0604030504040204" pitchFamily="34" charset="-120"/>
            <a:ea typeface="微軟正黑體" panose="020B0604030504040204" pitchFamily="34" charset="-120"/>
          </a:endParaRPr>
        </a:p>
      </dgm:t>
    </dgm:pt>
    <dgm:pt modelId="{BE594B83-F86F-48B3-A924-42AA5BBF573B}">
      <dgm:prSet/>
      <dgm:spPr/>
      <dgm:t>
        <a:bodyPr/>
        <a:lstStyle/>
        <a:p>
          <a:pPr rtl="0"/>
          <a:r>
            <a:rPr lang="zh-TW" altLang="zh-TW" b="1" dirty="0">
              <a:latin typeface="微軟正黑體" panose="020B0604030504040204" pitchFamily="34" charset="-120"/>
              <a:ea typeface="微軟正黑體" panose="020B0604030504040204" pitchFamily="34" charset="-120"/>
            </a:rPr>
            <a:t>本研究</a:t>
          </a:r>
          <a:r>
            <a:rPr lang="zh-TW" altLang="en-US" b="1" dirty="0">
              <a:latin typeface="微軟正黑體" panose="020B0604030504040204" pitchFamily="34" charset="-120"/>
              <a:ea typeface="微軟正黑體" panose="020B0604030504040204" pitchFamily="34" charset="-120"/>
            </a:rPr>
            <a:t>屬於</a:t>
          </a:r>
          <a:r>
            <a:rPr lang="zh-TW" altLang="zh-TW" b="1" dirty="0">
              <a:latin typeface="微軟正黑體" panose="020B0604030504040204" pitchFamily="34" charset="-120"/>
              <a:ea typeface="微軟正黑體" panose="020B0604030504040204" pitchFamily="34" charset="-120"/>
            </a:rPr>
            <a:t>的</a:t>
          </a:r>
          <a:r>
            <a:rPr lang="zh-TW" altLang="zh-TW" b="1" dirty="0">
              <a:solidFill>
                <a:schemeClr val="accent6"/>
              </a:solidFill>
              <a:latin typeface="微軟正黑體" panose="020B0604030504040204" pitchFamily="34" charset="-120"/>
              <a:ea typeface="微軟正黑體" panose="020B0604030504040204" pitchFamily="34" charset="-120"/>
            </a:rPr>
            <a:t>橫斷面</a:t>
          </a:r>
          <a:r>
            <a:rPr lang="zh-TW" altLang="en-US" b="1" dirty="0">
              <a:solidFill>
                <a:schemeClr val="accent6"/>
              </a:solidFill>
              <a:latin typeface="微軟正黑體" panose="020B0604030504040204" pitchFamily="34" charset="-120"/>
              <a:ea typeface="微軟正黑體" panose="020B0604030504040204" pitchFamily="34" charset="-120"/>
            </a:rPr>
            <a:t>性研究</a:t>
          </a:r>
          <a:r>
            <a:rPr lang="zh-TW" altLang="zh-TW" b="1" dirty="0">
              <a:latin typeface="微軟正黑體" panose="020B0604030504040204" pitchFamily="34" charset="-120"/>
              <a:ea typeface="微軟正黑體" panose="020B0604030504040204" pitchFamily="34" charset="-120"/>
            </a:rPr>
            <a:t>，有關健康</a:t>
          </a:r>
          <a:r>
            <a:rPr lang="zh-TW" altLang="en-US" b="1" dirty="0">
              <a:latin typeface="微軟正黑體" panose="020B0604030504040204" pitchFamily="34" charset="-120"/>
              <a:ea typeface="微軟正黑體" panose="020B0604030504040204" pitchFamily="34" charset="-120"/>
            </a:rPr>
            <a:t>識能</a:t>
          </a:r>
          <a:r>
            <a:rPr lang="zh-TW" altLang="zh-TW" b="1" dirty="0">
              <a:latin typeface="微軟正黑體" panose="020B0604030504040204" pitchFamily="34" charset="-120"/>
              <a:ea typeface="微軟正黑體" panose="020B0604030504040204" pitchFamily="34" charset="-120"/>
            </a:rPr>
            <a:t>與</a:t>
          </a:r>
          <a:r>
            <a:rPr lang="zh-TW" altLang="en-US" b="1" dirty="0">
              <a:latin typeface="微軟正黑體" panose="020B0604030504040204" pitchFamily="34" charset="-120"/>
              <a:ea typeface="微軟正黑體" panose="020B0604030504040204" pitchFamily="34" charset="-120"/>
            </a:rPr>
            <a:t>健康促進學校間</a:t>
          </a:r>
          <a:r>
            <a:rPr lang="zh-TW" altLang="zh-TW" b="1" dirty="0">
              <a:latin typeface="微軟正黑體" panose="020B0604030504040204" pitchFamily="34" charset="-120"/>
              <a:ea typeface="微軟正黑體" panose="020B0604030504040204" pitchFamily="34" charset="-120"/>
            </a:rPr>
            <a:t>的關聯的結果不能解釋為</a:t>
          </a:r>
          <a:r>
            <a:rPr lang="zh-TW" altLang="zh-TW" b="1" dirty="0">
              <a:solidFill>
                <a:schemeClr val="accent6"/>
              </a:solidFill>
              <a:latin typeface="微軟正黑體" panose="020B0604030504040204" pitchFamily="34" charset="-120"/>
              <a:ea typeface="微軟正黑體" panose="020B0604030504040204" pitchFamily="34" charset="-120"/>
            </a:rPr>
            <a:t>因果關係</a:t>
          </a:r>
          <a:endParaRPr lang="zh-TW" b="1" dirty="0">
            <a:solidFill>
              <a:schemeClr val="accent6"/>
            </a:solidFill>
            <a:latin typeface="微軟正黑體" panose="020B0604030504040204" pitchFamily="34" charset="-120"/>
            <a:ea typeface="微軟正黑體" panose="020B0604030504040204" pitchFamily="34" charset="-120"/>
          </a:endParaRPr>
        </a:p>
      </dgm:t>
    </dgm:pt>
    <dgm:pt modelId="{E3A3FF03-C28D-4904-97E3-02DBCF7AAA1B}" type="parTrans" cxnId="{5DD42D75-0EA1-431E-AD37-173A5045150D}">
      <dgm:prSet/>
      <dgm:spPr/>
      <dgm:t>
        <a:bodyPr/>
        <a:lstStyle/>
        <a:p>
          <a:endParaRPr lang="zh-TW" altLang="en-US" b="1">
            <a:solidFill>
              <a:schemeClr val="accent6"/>
            </a:solidFill>
            <a:latin typeface="微軟正黑體" panose="020B0604030504040204" pitchFamily="34" charset="-120"/>
            <a:ea typeface="微軟正黑體" panose="020B0604030504040204" pitchFamily="34" charset="-120"/>
          </a:endParaRPr>
        </a:p>
      </dgm:t>
    </dgm:pt>
    <dgm:pt modelId="{8EE2BB93-DDC1-4D5F-8159-C1A979B8383F}" type="sibTrans" cxnId="{5DD42D75-0EA1-431E-AD37-173A5045150D}">
      <dgm:prSet/>
      <dgm:spPr/>
      <dgm:t>
        <a:bodyPr/>
        <a:lstStyle/>
        <a:p>
          <a:endParaRPr lang="zh-TW" altLang="en-US" b="1">
            <a:solidFill>
              <a:schemeClr val="accent6"/>
            </a:solidFill>
            <a:latin typeface="微軟正黑體" panose="020B0604030504040204" pitchFamily="34" charset="-120"/>
            <a:ea typeface="微軟正黑體" panose="020B0604030504040204" pitchFamily="34" charset="-120"/>
          </a:endParaRPr>
        </a:p>
      </dgm:t>
    </dgm:pt>
    <dgm:pt modelId="{36915F16-3445-42CE-BDF9-9150F2547063}">
      <dgm:prSet/>
      <dgm:spPr/>
      <dgm:t>
        <a:bodyPr/>
        <a:lstStyle/>
        <a:p>
          <a:pPr rtl="0"/>
          <a:r>
            <a:rPr lang="zh-TW" altLang="zh-TW" b="1" dirty="0">
              <a:latin typeface="微軟正黑體" panose="020B0604030504040204" pitchFamily="34" charset="-120"/>
              <a:ea typeface="微軟正黑體" panose="020B0604030504040204" pitchFamily="34" charset="-120"/>
            </a:rPr>
            <a:t>學校領導</a:t>
          </a:r>
          <a:r>
            <a:rPr lang="zh-TW" altLang="en-US" b="1" dirty="0">
              <a:latin typeface="微軟正黑體" panose="020B0604030504040204" pitchFamily="34" charset="-120"/>
              <a:ea typeface="微軟正黑體" panose="020B0604030504040204" pitchFamily="34" charset="-120"/>
            </a:rPr>
            <a:t>者</a:t>
          </a:r>
          <a:r>
            <a:rPr lang="zh-TW" altLang="zh-TW" b="1" dirty="0">
              <a:latin typeface="微軟正黑體" panose="020B0604030504040204" pitchFamily="34" charset="-120"/>
              <a:ea typeface="微軟正黑體" panose="020B0604030504040204" pitchFamily="34" charset="-120"/>
            </a:rPr>
            <a:t>是這項研究的</a:t>
          </a:r>
          <a:r>
            <a:rPr lang="zh-TW" altLang="zh-TW" b="1" dirty="0">
              <a:solidFill>
                <a:schemeClr val="accent6"/>
              </a:solidFill>
              <a:latin typeface="微軟正黑體" panose="020B0604030504040204" pitchFamily="34" charset="-120"/>
              <a:ea typeface="微軟正黑體" panose="020B0604030504040204" pitchFamily="34" charset="-120"/>
            </a:rPr>
            <a:t>唯一</a:t>
          </a:r>
          <a:r>
            <a:rPr lang="zh-TW" altLang="en-US" b="1" dirty="0">
              <a:solidFill>
                <a:schemeClr val="accent6"/>
              </a:solidFill>
              <a:latin typeface="微軟正黑體" panose="020B0604030504040204" pitchFamily="34" charset="-120"/>
              <a:ea typeface="微軟正黑體" panose="020B0604030504040204" pitchFamily="34" charset="-120"/>
            </a:rPr>
            <a:t>訊息</a:t>
          </a:r>
          <a:r>
            <a:rPr lang="zh-TW" altLang="zh-TW" b="1" dirty="0">
              <a:solidFill>
                <a:schemeClr val="accent6"/>
              </a:solidFill>
              <a:latin typeface="微軟正黑體" panose="020B0604030504040204" pitchFamily="34" charset="-120"/>
              <a:ea typeface="微軟正黑體" panose="020B0604030504040204" pitchFamily="34" charset="-120"/>
            </a:rPr>
            <a:t>來源</a:t>
          </a:r>
          <a:r>
            <a:rPr lang="zh-TW" altLang="zh-TW" b="1" dirty="0">
              <a:latin typeface="微軟正黑體" panose="020B0604030504040204" pitchFamily="34" charset="-120"/>
              <a:ea typeface="微軟正黑體" panose="020B0604030504040204" pitchFamily="34" charset="-120"/>
            </a:rPr>
            <a:t>，這可能導致有效性受到限制</a:t>
          </a:r>
          <a:endParaRPr lang="zh-TW" b="1" dirty="0">
            <a:solidFill>
              <a:schemeClr val="accent6"/>
            </a:solidFill>
            <a:latin typeface="微軟正黑體" panose="020B0604030504040204" pitchFamily="34" charset="-120"/>
            <a:ea typeface="微軟正黑體" panose="020B0604030504040204" pitchFamily="34" charset="-120"/>
          </a:endParaRPr>
        </a:p>
      </dgm:t>
    </dgm:pt>
    <dgm:pt modelId="{2D6D4987-0A5F-4FA2-AF28-15A4F4D6D212}" type="parTrans" cxnId="{4432C751-A007-48BF-8454-AB4F9E3A979C}">
      <dgm:prSet/>
      <dgm:spPr/>
      <dgm:t>
        <a:bodyPr/>
        <a:lstStyle/>
        <a:p>
          <a:endParaRPr lang="zh-TW" altLang="en-US" b="1">
            <a:solidFill>
              <a:schemeClr val="accent6"/>
            </a:solidFill>
            <a:latin typeface="微軟正黑體" panose="020B0604030504040204" pitchFamily="34" charset="-120"/>
            <a:ea typeface="微軟正黑體" panose="020B0604030504040204" pitchFamily="34" charset="-120"/>
          </a:endParaRPr>
        </a:p>
      </dgm:t>
    </dgm:pt>
    <dgm:pt modelId="{A15C99A5-7E86-40AB-BC87-A0047307950B}" type="sibTrans" cxnId="{4432C751-A007-48BF-8454-AB4F9E3A979C}">
      <dgm:prSet/>
      <dgm:spPr/>
      <dgm:t>
        <a:bodyPr/>
        <a:lstStyle/>
        <a:p>
          <a:endParaRPr lang="zh-TW" altLang="en-US" b="1">
            <a:solidFill>
              <a:schemeClr val="accent6"/>
            </a:solidFill>
            <a:latin typeface="微軟正黑體" panose="020B0604030504040204" pitchFamily="34" charset="-120"/>
            <a:ea typeface="微軟正黑體" panose="020B0604030504040204" pitchFamily="34" charset="-120"/>
          </a:endParaRPr>
        </a:p>
      </dgm:t>
    </dgm:pt>
    <dgm:pt modelId="{4BF2FAFD-917A-4198-BBEE-C403C9B3FC8B}" type="pres">
      <dgm:prSet presAssocID="{4C0DD0E1-B5E5-4114-86FF-CF78319E9B38}" presName="linearFlow" presStyleCnt="0">
        <dgm:presLayoutVars>
          <dgm:dir/>
          <dgm:resizeHandles val="exact"/>
        </dgm:presLayoutVars>
      </dgm:prSet>
      <dgm:spPr/>
    </dgm:pt>
    <dgm:pt modelId="{5676EB4A-5EF1-48EC-8700-3542EC0A049F}" type="pres">
      <dgm:prSet presAssocID="{248B3547-3BEE-4405-A7B4-08A933B10B42}" presName="composite" presStyleCnt="0"/>
      <dgm:spPr/>
    </dgm:pt>
    <dgm:pt modelId="{D06F43C7-A84D-486D-AB9E-34E25D7107BF}" type="pres">
      <dgm:prSet presAssocID="{248B3547-3BEE-4405-A7B4-08A933B10B42}" presName="imgShp" presStyleLbl="fgImgPlace1" presStyleIdx="0" presStyleCnt="3"/>
      <dgm:spPr/>
    </dgm:pt>
    <dgm:pt modelId="{E822C95E-4705-44BD-AD2F-3D085B03E387}" type="pres">
      <dgm:prSet presAssocID="{248B3547-3BEE-4405-A7B4-08A933B10B42}" presName="txShp" presStyleLbl="node1" presStyleIdx="0" presStyleCnt="3">
        <dgm:presLayoutVars>
          <dgm:bulletEnabled val="1"/>
        </dgm:presLayoutVars>
      </dgm:prSet>
      <dgm:spPr/>
    </dgm:pt>
    <dgm:pt modelId="{94695F79-39D0-476E-92A2-A5BCD4049090}" type="pres">
      <dgm:prSet presAssocID="{0151148F-523E-4E06-B7CB-844747B50E9C}" presName="spacing" presStyleCnt="0"/>
      <dgm:spPr/>
    </dgm:pt>
    <dgm:pt modelId="{3AD990CF-23FF-44B5-BD6E-D18BDA075F7C}" type="pres">
      <dgm:prSet presAssocID="{BE594B83-F86F-48B3-A924-42AA5BBF573B}" presName="composite" presStyleCnt="0"/>
      <dgm:spPr/>
    </dgm:pt>
    <dgm:pt modelId="{3421463B-70D3-4E2F-A4CF-ED7CF1E7C48D}" type="pres">
      <dgm:prSet presAssocID="{BE594B83-F86F-48B3-A924-42AA5BBF573B}" presName="imgShp" presStyleLbl="fgImgPlace1" presStyleIdx="1" presStyleCnt="3"/>
      <dgm:spPr/>
    </dgm:pt>
    <dgm:pt modelId="{2FCC71D7-B832-4E83-A23E-2C70D033DA49}" type="pres">
      <dgm:prSet presAssocID="{BE594B83-F86F-48B3-A924-42AA5BBF573B}" presName="txShp" presStyleLbl="node1" presStyleIdx="1" presStyleCnt="3">
        <dgm:presLayoutVars>
          <dgm:bulletEnabled val="1"/>
        </dgm:presLayoutVars>
      </dgm:prSet>
      <dgm:spPr/>
    </dgm:pt>
    <dgm:pt modelId="{D3365433-63D8-43D4-895B-CCE666EAAF9D}" type="pres">
      <dgm:prSet presAssocID="{8EE2BB93-DDC1-4D5F-8159-C1A979B8383F}" presName="spacing" presStyleCnt="0"/>
      <dgm:spPr/>
    </dgm:pt>
    <dgm:pt modelId="{59118445-7640-4C9A-9555-44BADB92C013}" type="pres">
      <dgm:prSet presAssocID="{36915F16-3445-42CE-BDF9-9150F2547063}" presName="composite" presStyleCnt="0"/>
      <dgm:spPr/>
    </dgm:pt>
    <dgm:pt modelId="{5E37745E-41EB-4F13-9990-6687FE4E66BA}" type="pres">
      <dgm:prSet presAssocID="{36915F16-3445-42CE-BDF9-9150F2547063}" presName="imgShp" presStyleLbl="fgImgPlace1" presStyleIdx="2" presStyleCnt="3"/>
      <dgm:spPr/>
    </dgm:pt>
    <dgm:pt modelId="{F534A9EE-C6A0-4FC6-99CA-2A156304E7B9}" type="pres">
      <dgm:prSet presAssocID="{36915F16-3445-42CE-BDF9-9150F2547063}" presName="txShp" presStyleLbl="node1" presStyleIdx="2" presStyleCnt="3">
        <dgm:presLayoutVars>
          <dgm:bulletEnabled val="1"/>
        </dgm:presLayoutVars>
      </dgm:prSet>
      <dgm:spPr/>
    </dgm:pt>
  </dgm:ptLst>
  <dgm:cxnLst>
    <dgm:cxn modelId="{0F5C180D-6E8F-4F43-8B0A-B737C817DC04}" type="presOf" srcId="{BE594B83-F86F-48B3-A924-42AA5BBF573B}" destId="{2FCC71D7-B832-4E83-A23E-2C70D033DA49}" srcOrd="0" destOrd="0" presId="urn:microsoft.com/office/officeart/2005/8/layout/vList3"/>
    <dgm:cxn modelId="{4432C751-A007-48BF-8454-AB4F9E3A979C}" srcId="{4C0DD0E1-B5E5-4114-86FF-CF78319E9B38}" destId="{36915F16-3445-42CE-BDF9-9150F2547063}" srcOrd="2" destOrd="0" parTransId="{2D6D4987-0A5F-4FA2-AF28-15A4F4D6D212}" sibTransId="{A15C99A5-7E86-40AB-BC87-A0047307950B}"/>
    <dgm:cxn modelId="{40D7E654-D98A-47D0-A5A2-01F2C7B5C642}" type="presOf" srcId="{4C0DD0E1-B5E5-4114-86FF-CF78319E9B38}" destId="{4BF2FAFD-917A-4198-BBEE-C403C9B3FC8B}" srcOrd="0" destOrd="0" presId="urn:microsoft.com/office/officeart/2005/8/layout/vList3"/>
    <dgm:cxn modelId="{5DD42D75-0EA1-431E-AD37-173A5045150D}" srcId="{4C0DD0E1-B5E5-4114-86FF-CF78319E9B38}" destId="{BE594B83-F86F-48B3-A924-42AA5BBF573B}" srcOrd="1" destOrd="0" parTransId="{E3A3FF03-C28D-4904-97E3-02DBCF7AAA1B}" sibTransId="{8EE2BB93-DDC1-4D5F-8159-C1A979B8383F}"/>
    <dgm:cxn modelId="{E9C98B75-D515-464F-B7A5-3BEC29C145B3}" type="presOf" srcId="{248B3547-3BEE-4405-A7B4-08A933B10B42}" destId="{E822C95E-4705-44BD-AD2F-3D085B03E387}" srcOrd="0" destOrd="0" presId="urn:microsoft.com/office/officeart/2005/8/layout/vList3"/>
    <dgm:cxn modelId="{BE5C46CE-EC33-4B31-88BF-C773DFC0E7A8}" type="presOf" srcId="{36915F16-3445-42CE-BDF9-9150F2547063}" destId="{F534A9EE-C6A0-4FC6-99CA-2A156304E7B9}" srcOrd="0" destOrd="0" presId="urn:microsoft.com/office/officeart/2005/8/layout/vList3"/>
    <dgm:cxn modelId="{75171BF6-E2D7-411E-A52F-78DCF955336A}" srcId="{4C0DD0E1-B5E5-4114-86FF-CF78319E9B38}" destId="{248B3547-3BEE-4405-A7B4-08A933B10B42}" srcOrd="0" destOrd="0" parTransId="{4E4638C6-63D9-4CDD-B53A-151D62A72245}" sibTransId="{0151148F-523E-4E06-B7CB-844747B50E9C}"/>
    <dgm:cxn modelId="{D3B83897-DF88-41D6-A2A8-20DF8413BD7A}" type="presParOf" srcId="{4BF2FAFD-917A-4198-BBEE-C403C9B3FC8B}" destId="{5676EB4A-5EF1-48EC-8700-3542EC0A049F}" srcOrd="0" destOrd="0" presId="urn:microsoft.com/office/officeart/2005/8/layout/vList3"/>
    <dgm:cxn modelId="{374605C1-5F7B-4AE2-BF81-13A05E3C8150}" type="presParOf" srcId="{5676EB4A-5EF1-48EC-8700-3542EC0A049F}" destId="{D06F43C7-A84D-486D-AB9E-34E25D7107BF}" srcOrd="0" destOrd="0" presId="urn:microsoft.com/office/officeart/2005/8/layout/vList3"/>
    <dgm:cxn modelId="{3DA0E4A8-A2B6-4FC2-837C-BCE84E55C3BE}" type="presParOf" srcId="{5676EB4A-5EF1-48EC-8700-3542EC0A049F}" destId="{E822C95E-4705-44BD-AD2F-3D085B03E387}" srcOrd="1" destOrd="0" presId="urn:microsoft.com/office/officeart/2005/8/layout/vList3"/>
    <dgm:cxn modelId="{FCFE8BD0-2A61-4007-8A5F-D387F5A3B7F6}" type="presParOf" srcId="{4BF2FAFD-917A-4198-BBEE-C403C9B3FC8B}" destId="{94695F79-39D0-476E-92A2-A5BCD4049090}" srcOrd="1" destOrd="0" presId="urn:microsoft.com/office/officeart/2005/8/layout/vList3"/>
    <dgm:cxn modelId="{63DE5E35-1EF0-40BC-9292-1ADBC8E81F89}" type="presParOf" srcId="{4BF2FAFD-917A-4198-BBEE-C403C9B3FC8B}" destId="{3AD990CF-23FF-44B5-BD6E-D18BDA075F7C}" srcOrd="2" destOrd="0" presId="urn:microsoft.com/office/officeart/2005/8/layout/vList3"/>
    <dgm:cxn modelId="{887739D2-F7C4-45AE-B7D4-4275BF5C1ABF}" type="presParOf" srcId="{3AD990CF-23FF-44B5-BD6E-D18BDA075F7C}" destId="{3421463B-70D3-4E2F-A4CF-ED7CF1E7C48D}" srcOrd="0" destOrd="0" presId="urn:microsoft.com/office/officeart/2005/8/layout/vList3"/>
    <dgm:cxn modelId="{CCABBCC6-E69A-4595-8E66-70063E465E12}" type="presParOf" srcId="{3AD990CF-23FF-44B5-BD6E-D18BDA075F7C}" destId="{2FCC71D7-B832-4E83-A23E-2C70D033DA49}" srcOrd="1" destOrd="0" presId="urn:microsoft.com/office/officeart/2005/8/layout/vList3"/>
    <dgm:cxn modelId="{CC482B95-DD9F-4BCF-B4B3-7ADA0CA7A1E2}" type="presParOf" srcId="{4BF2FAFD-917A-4198-BBEE-C403C9B3FC8B}" destId="{D3365433-63D8-43D4-895B-CCE666EAAF9D}" srcOrd="3" destOrd="0" presId="urn:microsoft.com/office/officeart/2005/8/layout/vList3"/>
    <dgm:cxn modelId="{9EF67470-372C-476F-9FF2-CF4A139A90C1}" type="presParOf" srcId="{4BF2FAFD-917A-4198-BBEE-C403C9B3FC8B}" destId="{59118445-7640-4C9A-9555-44BADB92C013}" srcOrd="4" destOrd="0" presId="urn:microsoft.com/office/officeart/2005/8/layout/vList3"/>
    <dgm:cxn modelId="{940F43BA-98C5-4E4B-A3D4-D0CF442A8C1E}" type="presParOf" srcId="{59118445-7640-4C9A-9555-44BADB92C013}" destId="{5E37745E-41EB-4F13-9990-6687FE4E66BA}" srcOrd="0" destOrd="0" presId="urn:microsoft.com/office/officeart/2005/8/layout/vList3"/>
    <dgm:cxn modelId="{74353EC0-BC4C-4231-A06E-03A85B36E55C}" type="presParOf" srcId="{59118445-7640-4C9A-9555-44BADB92C013}" destId="{F534A9EE-C6A0-4FC6-99CA-2A156304E7B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6C8F6-5079-48DC-BED4-EBA3710F2BE4}"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zh-TW" altLang="en-US"/>
        </a:p>
      </dgm:t>
    </dgm:pt>
    <dgm:pt modelId="{C45268D9-1EF9-47B0-9F59-38C067695A02}">
      <dgm:prSet phldrT="[文字]" custT="1"/>
      <dgm:spPr/>
      <dgm:t>
        <a:bodyPr/>
        <a:lstStyle/>
        <a:p>
          <a:r>
            <a:rPr lang="en-US" altLang="zh-TW" sz="2400" dirty="0"/>
            <a:t>2012-2013</a:t>
          </a:r>
          <a:endParaRPr lang="zh-TW" altLang="en-US" sz="2400" dirty="0"/>
        </a:p>
      </dgm:t>
    </dgm:pt>
    <dgm:pt modelId="{59F8FC8A-395A-4881-8F82-269EDA4918AD}" type="parTrans" cxnId="{F12BAF5B-A667-47B9-8CB7-268EEF8D28BF}">
      <dgm:prSet/>
      <dgm:spPr/>
      <dgm:t>
        <a:bodyPr/>
        <a:lstStyle/>
        <a:p>
          <a:endParaRPr lang="zh-TW" altLang="en-US" sz="2400"/>
        </a:p>
      </dgm:t>
    </dgm:pt>
    <dgm:pt modelId="{E2ED2056-1E86-4730-8CAF-E84E0E016106}" type="sibTrans" cxnId="{F12BAF5B-A667-47B9-8CB7-268EEF8D28BF}">
      <dgm:prSet/>
      <dgm:spPr/>
      <dgm:t>
        <a:bodyPr/>
        <a:lstStyle/>
        <a:p>
          <a:endParaRPr lang="zh-TW" altLang="en-US" sz="2400"/>
        </a:p>
      </dgm:t>
    </dgm:pt>
    <dgm:pt modelId="{A5BF95CC-6258-48E5-9A61-767C6C2B4FC4}">
      <dgm:prSet phldrT="[文字]" custT="1"/>
      <dgm:spPr/>
      <dgm:t>
        <a:bodyPr/>
        <a:lstStyle/>
        <a:p>
          <a:r>
            <a:rPr lang="en-US" altLang="zh-TW" sz="2400" dirty="0"/>
            <a:t>2014-2016</a:t>
          </a:r>
          <a:endParaRPr lang="zh-TW" altLang="en-US" sz="2400" dirty="0"/>
        </a:p>
      </dgm:t>
    </dgm:pt>
    <dgm:pt modelId="{6C3B45C6-A54A-4CAE-8FE1-D3CE3031D59C}" type="parTrans" cxnId="{9633F351-1A6A-45CC-9E7C-A5ED1273238C}">
      <dgm:prSet/>
      <dgm:spPr/>
      <dgm:t>
        <a:bodyPr/>
        <a:lstStyle/>
        <a:p>
          <a:endParaRPr lang="zh-TW" altLang="en-US" sz="2400"/>
        </a:p>
      </dgm:t>
    </dgm:pt>
    <dgm:pt modelId="{33D7CFC0-B294-4B6E-BA48-D011209C7CDC}" type="sibTrans" cxnId="{9633F351-1A6A-45CC-9E7C-A5ED1273238C}">
      <dgm:prSet/>
      <dgm:spPr/>
      <dgm:t>
        <a:bodyPr/>
        <a:lstStyle/>
        <a:p>
          <a:endParaRPr lang="zh-TW" altLang="en-US" sz="2400"/>
        </a:p>
      </dgm:t>
    </dgm:pt>
    <dgm:pt modelId="{CF8C7A1C-3C41-4439-824C-296C78F68D4D}" type="pres">
      <dgm:prSet presAssocID="{81B6C8F6-5079-48DC-BED4-EBA3710F2BE4}" presName="Name0" presStyleCnt="0">
        <dgm:presLayoutVars>
          <dgm:dir/>
          <dgm:resizeHandles val="exact"/>
        </dgm:presLayoutVars>
      </dgm:prSet>
      <dgm:spPr/>
    </dgm:pt>
    <dgm:pt modelId="{4B01661F-0374-4212-A67B-433C165ABE09}" type="pres">
      <dgm:prSet presAssocID="{81B6C8F6-5079-48DC-BED4-EBA3710F2BE4}" presName="arrow" presStyleLbl="bgShp" presStyleIdx="0" presStyleCnt="1"/>
      <dgm:spPr/>
    </dgm:pt>
    <dgm:pt modelId="{1DD2BAC3-13BC-462E-990A-5FC7645D5555}" type="pres">
      <dgm:prSet presAssocID="{81B6C8F6-5079-48DC-BED4-EBA3710F2BE4}" presName="points" presStyleCnt="0"/>
      <dgm:spPr/>
    </dgm:pt>
    <dgm:pt modelId="{C8177CFC-D499-46CD-87B8-D02D54E3B846}" type="pres">
      <dgm:prSet presAssocID="{C45268D9-1EF9-47B0-9F59-38C067695A02}" presName="compositeA" presStyleCnt="0"/>
      <dgm:spPr/>
    </dgm:pt>
    <dgm:pt modelId="{8BADB484-700A-45BC-B252-E41575BEA454}" type="pres">
      <dgm:prSet presAssocID="{C45268D9-1EF9-47B0-9F59-38C067695A02}" presName="textA" presStyleLbl="revTx" presStyleIdx="0" presStyleCnt="2">
        <dgm:presLayoutVars>
          <dgm:bulletEnabled val="1"/>
        </dgm:presLayoutVars>
      </dgm:prSet>
      <dgm:spPr/>
    </dgm:pt>
    <dgm:pt modelId="{D22DB319-F365-47AC-97AE-90E06448EBD5}" type="pres">
      <dgm:prSet presAssocID="{C45268D9-1EF9-47B0-9F59-38C067695A02}" presName="circleA" presStyleLbl="node1" presStyleIdx="0" presStyleCnt="2"/>
      <dgm:spPr/>
    </dgm:pt>
    <dgm:pt modelId="{717F4107-4332-430B-8B90-688ED08F7487}" type="pres">
      <dgm:prSet presAssocID="{C45268D9-1EF9-47B0-9F59-38C067695A02}" presName="spaceA" presStyleCnt="0"/>
      <dgm:spPr/>
    </dgm:pt>
    <dgm:pt modelId="{6071A4F2-02EF-4179-94B7-FC0C55F2FA0B}" type="pres">
      <dgm:prSet presAssocID="{E2ED2056-1E86-4730-8CAF-E84E0E016106}" presName="space" presStyleCnt="0"/>
      <dgm:spPr/>
    </dgm:pt>
    <dgm:pt modelId="{672C3D3E-AB02-47E1-B271-090FAB224F47}" type="pres">
      <dgm:prSet presAssocID="{A5BF95CC-6258-48E5-9A61-767C6C2B4FC4}" presName="compositeB" presStyleCnt="0"/>
      <dgm:spPr/>
    </dgm:pt>
    <dgm:pt modelId="{95CBC653-C5AF-4D38-8230-91F4B2D4FF7B}" type="pres">
      <dgm:prSet presAssocID="{A5BF95CC-6258-48E5-9A61-767C6C2B4FC4}" presName="textB" presStyleLbl="revTx" presStyleIdx="1" presStyleCnt="2" custLinFactY="-24539" custLinFactNeighborX="25" custLinFactNeighborY="-100000">
        <dgm:presLayoutVars>
          <dgm:bulletEnabled val="1"/>
        </dgm:presLayoutVars>
      </dgm:prSet>
      <dgm:spPr/>
    </dgm:pt>
    <dgm:pt modelId="{56362629-19B8-494C-8137-105FDE271848}" type="pres">
      <dgm:prSet presAssocID="{A5BF95CC-6258-48E5-9A61-767C6C2B4FC4}" presName="circleB" presStyleLbl="node1" presStyleIdx="1" presStyleCnt="2"/>
      <dgm:spPr/>
    </dgm:pt>
    <dgm:pt modelId="{5FAA6CAF-3137-4FCE-A1A2-6253372254F5}" type="pres">
      <dgm:prSet presAssocID="{A5BF95CC-6258-48E5-9A61-767C6C2B4FC4}" presName="spaceB" presStyleCnt="0"/>
      <dgm:spPr/>
    </dgm:pt>
  </dgm:ptLst>
  <dgm:cxnLst>
    <dgm:cxn modelId="{ED07D014-0B11-4945-AD87-72C3AFAC8523}" type="presOf" srcId="{C45268D9-1EF9-47B0-9F59-38C067695A02}" destId="{8BADB484-700A-45BC-B252-E41575BEA454}" srcOrd="0" destOrd="0" presId="urn:microsoft.com/office/officeart/2005/8/layout/hProcess11"/>
    <dgm:cxn modelId="{40BEA41C-3BAD-4B4F-A84F-9C3587081721}" type="presOf" srcId="{A5BF95CC-6258-48E5-9A61-767C6C2B4FC4}" destId="{95CBC653-C5AF-4D38-8230-91F4B2D4FF7B}" srcOrd="0" destOrd="0" presId="urn:microsoft.com/office/officeart/2005/8/layout/hProcess11"/>
    <dgm:cxn modelId="{F12BAF5B-A667-47B9-8CB7-268EEF8D28BF}" srcId="{81B6C8F6-5079-48DC-BED4-EBA3710F2BE4}" destId="{C45268D9-1EF9-47B0-9F59-38C067695A02}" srcOrd="0" destOrd="0" parTransId="{59F8FC8A-395A-4881-8F82-269EDA4918AD}" sibTransId="{E2ED2056-1E86-4730-8CAF-E84E0E016106}"/>
    <dgm:cxn modelId="{9633F351-1A6A-45CC-9E7C-A5ED1273238C}" srcId="{81B6C8F6-5079-48DC-BED4-EBA3710F2BE4}" destId="{A5BF95CC-6258-48E5-9A61-767C6C2B4FC4}" srcOrd="1" destOrd="0" parTransId="{6C3B45C6-A54A-4CAE-8FE1-D3CE3031D59C}" sibTransId="{33D7CFC0-B294-4B6E-BA48-D011209C7CDC}"/>
    <dgm:cxn modelId="{9F3169E9-24E7-418E-B086-85901A9049A3}" type="presOf" srcId="{81B6C8F6-5079-48DC-BED4-EBA3710F2BE4}" destId="{CF8C7A1C-3C41-4439-824C-296C78F68D4D}" srcOrd="0" destOrd="0" presId="urn:microsoft.com/office/officeart/2005/8/layout/hProcess11"/>
    <dgm:cxn modelId="{29173840-5058-4B8A-96AC-1DD4319D0DA0}" type="presParOf" srcId="{CF8C7A1C-3C41-4439-824C-296C78F68D4D}" destId="{4B01661F-0374-4212-A67B-433C165ABE09}" srcOrd="0" destOrd="0" presId="urn:microsoft.com/office/officeart/2005/8/layout/hProcess11"/>
    <dgm:cxn modelId="{6CAF1B69-DD25-4A35-BFDC-C3C11A58957B}" type="presParOf" srcId="{CF8C7A1C-3C41-4439-824C-296C78F68D4D}" destId="{1DD2BAC3-13BC-462E-990A-5FC7645D5555}" srcOrd="1" destOrd="0" presId="urn:microsoft.com/office/officeart/2005/8/layout/hProcess11"/>
    <dgm:cxn modelId="{AD00797F-0CEA-4B51-AB86-2845BBBA8980}" type="presParOf" srcId="{1DD2BAC3-13BC-462E-990A-5FC7645D5555}" destId="{C8177CFC-D499-46CD-87B8-D02D54E3B846}" srcOrd="0" destOrd="0" presId="urn:microsoft.com/office/officeart/2005/8/layout/hProcess11"/>
    <dgm:cxn modelId="{6E040C51-E728-4416-9C90-95906531E110}" type="presParOf" srcId="{C8177CFC-D499-46CD-87B8-D02D54E3B846}" destId="{8BADB484-700A-45BC-B252-E41575BEA454}" srcOrd="0" destOrd="0" presId="urn:microsoft.com/office/officeart/2005/8/layout/hProcess11"/>
    <dgm:cxn modelId="{03A552DB-43D0-4EDB-A8F4-1DC5E8AEE796}" type="presParOf" srcId="{C8177CFC-D499-46CD-87B8-D02D54E3B846}" destId="{D22DB319-F365-47AC-97AE-90E06448EBD5}" srcOrd="1" destOrd="0" presId="urn:microsoft.com/office/officeart/2005/8/layout/hProcess11"/>
    <dgm:cxn modelId="{065E91C9-A9ED-48B8-9A48-012FD8F59DFE}" type="presParOf" srcId="{C8177CFC-D499-46CD-87B8-D02D54E3B846}" destId="{717F4107-4332-430B-8B90-688ED08F7487}" srcOrd="2" destOrd="0" presId="urn:microsoft.com/office/officeart/2005/8/layout/hProcess11"/>
    <dgm:cxn modelId="{2D7B5358-3F26-4546-A54D-8A002B1A389C}" type="presParOf" srcId="{1DD2BAC3-13BC-462E-990A-5FC7645D5555}" destId="{6071A4F2-02EF-4179-94B7-FC0C55F2FA0B}" srcOrd="1" destOrd="0" presId="urn:microsoft.com/office/officeart/2005/8/layout/hProcess11"/>
    <dgm:cxn modelId="{0324A0E4-353C-4E49-BC2B-CF75E7A7AB65}" type="presParOf" srcId="{1DD2BAC3-13BC-462E-990A-5FC7645D5555}" destId="{672C3D3E-AB02-47E1-B271-090FAB224F47}" srcOrd="2" destOrd="0" presId="urn:microsoft.com/office/officeart/2005/8/layout/hProcess11"/>
    <dgm:cxn modelId="{831014C8-F8F3-477C-A472-FFA2944AC268}" type="presParOf" srcId="{672C3D3E-AB02-47E1-B271-090FAB224F47}" destId="{95CBC653-C5AF-4D38-8230-91F4B2D4FF7B}" srcOrd="0" destOrd="0" presId="urn:microsoft.com/office/officeart/2005/8/layout/hProcess11"/>
    <dgm:cxn modelId="{952782CB-FC09-4292-9804-C8685DE770FC}" type="presParOf" srcId="{672C3D3E-AB02-47E1-B271-090FAB224F47}" destId="{56362629-19B8-494C-8137-105FDE271848}" srcOrd="1" destOrd="0" presId="urn:microsoft.com/office/officeart/2005/8/layout/hProcess11"/>
    <dgm:cxn modelId="{F0A22D39-D5BA-4114-8417-E6B8E450E354}" type="presParOf" srcId="{672C3D3E-AB02-47E1-B271-090FAB224F47}" destId="{5FAA6CAF-3137-4FCE-A1A2-6253372254F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B73D0C-7524-47E1-B19A-1910955FA9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677D2C2A-69C7-4448-998E-9BF61DBC7D83}">
      <dgm:prSet/>
      <dgm:spPr/>
      <dgm:t>
        <a:bodyPr/>
        <a:lstStyle/>
        <a:p>
          <a:pPr rtl="0"/>
          <a:r>
            <a:rPr lang="zh-TW" altLang="en-US" b="1" i="0" dirty="0">
              <a:solidFill>
                <a:schemeClr val="accent3">
                  <a:lumMod val="10000"/>
                </a:schemeClr>
              </a:solidFill>
              <a:latin typeface="微軟正黑體" panose="020B0604030504040204" pitchFamily="34" charset="-120"/>
              <a:ea typeface="微軟正黑體" panose="020B0604030504040204" pitchFamily="34" charset="-120"/>
            </a:rPr>
            <a:t>人口學及工作特性</a:t>
          </a:r>
          <a:endParaRPr lang="zh-TW" dirty="0">
            <a:solidFill>
              <a:schemeClr val="accent3">
                <a:lumMod val="10000"/>
              </a:schemeClr>
            </a:solidFill>
            <a:latin typeface="微軟正黑體" panose="020B0604030504040204" pitchFamily="34" charset="-120"/>
            <a:ea typeface="微軟正黑體" panose="020B0604030504040204" pitchFamily="34" charset="-120"/>
          </a:endParaRPr>
        </a:p>
      </dgm:t>
    </dgm:pt>
    <dgm:pt modelId="{DD6D069D-56F5-46AF-A1AC-39D7CDECB37D}" type="parTrans" cxnId="{EA2F21DA-2ABF-4B1F-80C5-4D6A4A6189C0}">
      <dgm:prSet/>
      <dgm:spPr/>
      <dgm:t>
        <a:bodyPr/>
        <a:lstStyle/>
        <a:p>
          <a:endParaRPr lang="zh-TW" altLang="en-US"/>
        </a:p>
      </dgm:t>
    </dgm:pt>
    <dgm:pt modelId="{B544EDB4-AE20-4E5B-A544-E7A1A98676EA}" type="sibTrans" cxnId="{EA2F21DA-2ABF-4B1F-80C5-4D6A4A6189C0}">
      <dgm:prSet/>
      <dgm:spPr/>
      <dgm:t>
        <a:bodyPr/>
        <a:lstStyle/>
        <a:p>
          <a:endParaRPr lang="zh-TW" altLang="en-US"/>
        </a:p>
      </dgm:t>
    </dgm:pt>
    <dgm:pt modelId="{22C388CC-F05B-42D8-BF39-5201684E41F0}">
      <dgm:prSet custT="1"/>
      <dgm:spPr/>
      <dgm:t>
        <a:bodyPr/>
        <a:lstStyle/>
        <a:p>
          <a:pPr rtl="0"/>
          <a:r>
            <a:rPr lang="zh-TW" altLang="en-US" sz="2400" b="1" i="0" dirty="0">
              <a:latin typeface="微軟正黑體" panose="020B0604030504040204" pitchFamily="34" charset="-120"/>
              <a:ea typeface="微軟正黑體" panose="020B0604030504040204" pitchFamily="34" charset="-120"/>
            </a:rPr>
            <a:t>性別</a:t>
          </a:r>
          <a:r>
            <a:rPr lang="en-US" altLang="zh-TW" sz="2400" b="1" i="0" dirty="0">
              <a:latin typeface="微軟正黑體" panose="020B0604030504040204" pitchFamily="34" charset="-120"/>
              <a:ea typeface="微軟正黑體" panose="020B0604030504040204" pitchFamily="34" charset="-120"/>
            </a:rPr>
            <a:t>(</a:t>
          </a:r>
          <a:r>
            <a:rPr lang="en-US" altLang="zh-TW" sz="2400" b="0" i="0" dirty="0"/>
            <a:t>Gender</a:t>
          </a:r>
          <a:r>
            <a:rPr lang="en-US" altLang="zh-TW" sz="2400" b="1" i="0" dirty="0">
              <a:latin typeface="微軟正黑體" panose="020B0604030504040204" pitchFamily="34" charset="-120"/>
              <a:ea typeface="微軟正黑體" panose="020B0604030504040204" pitchFamily="34" charset="-120"/>
            </a:rPr>
            <a:t>)</a:t>
          </a:r>
          <a:r>
            <a:rPr lang="en-US" altLang="zh-TW" sz="2400" b="0" i="0" dirty="0">
              <a:latin typeface="微軟正黑體" panose="020B0604030504040204" pitchFamily="34" charset="-120"/>
              <a:ea typeface="微軟正黑體" panose="020B0604030504040204" pitchFamily="34" charset="-120"/>
            </a:rPr>
            <a:t>(</a:t>
          </a:r>
          <a:r>
            <a:rPr lang="zh-TW" altLang="en-US" sz="2400" b="0" i="0" dirty="0">
              <a:latin typeface="微軟正黑體" panose="020B0604030504040204" pitchFamily="34" charset="-120"/>
              <a:ea typeface="微軟正黑體" panose="020B0604030504040204" pitchFamily="34" charset="-120"/>
            </a:rPr>
            <a:t>男、女</a:t>
          </a:r>
          <a:r>
            <a:rPr lang="en-US" altLang="zh-TW" sz="2400" b="0" i="0" dirty="0">
              <a:latin typeface="微軟正黑體" panose="020B0604030504040204" pitchFamily="34" charset="-120"/>
              <a:ea typeface="微軟正黑體" panose="020B0604030504040204" pitchFamily="34" charset="-120"/>
            </a:rPr>
            <a:t>)</a:t>
          </a:r>
          <a:endParaRPr lang="zh-TW" sz="2400" dirty="0">
            <a:latin typeface="微軟正黑體" panose="020B0604030504040204" pitchFamily="34" charset="-120"/>
            <a:ea typeface="微軟正黑體" panose="020B0604030504040204" pitchFamily="34" charset="-120"/>
          </a:endParaRPr>
        </a:p>
      </dgm:t>
    </dgm:pt>
    <dgm:pt modelId="{ECB3CC43-6DC7-49DB-97CB-0F8E68F2AE4F}" type="parTrans" cxnId="{CF2674C6-0BDA-4794-8536-AFCDF2F2E39F}">
      <dgm:prSet/>
      <dgm:spPr/>
      <dgm:t>
        <a:bodyPr/>
        <a:lstStyle/>
        <a:p>
          <a:endParaRPr lang="zh-TW" altLang="en-US"/>
        </a:p>
      </dgm:t>
    </dgm:pt>
    <dgm:pt modelId="{F353FC19-A344-41C5-BE11-6D8DE845FCCE}" type="sibTrans" cxnId="{CF2674C6-0BDA-4794-8536-AFCDF2F2E39F}">
      <dgm:prSet/>
      <dgm:spPr/>
      <dgm:t>
        <a:bodyPr/>
        <a:lstStyle/>
        <a:p>
          <a:endParaRPr lang="zh-TW" altLang="en-US"/>
        </a:p>
      </dgm:t>
    </dgm:pt>
    <dgm:pt modelId="{63A5014E-02AB-4D46-B937-35DA335E14A3}">
      <dgm:prSet custT="1"/>
      <dgm:spPr/>
      <dgm:t>
        <a:bodyPr/>
        <a:lstStyle/>
        <a:p>
          <a:pPr rtl="0"/>
          <a:r>
            <a:rPr lang="zh-TW" altLang="en-US" sz="2400" b="1" i="0" dirty="0">
              <a:latin typeface="微軟正黑體" panose="020B0604030504040204" pitchFamily="34" charset="-120"/>
              <a:ea typeface="微軟正黑體" panose="020B0604030504040204" pitchFamily="34" charset="-120"/>
            </a:rPr>
            <a:t>年齡</a:t>
          </a:r>
          <a:r>
            <a:rPr lang="en-US" altLang="zh-TW" sz="2400" b="1" i="0" dirty="0">
              <a:latin typeface="微軟正黑體" panose="020B0604030504040204" pitchFamily="34" charset="-120"/>
              <a:ea typeface="微軟正黑體" panose="020B0604030504040204" pitchFamily="34" charset="-120"/>
            </a:rPr>
            <a:t>(</a:t>
          </a:r>
          <a:r>
            <a:rPr lang="en-US" altLang="zh-TW" sz="2400" b="0" i="0" dirty="0"/>
            <a:t>Age</a:t>
          </a:r>
          <a:r>
            <a:rPr lang="en-US" altLang="zh-TW" sz="2400" b="1" i="0" dirty="0">
              <a:latin typeface="微軟正黑體" panose="020B0604030504040204" pitchFamily="34" charset="-120"/>
              <a:ea typeface="微軟正黑體" panose="020B0604030504040204" pitchFamily="34" charset="-120"/>
            </a:rPr>
            <a:t>)</a:t>
          </a:r>
          <a:r>
            <a:rPr lang="en-US" altLang="zh-TW" sz="2400" b="0" i="0" dirty="0">
              <a:latin typeface="微軟正黑體" panose="020B0604030504040204" pitchFamily="34" charset="-120"/>
              <a:ea typeface="微軟正黑體" panose="020B0604030504040204" pitchFamily="34" charset="-120"/>
            </a:rPr>
            <a:t>(</a:t>
          </a:r>
          <a:r>
            <a:rPr lang="zh-TW" altLang="en-US" sz="2400" b="0" i="0" dirty="0">
              <a:latin typeface="微軟正黑體" panose="020B0604030504040204" pitchFamily="34" charset="-120"/>
              <a:ea typeface="微軟正黑體" panose="020B0604030504040204" pitchFamily="34" charset="-120"/>
            </a:rPr>
            <a:t>小於等於</a:t>
          </a:r>
          <a:r>
            <a:rPr lang="en-US" altLang="zh-TW" sz="2400" b="0" i="0" dirty="0">
              <a:latin typeface="微軟正黑體" panose="020B0604030504040204" pitchFamily="34" charset="-120"/>
              <a:ea typeface="微軟正黑體" panose="020B0604030504040204" pitchFamily="34" charset="-120"/>
            </a:rPr>
            <a:t>45</a:t>
          </a:r>
          <a:r>
            <a:rPr lang="zh-TW" altLang="en-US" sz="2400" b="0" i="0" dirty="0">
              <a:latin typeface="微軟正黑體" panose="020B0604030504040204" pitchFamily="34" charset="-120"/>
              <a:ea typeface="微軟正黑體" panose="020B0604030504040204" pitchFamily="34" charset="-120"/>
            </a:rPr>
            <a:t>歲、</a:t>
          </a:r>
          <a:r>
            <a:rPr lang="en-US" altLang="zh-TW" sz="2400" b="0" i="0" dirty="0">
              <a:latin typeface="微軟正黑體" panose="020B0604030504040204" pitchFamily="34" charset="-120"/>
              <a:ea typeface="微軟正黑體" panose="020B0604030504040204" pitchFamily="34" charset="-120"/>
            </a:rPr>
            <a:t>46</a:t>
          </a:r>
          <a:r>
            <a:rPr lang="zh-TW" altLang="en-US" sz="2400" b="0" i="0" dirty="0">
              <a:latin typeface="微軟正黑體" panose="020B0604030504040204" pitchFamily="34" charset="-120"/>
              <a:ea typeface="微軟正黑體" panose="020B0604030504040204" pitchFamily="34" charset="-120"/>
            </a:rPr>
            <a:t>至</a:t>
          </a:r>
          <a:r>
            <a:rPr lang="en-US" altLang="zh-TW" sz="2400" b="0" i="0" dirty="0">
              <a:latin typeface="微軟正黑體" panose="020B0604030504040204" pitchFamily="34" charset="-120"/>
              <a:ea typeface="微軟正黑體" panose="020B0604030504040204" pitchFamily="34" charset="-120"/>
            </a:rPr>
            <a:t>60</a:t>
          </a:r>
          <a:r>
            <a:rPr lang="zh-TW" altLang="en-US" sz="2400" b="0" i="0" dirty="0">
              <a:latin typeface="微軟正黑體" panose="020B0604030504040204" pitchFamily="34" charset="-120"/>
              <a:ea typeface="微軟正黑體" panose="020B0604030504040204" pitchFamily="34" charset="-120"/>
            </a:rPr>
            <a:t>歲、超過</a:t>
          </a:r>
          <a:r>
            <a:rPr lang="en-US" altLang="zh-TW" sz="2400" b="0" i="0" dirty="0">
              <a:latin typeface="微軟正黑體" panose="020B0604030504040204" pitchFamily="34" charset="-120"/>
              <a:ea typeface="微軟正黑體" panose="020B0604030504040204" pitchFamily="34" charset="-120"/>
            </a:rPr>
            <a:t>60</a:t>
          </a:r>
          <a:r>
            <a:rPr lang="zh-TW" altLang="en-US" sz="2400" b="0" i="0" dirty="0">
              <a:latin typeface="微軟正黑體" panose="020B0604030504040204" pitchFamily="34" charset="-120"/>
              <a:ea typeface="微軟正黑體" panose="020B0604030504040204" pitchFamily="34" charset="-120"/>
            </a:rPr>
            <a:t>歲</a:t>
          </a:r>
          <a:r>
            <a:rPr lang="en-US" altLang="zh-TW" sz="2400" b="0" i="0" dirty="0">
              <a:latin typeface="微軟正黑體" panose="020B0604030504040204" pitchFamily="34" charset="-120"/>
              <a:ea typeface="微軟正黑體" panose="020B0604030504040204" pitchFamily="34" charset="-120"/>
            </a:rPr>
            <a:t>)</a:t>
          </a:r>
          <a:endParaRPr lang="zh-TW" sz="2400" dirty="0">
            <a:latin typeface="微軟正黑體" panose="020B0604030504040204" pitchFamily="34" charset="-120"/>
            <a:ea typeface="微軟正黑體" panose="020B0604030504040204" pitchFamily="34" charset="-120"/>
          </a:endParaRPr>
        </a:p>
      </dgm:t>
    </dgm:pt>
    <dgm:pt modelId="{D2E2DBFB-0DDE-453B-87ED-FCEAAA1ECD15}" type="parTrans" cxnId="{31ACABD9-3D25-4512-A3A3-DA3A7E0B2570}">
      <dgm:prSet/>
      <dgm:spPr/>
      <dgm:t>
        <a:bodyPr/>
        <a:lstStyle/>
        <a:p>
          <a:endParaRPr lang="zh-TW" altLang="en-US"/>
        </a:p>
      </dgm:t>
    </dgm:pt>
    <dgm:pt modelId="{8B404A20-9DFE-4070-B36D-68FD668787F9}" type="sibTrans" cxnId="{31ACABD9-3D25-4512-A3A3-DA3A7E0B2570}">
      <dgm:prSet/>
      <dgm:spPr/>
      <dgm:t>
        <a:bodyPr/>
        <a:lstStyle/>
        <a:p>
          <a:endParaRPr lang="zh-TW" altLang="en-US"/>
        </a:p>
      </dgm:t>
    </dgm:pt>
    <dgm:pt modelId="{4731E180-B179-48E9-8C81-DA8C5EC56EB0}">
      <dgm:prSet custT="1"/>
      <dgm:spPr/>
      <dgm:t>
        <a:bodyPr/>
        <a:lstStyle/>
        <a:p>
          <a:pPr rtl="0"/>
          <a:r>
            <a:rPr lang="zh-TW" altLang="en-US" sz="2400" b="1" i="0" dirty="0">
              <a:latin typeface="微軟正黑體" panose="020B0604030504040204" pitchFamily="34" charset="-120"/>
              <a:ea typeface="微軟正黑體" panose="020B0604030504040204" pitchFamily="34" charset="-120"/>
            </a:rPr>
            <a:t>學校類型</a:t>
          </a:r>
          <a:r>
            <a:rPr lang="en-US" altLang="zh-TW" sz="2400" b="1" i="0" dirty="0">
              <a:latin typeface="微軟正黑體" panose="020B0604030504040204" pitchFamily="34" charset="-120"/>
              <a:ea typeface="微軟正黑體" panose="020B0604030504040204" pitchFamily="34" charset="-120"/>
            </a:rPr>
            <a:t>(</a:t>
          </a:r>
          <a:r>
            <a:rPr lang="en-US" altLang="zh-TW" sz="2400" b="0" i="0" dirty="0"/>
            <a:t>Type of school </a:t>
          </a:r>
          <a:r>
            <a:rPr lang="en-US" altLang="zh-TW" sz="2400" b="1" i="0" dirty="0">
              <a:latin typeface="微軟正黑體" panose="020B0604030504040204" pitchFamily="34" charset="-120"/>
              <a:ea typeface="微軟正黑體" panose="020B0604030504040204" pitchFamily="34" charset="-120"/>
            </a:rPr>
            <a:t>)</a:t>
          </a:r>
          <a:r>
            <a:rPr lang="en-US" altLang="zh-TW" sz="2400" b="0" i="0" dirty="0">
              <a:latin typeface="微軟正黑體" panose="020B0604030504040204" pitchFamily="34" charset="-120"/>
              <a:ea typeface="微軟正黑體" panose="020B0604030504040204" pitchFamily="34" charset="-120"/>
            </a:rPr>
            <a:t>(</a:t>
          </a:r>
          <a:r>
            <a:rPr lang="zh-TW" altLang="en-US" sz="2400" b="0" i="0" dirty="0">
              <a:latin typeface="微軟正黑體" panose="020B0604030504040204" pitchFamily="34" charset="-120"/>
              <a:ea typeface="微軟正黑體" panose="020B0604030504040204" pitchFamily="34" charset="-120"/>
            </a:rPr>
            <a:t>小學、文法學校、高級文理中學</a:t>
          </a:r>
          <a:r>
            <a:rPr lang="en-US" sz="2400" b="0" i="0" dirty="0">
              <a:latin typeface="微軟正黑體" panose="020B0604030504040204" pitchFamily="34" charset="-120"/>
              <a:ea typeface="微軟正黑體" panose="020B0604030504040204" pitchFamily="34" charset="-120"/>
            </a:rPr>
            <a:t>gymnasium</a:t>
          </a:r>
          <a:r>
            <a:rPr lang="zh-TW" altLang="en-US" sz="2400" b="0" i="0" dirty="0">
              <a:latin typeface="微軟正黑體" panose="020B0604030504040204" pitchFamily="34" charset="-120"/>
              <a:ea typeface="微軟正黑體" panose="020B0604030504040204" pitchFamily="34" charset="-120"/>
            </a:rPr>
            <a:t>、有特殊需求的兒童學校</a:t>
          </a:r>
          <a:r>
            <a:rPr lang="en-US" altLang="zh-TW" sz="2400" b="0" i="0" dirty="0">
              <a:latin typeface="微軟正黑體" panose="020B0604030504040204" pitchFamily="34" charset="-120"/>
              <a:ea typeface="微軟正黑體" panose="020B0604030504040204" pitchFamily="34" charset="-120"/>
            </a:rPr>
            <a:t>(</a:t>
          </a:r>
          <a:r>
            <a:rPr lang="zh-TW" altLang="en-US" sz="2400" b="0" i="0" dirty="0">
              <a:latin typeface="微軟正黑體" panose="020B0604030504040204" pitchFamily="34" charset="-120"/>
              <a:ea typeface="微軟正黑體" panose="020B0604030504040204" pitchFamily="34" charset="-120"/>
            </a:rPr>
            <a:t>如：殘障人士</a:t>
          </a:r>
          <a:r>
            <a:rPr lang="en-US" altLang="zh-TW" sz="2400" b="0" i="0" dirty="0">
              <a:latin typeface="微軟正黑體" panose="020B0604030504040204" pitchFamily="34" charset="-120"/>
              <a:ea typeface="微軟正黑體" panose="020B0604030504040204" pitchFamily="34" charset="-120"/>
            </a:rPr>
            <a:t>)</a:t>
          </a:r>
          <a:r>
            <a:rPr lang="zh-TW" altLang="en-US" sz="2400" b="0" i="0" dirty="0">
              <a:latin typeface="微軟正黑體" panose="020B0604030504040204" pitchFamily="34" charset="-120"/>
              <a:ea typeface="微軟正黑體" panose="020B0604030504040204" pitchFamily="34" charset="-120"/>
            </a:rPr>
            <a:t>、職業學校</a:t>
          </a:r>
          <a:r>
            <a:rPr lang="en-US" altLang="zh-TW" sz="2400" b="0" i="0" dirty="0">
              <a:latin typeface="微軟正黑體" panose="020B0604030504040204" pitchFamily="34" charset="-120"/>
              <a:ea typeface="微軟正黑體" panose="020B0604030504040204" pitchFamily="34" charset="-120"/>
            </a:rPr>
            <a:t>(</a:t>
          </a:r>
          <a:r>
            <a:rPr lang="zh-TW" altLang="en-US" sz="2400" b="0" i="0" dirty="0">
              <a:latin typeface="微軟正黑體" panose="020B0604030504040204" pitchFamily="34" charset="-120"/>
              <a:ea typeface="微軟正黑體" panose="020B0604030504040204" pitchFamily="34" charset="-120"/>
            </a:rPr>
            <a:t>例如：綜合學校</a:t>
          </a:r>
          <a:r>
            <a:rPr lang="en-US" sz="2400" b="0" i="0" dirty="0">
              <a:latin typeface="微軟正黑體" panose="020B0604030504040204" pitchFamily="34" charset="-120"/>
              <a:ea typeface="微軟正黑體" panose="020B0604030504040204" pitchFamily="34" charset="-120"/>
            </a:rPr>
            <a:t>)</a:t>
          </a:r>
          <a:endParaRPr lang="zh-TW" sz="2400" dirty="0">
            <a:latin typeface="微軟正黑體" panose="020B0604030504040204" pitchFamily="34" charset="-120"/>
            <a:ea typeface="微軟正黑體" panose="020B0604030504040204" pitchFamily="34" charset="-120"/>
          </a:endParaRPr>
        </a:p>
      </dgm:t>
    </dgm:pt>
    <dgm:pt modelId="{3FAAB101-8607-44BC-8A4C-153021CD295F}" type="parTrans" cxnId="{48FDD99F-19AB-4731-8383-1C27802AD21D}">
      <dgm:prSet/>
      <dgm:spPr/>
      <dgm:t>
        <a:bodyPr/>
        <a:lstStyle/>
        <a:p>
          <a:endParaRPr lang="zh-TW" altLang="en-US"/>
        </a:p>
      </dgm:t>
    </dgm:pt>
    <dgm:pt modelId="{CD2AC7A1-7C6F-4399-9BED-7BFF0CE014A6}" type="sibTrans" cxnId="{48FDD99F-19AB-4731-8383-1C27802AD21D}">
      <dgm:prSet/>
      <dgm:spPr/>
      <dgm:t>
        <a:bodyPr/>
        <a:lstStyle/>
        <a:p>
          <a:endParaRPr lang="zh-TW" altLang="en-US"/>
        </a:p>
      </dgm:t>
    </dgm:pt>
    <dgm:pt modelId="{FDCFEEB7-55BA-4132-A025-948BD95A9BA1}">
      <dgm:prSet custT="1"/>
      <dgm:spPr/>
      <dgm:t>
        <a:bodyPr/>
        <a:lstStyle/>
        <a:p>
          <a:pPr rtl="0"/>
          <a:r>
            <a:rPr lang="zh-TW" altLang="en-US" sz="2400" b="1" i="0" dirty="0">
              <a:latin typeface="微軟正黑體" panose="020B0604030504040204" pitchFamily="34" charset="-120"/>
              <a:ea typeface="微軟正黑體" panose="020B0604030504040204" pitchFamily="34" charset="-120"/>
            </a:rPr>
            <a:t>專業角色</a:t>
          </a:r>
          <a:r>
            <a:rPr lang="en-US" altLang="zh-TW" sz="2400" b="1" i="0" dirty="0">
              <a:latin typeface="微軟正黑體" panose="020B0604030504040204" pitchFamily="34" charset="-120"/>
              <a:ea typeface="微軟正黑體" panose="020B0604030504040204" pitchFamily="34" charset="-120"/>
            </a:rPr>
            <a:t>(</a:t>
          </a:r>
          <a:r>
            <a:rPr lang="en-US" altLang="zh-TW" sz="2400" b="0" i="0" dirty="0"/>
            <a:t>Professional role</a:t>
          </a:r>
          <a:r>
            <a:rPr lang="en-US" altLang="zh-TW" sz="2400" b="1" i="0" dirty="0">
              <a:latin typeface="微軟正黑體" panose="020B0604030504040204" pitchFamily="34" charset="-120"/>
              <a:ea typeface="微軟正黑體" panose="020B0604030504040204" pitchFamily="34" charset="-120"/>
            </a:rPr>
            <a:t>)</a:t>
          </a:r>
          <a:r>
            <a:rPr lang="en-US" altLang="zh-TW" sz="2400" b="0" i="0" dirty="0">
              <a:latin typeface="微軟正黑體" panose="020B0604030504040204" pitchFamily="34" charset="-120"/>
              <a:ea typeface="微軟正黑體" panose="020B0604030504040204" pitchFamily="34" charset="-120"/>
            </a:rPr>
            <a:t>(</a:t>
          </a:r>
          <a:r>
            <a:rPr lang="zh-TW" altLang="en-US" sz="2400" b="0" i="0" dirty="0">
              <a:latin typeface="微軟正黑體" panose="020B0604030504040204" pitchFamily="34" charset="-120"/>
              <a:ea typeface="微軟正黑體" panose="020B0604030504040204" pitchFamily="34" charset="-120"/>
            </a:rPr>
            <a:t>學校校長、學校管理委員會成員</a:t>
          </a:r>
          <a:r>
            <a:rPr lang="en-US" altLang="zh-TW" sz="2400" b="0" i="0" dirty="0">
              <a:latin typeface="微軟正黑體" panose="020B0604030504040204" pitchFamily="34" charset="-120"/>
              <a:ea typeface="微軟正黑體" panose="020B0604030504040204" pitchFamily="34" charset="-120"/>
            </a:rPr>
            <a:t>)</a:t>
          </a:r>
          <a:endParaRPr lang="zh-TW" sz="2400" dirty="0">
            <a:latin typeface="微軟正黑體" panose="020B0604030504040204" pitchFamily="34" charset="-120"/>
            <a:ea typeface="微軟正黑體" panose="020B0604030504040204" pitchFamily="34" charset="-120"/>
          </a:endParaRPr>
        </a:p>
      </dgm:t>
    </dgm:pt>
    <dgm:pt modelId="{9A03DB74-3582-4C91-B0B5-3AE843D9B72F}" type="parTrans" cxnId="{3A1ED6CF-4152-4B20-922D-F74CF56CF6EC}">
      <dgm:prSet/>
      <dgm:spPr/>
      <dgm:t>
        <a:bodyPr/>
        <a:lstStyle/>
        <a:p>
          <a:endParaRPr lang="zh-TW" altLang="en-US"/>
        </a:p>
      </dgm:t>
    </dgm:pt>
    <dgm:pt modelId="{A259BDEE-073A-47AB-A891-58D294BFF4D8}" type="sibTrans" cxnId="{3A1ED6CF-4152-4B20-922D-F74CF56CF6EC}">
      <dgm:prSet/>
      <dgm:spPr/>
      <dgm:t>
        <a:bodyPr/>
        <a:lstStyle/>
        <a:p>
          <a:endParaRPr lang="zh-TW" altLang="en-US"/>
        </a:p>
      </dgm:t>
    </dgm:pt>
    <dgm:pt modelId="{98C8E4F2-66DB-4468-96F0-240B55923C23}" type="pres">
      <dgm:prSet presAssocID="{C1B73D0C-7524-47E1-B19A-1910955FA9B1}" presName="Name0" presStyleCnt="0">
        <dgm:presLayoutVars>
          <dgm:dir/>
          <dgm:animLvl val="lvl"/>
          <dgm:resizeHandles val="exact"/>
        </dgm:presLayoutVars>
      </dgm:prSet>
      <dgm:spPr/>
    </dgm:pt>
    <dgm:pt modelId="{84ACED96-60DC-4BDE-ABBC-10AD2779721D}" type="pres">
      <dgm:prSet presAssocID="{677D2C2A-69C7-4448-998E-9BF61DBC7D83}" presName="composite" presStyleCnt="0"/>
      <dgm:spPr/>
    </dgm:pt>
    <dgm:pt modelId="{E4697A8E-97C2-4563-BDDD-68F60986429A}" type="pres">
      <dgm:prSet presAssocID="{677D2C2A-69C7-4448-998E-9BF61DBC7D83}" presName="parTx" presStyleLbl="alignNode1" presStyleIdx="0" presStyleCnt="1">
        <dgm:presLayoutVars>
          <dgm:chMax val="0"/>
          <dgm:chPref val="0"/>
          <dgm:bulletEnabled val="1"/>
        </dgm:presLayoutVars>
      </dgm:prSet>
      <dgm:spPr/>
    </dgm:pt>
    <dgm:pt modelId="{711BCAD5-BE3C-46D5-BA15-345CE4B2E6B1}" type="pres">
      <dgm:prSet presAssocID="{677D2C2A-69C7-4448-998E-9BF61DBC7D83}" presName="desTx" presStyleLbl="alignAccFollowNode1" presStyleIdx="0" presStyleCnt="1">
        <dgm:presLayoutVars>
          <dgm:bulletEnabled val="1"/>
        </dgm:presLayoutVars>
      </dgm:prSet>
      <dgm:spPr/>
    </dgm:pt>
  </dgm:ptLst>
  <dgm:cxnLst>
    <dgm:cxn modelId="{6A944C0E-6292-41BB-A8A6-00E78A0218EE}" type="presOf" srcId="{4731E180-B179-48E9-8C81-DA8C5EC56EB0}" destId="{711BCAD5-BE3C-46D5-BA15-345CE4B2E6B1}" srcOrd="0" destOrd="2" presId="urn:microsoft.com/office/officeart/2005/8/layout/hList1"/>
    <dgm:cxn modelId="{7379BF69-DBA9-4078-B366-F724B8348010}" type="presOf" srcId="{22C388CC-F05B-42D8-BF39-5201684E41F0}" destId="{711BCAD5-BE3C-46D5-BA15-345CE4B2E6B1}" srcOrd="0" destOrd="0" presId="urn:microsoft.com/office/officeart/2005/8/layout/hList1"/>
    <dgm:cxn modelId="{5B7F5774-9D52-443B-974A-4CE6506ED001}" type="presOf" srcId="{FDCFEEB7-55BA-4132-A025-948BD95A9BA1}" destId="{711BCAD5-BE3C-46D5-BA15-345CE4B2E6B1}" srcOrd="0" destOrd="3" presId="urn:microsoft.com/office/officeart/2005/8/layout/hList1"/>
    <dgm:cxn modelId="{1E812B9C-4E5E-49B7-9DA9-94D404B248B1}" type="presOf" srcId="{677D2C2A-69C7-4448-998E-9BF61DBC7D83}" destId="{E4697A8E-97C2-4563-BDDD-68F60986429A}" srcOrd="0" destOrd="0" presId="urn:microsoft.com/office/officeart/2005/8/layout/hList1"/>
    <dgm:cxn modelId="{48FDD99F-19AB-4731-8383-1C27802AD21D}" srcId="{677D2C2A-69C7-4448-998E-9BF61DBC7D83}" destId="{4731E180-B179-48E9-8C81-DA8C5EC56EB0}" srcOrd="2" destOrd="0" parTransId="{3FAAB101-8607-44BC-8A4C-153021CD295F}" sibTransId="{CD2AC7A1-7C6F-4399-9BED-7BFF0CE014A6}"/>
    <dgm:cxn modelId="{041338A7-D122-4233-A796-DF287EAA729B}" type="presOf" srcId="{63A5014E-02AB-4D46-B937-35DA335E14A3}" destId="{711BCAD5-BE3C-46D5-BA15-345CE4B2E6B1}" srcOrd="0" destOrd="1" presId="urn:microsoft.com/office/officeart/2005/8/layout/hList1"/>
    <dgm:cxn modelId="{CF2674C6-0BDA-4794-8536-AFCDF2F2E39F}" srcId="{677D2C2A-69C7-4448-998E-9BF61DBC7D83}" destId="{22C388CC-F05B-42D8-BF39-5201684E41F0}" srcOrd="0" destOrd="0" parTransId="{ECB3CC43-6DC7-49DB-97CB-0F8E68F2AE4F}" sibTransId="{F353FC19-A344-41C5-BE11-6D8DE845FCCE}"/>
    <dgm:cxn modelId="{3A1ED6CF-4152-4B20-922D-F74CF56CF6EC}" srcId="{677D2C2A-69C7-4448-998E-9BF61DBC7D83}" destId="{FDCFEEB7-55BA-4132-A025-948BD95A9BA1}" srcOrd="3" destOrd="0" parTransId="{9A03DB74-3582-4C91-B0B5-3AE843D9B72F}" sibTransId="{A259BDEE-073A-47AB-A891-58D294BFF4D8}"/>
    <dgm:cxn modelId="{31ACABD9-3D25-4512-A3A3-DA3A7E0B2570}" srcId="{677D2C2A-69C7-4448-998E-9BF61DBC7D83}" destId="{63A5014E-02AB-4D46-B937-35DA335E14A3}" srcOrd="1" destOrd="0" parTransId="{D2E2DBFB-0DDE-453B-87ED-FCEAAA1ECD15}" sibTransId="{8B404A20-9DFE-4070-B36D-68FD668787F9}"/>
    <dgm:cxn modelId="{EA2F21DA-2ABF-4B1F-80C5-4D6A4A6189C0}" srcId="{C1B73D0C-7524-47E1-B19A-1910955FA9B1}" destId="{677D2C2A-69C7-4448-998E-9BF61DBC7D83}" srcOrd="0" destOrd="0" parTransId="{DD6D069D-56F5-46AF-A1AC-39D7CDECB37D}" sibTransId="{B544EDB4-AE20-4E5B-A544-E7A1A98676EA}"/>
    <dgm:cxn modelId="{CA59F8E5-EDA6-40F6-9C87-33B606C199F2}" type="presOf" srcId="{C1B73D0C-7524-47E1-B19A-1910955FA9B1}" destId="{98C8E4F2-66DB-4468-96F0-240B55923C23}" srcOrd="0" destOrd="0" presId="urn:microsoft.com/office/officeart/2005/8/layout/hList1"/>
    <dgm:cxn modelId="{33C5B9DC-BE0B-4667-B7A5-771BB385D405}" type="presParOf" srcId="{98C8E4F2-66DB-4468-96F0-240B55923C23}" destId="{84ACED96-60DC-4BDE-ABBC-10AD2779721D}" srcOrd="0" destOrd="0" presId="urn:microsoft.com/office/officeart/2005/8/layout/hList1"/>
    <dgm:cxn modelId="{810FB3C4-6132-4CCA-AF31-638792D02728}" type="presParOf" srcId="{84ACED96-60DC-4BDE-ABBC-10AD2779721D}" destId="{E4697A8E-97C2-4563-BDDD-68F60986429A}" srcOrd="0" destOrd="0" presId="urn:microsoft.com/office/officeart/2005/8/layout/hList1"/>
    <dgm:cxn modelId="{11D40FE5-B5C1-4630-B255-D2148BC7E11E}" type="presParOf" srcId="{84ACED96-60DC-4BDE-ABBC-10AD2779721D}" destId="{711BCAD5-BE3C-46D5-BA15-345CE4B2E6B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510C68-C323-4F32-92F6-479A7E47D8D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zh-TW" altLang="en-US"/>
        </a:p>
      </dgm:t>
    </dgm:pt>
    <dgm:pt modelId="{9EEEBE37-54F9-442B-BDD7-50C811D1B369}">
      <dgm:prSet custT="1"/>
      <dgm:spPr/>
      <dgm:t>
        <a:bodyPr/>
        <a:lstStyle/>
        <a:p>
          <a:r>
            <a:rPr lang="en-US" sz="2000" b="1" dirty="0">
              <a:latin typeface="Times New Roman" panose="02020603050405020304" pitchFamily="18" charset="0"/>
              <a:cs typeface="Times New Roman" panose="02020603050405020304" pitchFamily="18" charset="0"/>
            </a:rPr>
            <a:t>Health literacy</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健康識能</a:t>
          </a:r>
          <a:endParaRPr 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9DFEC0A8-7130-451C-A216-F0B0CDA6E3C7}" type="parTrans" cxnId="{F24BF0F6-76DD-41BD-ADC1-DAE95988AACC}">
      <dgm:prSet/>
      <dgm:spPr/>
      <dgm:t>
        <a:bodyPr/>
        <a:lstStyle/>
        <a:p>
          <a:endParaRPr lang="zh-TW" altLang="en-US" sz="2000"/>
        </a:p>
      </dgm:t>
    </dgm:pt>
    <dgm:pt modelId="{CCA266DB-4C91-4B15-91DD-A2612AD36EC8}" type="sibTrans" cxnId="{F24BF0F6-76DD-41BD-ADC1-DAE95988AACC}">
      <dgm:prSet/>
      <dgm:spPr/>
      <dgm:t>
        <a:bodyPr/>
        <a:lstStyle/>
        <a:p>
          <a:endParaRPr lang="zh-TW" altLang="en-US" sz="2000"/>
        </a:p>
      </dgm:t>
    </dgm:pt>
    <dgm:pt modelId="{DEEF6B57-67AE-44E8-8FDC-E954E9AA8027}">
      <dgm:prSet custT="1"/>
      <dgm:spPr/>
      <dgm:t>
        <a:bodyPr/>
        <a:lstStyle/>
        <a:p>
          <a:pPr>
            <a:lnSpc>
              <a:spcPct val="90000"/>
            </a:lnSpc>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採用歐洲健康識能量表</a:t>
          </a:r>
          <a:r>
            <a:rPr lang="fr-FR" altLang="zh-TW" sz="1800" dirty="0">
              <a:latin typeface="微軟正黑體" panose="020B0604030504040204" pitchFamily="34" charset="-120"/>
              <a:ea typeface="微軟正黑體" panose="020B0604030504040204" pitchFamily="34" charset="-120"/>
              <a:cs typeface="Times New Roman" panose="02020603050405020304" pitchFamily="18" charset="0"/>
            </a:rPr>
            <a:t>(HLS-EU-16)</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16 </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題。</a:t>
          </a:r>
          <a:endParaRPr lang="zh-TW" sz="18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DEE938D5-78B4-4A5E-B633-DDA30304964E}" type="parTrans" cxnId="{D5FA1E3E-6548-4CAE-95A8-28776E110636}">
      <dgm:prSet/>
      <dgm:spPr/>
      <dgm:t>
        <a:bodyPr/>
        <a:lstStyle/>
        <a:p>
          <a:endParaRPr lang="zh-TW" altLang="en-US"/>
        </a:p>
      </dgm:t>
    </dgm:pt>
    <dgm:pt modelId="{3DCBFF65-E56E-465C-9E04-85BADA8BCF73}" type="sibTrans" cxnId="{D5FA1E3E-6548-4CAE-95A8-28776E110636}">
      <dgm:prSet/>
      <dgm:spPr/>
      <dgm:t>
        <a:bodyPr/>
        <a:lstStyle/>
        <a:p>
          <a:endParaRPr lang="zh-TW" altLang="en-US"/>
        </a:p>
      </dgm:t>
    </dgm:pt>
    <dgm:pt modelId="{1345ACF3-16D8-415B-992B-5BAFD146AA06}">
      <dgm:prSet custT="1"/>
      <dgm:spPr/>
      <dgm:t>
        <a:bodyPr/>
        <a:lstStyle/>
        <a:p>
          <a:pPr>
            <a:lnSpc>
              <a:spcPct val="90000"/>
            </a:lnSpc>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評量尺度為受訪者認為題目的容易程度</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非常容易；</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非常困難</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06C4B7CC-210F-4995-AA09-05C76B54A6D4}" type="parTrans" cxnId="{515F619A-0690-4876-A661-FCD8DF611CC8}">
      <dgm:prSet/>
      <dgm:spPr/>
      <dgm:t>
        <a:bodyPr/>
        <a:lstStyle/>
        <a:p>
          <a:endParaRPr lang="zh-TW" altLang="en-US"/>
        </a:p>
      </dgm:t>
    </dgm:pt>
    <dgm:pt modelId="{8C6CB960-A0C9-45F9-9A1A-F7F607FB74AC}" type="sibTrans" cxnId="{515F619A-0690-4876-A661-FCD8DF611CC8}">
      <dgm:prSet/>
      <dgm:spPr/>
      <dgm:t>
        <a:bodyPr/>
        <a:lstStyle/>
        <a:p>
          <a:endParaRPr lang="zh-TW" altLang="en-US"/>
        </a:p>
      </dgm:t>
    </dgm:pt>
    <dgm:pt modelId="{8AC60AE9-75BF-419B-8F8D-EE53A6150A82}">
      <dgm:prSet custT="1"/>
      <dgm:spPr/>
      <dgm:t>
        <a:bodyPr/>
        <a:lstStyle/>
        <a:p>
          <a:pPr>
            <a:lnSpc>
              <a:spcPct val="90000"/>
            </a:lnSpc>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例如：</a:t>
          </a:r>
          <a:r>
            <a:rPr lang="zh-CN" sz="1800" dirty="0">
              <a:latin typeface="微軟正黑體" panose="020B0604030504040204" pitchFamily="34" charset="-120"/>
              <a:ea typeface="微軟正黑體" panose="020B0604030504040204" pitchFamily="34" charset="-120"/>
            </a:rPr>
            <a:t>您能</a:t>
          </a:r>
          <a:r>
            <a:rPr lang="zh-CN" sz="1800" u="sng" dirty="0">
              <a:latin typeface="微軟正黑體" panose="020B0604030504040204" pitchFamily="34" charset="-120"/>
              <a:ea typeface="微軟正黑體" panose="020B0604030504040204" pitchFamily="34" charset="-120"/>
            </a:rPr>
            <a:t>找到</a:t>
          </a:r>
          <a:r>
            <a:rPr lang="zh-CN" sz="1800" dirty="0">
              <a:latin typeface="微軟正黑體" panose="020B0604030504040204" pitchFamily="34" charset="-120"/>
              <a:ea typeface="微軟正黑體" panose="020B0604030504040204" pitchFamily="34" charset="-120"/>
            </a:rPr>
            <a:t>處理心理健康方面問題的資訊嗎？（如：壓力或憂鬱症狀）</a:t>
          </a:r>
          <a:endParaRPr lang="zh-TW" sz="18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CDD0E0AD-D252-436A-85FD-1401841C3C90}" type="parTrans" cxnId="{854ABC48-833A-4687-B031-1F1C7B56DD80}">
      <dgm:prSet/>
      <dgm:spPr/>
      <dgm:t>
        <a:bodyPr/>
        <a:lstStyle/>
        <a:p>
          <a:endParaRPr lang="zh-TW" altLang="en-US"/>
        </a:p>
      </dgm:t>
    </dgm:pt>
    <dgm:pt modelId="{C836E150-3D8E-4CFB-9A72-33BF3F14C74F}" type="sibTrans" cxnId="{854ABC48-833A-4687-B031-1F1C7B56DD80}">
      <dgm:prSet/>
      <dgm:spPr/>
      <dgm:t>
        <a:bodyPr/>
        <a:lstStyle/>
        <a:p>
          <a:endParaRPr lang="zh-TW" altLang="en-US"/>
        </a:p>
      </dgm:t>
    </dgm:pt>
    <dgm:pt modelId="{240ED5AE-4D8D-4816-8B79-7E4F25E03B20}">
      <dgm:prSet custT="1"/>
      <dgm:spPr/>
      <dgm:t>
        <a:bodyPr/>
        <a:lstStyle/>
        <a:p>
          <a:pPr>
            <a:lnSpc>
              <a:spcPct val="90000"/>
            </a:lnSpc>
          </a:pP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r = 0.82 ; Cronbach’s 0.90</a:t>
          </a:r>
          <a:endParaRPr lang="zh-TW" sz="18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E7DAF997-CFB1-4C82-AE76-B81A23557D7F}" type="parTrans" cxnId="{8D59626F-6595-48DE-96C3-1CB275E026D9}">
      <dgm:prSet/>
      <dgm:spPr/>
      <dgm:t>
        <a:bodyPr/>
        <a:lstStyle/>
        <a:p>
          <a:endParaRPr lang="zh-TW" altLang="en-US"/>
        </a:p>
      </dgm:t>
    </dgm:pt>
    <dgm:pt modelId="{5AFB2CA6-F578-4962-A045-193BE9921F93}" type="sibTrans" cxnId="{8D59626F-6595-48DE-96C3-1CB275E026D9}">
      <dgm:prSet/>
      <dgm:spPr/>
      <dgm:t>
        <a:bodyPr/>
        <a:lstStyle/>
        <a:p>
          <a:endParaRPr lang="zh-TW" altLang="en-US"/>
        </a:p>
      </dgm:t>
    </dgm:pt>
    <dgm:pt modelId="{5776CAAF-AD11-48A5-8CE1-8A65CA11AA9E}">
      <dgm:prSet custT="1"/>
      <dgm:spPr/>
      <dgm:t>
        <a:bodyPr/>
        <a:lstStyle/>
        <a:p>
          <a:pPr>
            <a:lnSpc>
              <a:spcPct val="90000"/>
            </a:lnSpc>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然而後續資料分析進一步將非常容易及容易轉變為</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，非常困難及困難轉變為</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0</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，而將所有題項分數加總後，最少</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0</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分最多</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16</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分，轉變為以下分類方式：</a:t>
          </a:r>
          <a:endParaRPr lang="zh-TW" sz="18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41A22450-4ED3-4D52-B92C-B2985735F8D4}" type="parTrans" cxnId="{E70ACFBE-8E1C-4CB9-8AFE-A26F49086679}">
      <dgm:prSet/>
      <dgm:spPr/>
      <dgm:t>
        <a:bodyPr/>
        <a:lstStyle/>
        <a:p>
          <a:endParaRPr lang="zh-TW" altLang="en-US"/>
        </a:p>
      </dgm:t>
    </dgm:pt>
    <dgm:pt modelId="{6473C910-59C2-40DB-A442-C7B4A2E5403A}" type="sibTrans" cxnId="{E70ACFBE-8E1C-4CB9-8AFE-A26F49086679}">
      <dgm:prSet/>
      <dgm:spPr/>
      <dgm:t>
        <a:bodyPr/>
        <a:lstStyle/>
        <a:p>
          <a:endParaRPr lang="zh-TW" altLang="en-US"/>
        </a:p>
      </dgm:t>
    </dgm:pt>
    <dgm:pt modelId="{2C308C35-1AFD-4126-A2E6-B629762E27D6}" type="pres">
      <dgm:prSet presAssocID="{63510C68-C323-4F32-92F6-479A7E47D8DB}" presName="linear" presStyleCnt="0">
        <dgm:presLayoutVars>
          <dgm:animLvl val="lvl"/>
          <dgm:resizeHandles val="exact"/>
        </dgm:presLayoutVars>
      </dgm:prSet>
      <dgm:spPr/>
    </dgm:pt>
    <dgm:pt modelId="{A0C9BAAD-BAC8-42DA-A2F6-DCC19A627E84}" type="pres">
      <dgm:prSet presAssocID="{9EEEBE37-54F9-442B-BDD7-50C811D1B369}" presName="parentText" presStyleLbl="node1" presStyleIdx="0" presStyleCnt="1" custScaleY="47242" custLinFactNeighborX="-238" custLinFactNeighborY="-5564">
        <dgm:presLayoutVars>
          <dgm:chMax val="0"/>
          <dgm:bulletEnabled val="1"/>
        </dgm:presLayoutVars>
      </dgm:prSet>
      <dgm:spPr/>
    </dgm:pt>
    <dgm:pt modelId="{9497AF47-B997-48B1-8CD3-E8CFAA7C1010}" type="pres">
      <dgm:prSet presAssocID="{9EEEBE37-54F9-442B-BDD7-50C811D1B369}" presName="childText" presStyleLbl="revTx" presStyleIdx="0" presStyleCnt="1">
        <dgm:presLayoutVars>
          <dgm:bulletEnabled val="1"/>
        </dgm:presLayoutVars>
      </dgm:prSet>
      <dgm:spPr/>
    </dgm:pt>
  </dgm:ptLst>
  <dgm:cxnLst>
    <dgm:cxn modelId="{D96AEF01-FBCE-4F55-AAF9-3F661B813D88}" type="presOf" srcId="{1345ACF3-16D8-415B-992B-5BAFD146AA06}" destId="{9497AF47-B997-48B1-8CD3-E8CFAA7C1010}" srcOrd="0" destOrd="1" presId="urn:microsoft.com/office/officeart/2005/8/layout/vList2"/>
    <dgm:cxn modelId="{D5FA1E3E-6548-4CAE-95A8-28776E110636}" srcId="{9EEEBE37-54F9-442B-BDD7-50C811D1B369}" destId="{DEEF6B57-67AE-44E8-8FDC-E954E9AA8027}" srcOrd="0" destOrd="0" parTransId="{DEE938D5-78B4-4A5E-B633-DDA30304964E}" sibTransId="{3DCBFF65-E56E-465C-9E04-85BADA8BCF73}"/>
    <dgm:cxn modelId="{854ABC48-833A-4687-B031-1F1C7B56DD80}" srcId="{9EEEBE37-54F9-442B-BDD7-50C811D1B369}" destId="{8AC60AE9-75BF-419B-8F8D-EE53A6150A82}" srcOrd="2" destOrd="0" parTransId="{CDD0E0AD-D252-436A-85FD-1401841C3C90}" sibTransId="{C836E150-3D8E-4CFB-9A72-33BF3F14C74F}"/>
    <dgm:cxn modelId="{0271736D-463C-4886-B668-EE49F84090F4}" type="presOf" srcId="{5776CAAF-AD11-48A5-8CE1-8A65CA11AA9E}" destId="{9497AF47-B997-48B1-8CD3-E8CFAA7C1010}" srcOrd="0" destOrd="4" presId="urn:microsoft.com/office/officeart/2005/8/layout/vList2"/>
    <dgm:cxn modelId="{8D59626F-6595-48DE-96C3-1CB275E026D9}" srcId="{9EEEBE37-54F9-442B-BDD7-50C811D1B369}" destId="{240ED5AE-4D8D-4816-8B79-7E4F25E03B20}" srcOrd="3" destOrd="0" parTransId="{E7DAF997-CFB1-4C82-AE76-B81A23557D7F}" sibTransId="{5AFB2CA6-F578-4962-A045-193BE9921F93}"/>
    <dgm:cxn modelId="{1EDA6987-478D-4886-8EA9-419966A8F13D}" type="presOf" srcId="{9EEEBE37-54F9-442B-BDD7-50C811D1B369}" destId="{A0C9BAAD-BAC8-42DA-A2F6-DCC19A627E84}" srcOrd="0" destOrd="0" presId="urn:microsoft.com/office/officeart/2005/8/layout/vList2"/>
    <dgm:cxn modelId="{515F619A-0690-4876-A661-FCD8DF611CC8}" srcId="{9EEEBE37-54F9-442B-BDD7-50C811D1B369}" destId="{1345ACF3-16D8-415B-992B-5BAFD146AA06}" srcOrd="1" destOrd="0" parTransId="{06C4B7CC-210F-4995-AA09-05C76B54A6D4}" sibTransId="{8C6CB960-A0C9-45F9-9A1A-F7F607FB74AC}"/>
    <dgm:cxn modelId="{7CD49F9E-501B-4E78-8BC0-92B3BA526563}" type="presOf" srcId="{63510C68-C323-4F32-92F6-479A7E47D8DB}" destId="{2C308C35-1AFD-4126-A2E6-B629762E27D6}" srcOrd="0" destOrd="0" presId="urn:microsoft.com/office/officeart/2005/8/layout/vList2"/>
    <dgm:cxn modelId="{E70ACFBE-8E1C-4CB9-8AFE-A26F49086679}" srcId="{9EEEBE37-54F9-442B-BDD7-50C811D1B369}" destId="{5776CAAF-AD11-48A5-8CE1-8A65CA11AA9E}" srcOrd="4" destOrd="0" parTransId="{41A22450-4ED3-4D52-B92C-B2985735F8D4}" sibTransId="{6473C910-59C2-40DB-A442-C7B4A2E5403A}"/>
    <dgm:cxn modelId="{FD781AE4-9CBB-4D69-A3CB-F13B7AC198ED}" type="presOf" srcId="{240ED5AE-4D8D-4816-8B79-7E4F25E03B20}" destId="{9497AF47-B997-48B1-8CD3-E8CFAA7C1010}" srcOrd="0" destOrd="3" presId="urn:microsoft.com/office/officeart/2005/8/layout/vList2"/>
    <dgm:cxn modelId="{89CB3DE8-4F3C-4E89-8E1B-03DD5052AA95}" type="presOf" srcId="{DEEF6B57-67AE-44E8-8FDC-E954E9AA8027}" destId="{9497AF47-B997-48B1-8CD3-E8CFAA7C1010}" srcOrd="0" destOrd="0" presId="urn:microsoft.com/office/officeart/2005/8/layout/vList2"/>
    <dgm:cxn modelId="{DEF7CBF5-0CB0-4945-B209-AE244CBAB682}" type="presOf" srcId="{8AC60AE9-75BF-419B-8F8D-EE53A6150A82}" destId="{9497AF47-B997-48B1-8CD3-E8CFAA7C1010}" srcOrd="0" destOrd="2" presId="urn:microsoft.com/office/officeart/2005/8/layout/vList2"/>
    <dgm:cxn modelId="{F24BF0F6-76DD-41BD-ADC1-DAE95988AACC}" srcId="{63510C68-C323-4F32-92F6-479A7E47D8DB}" destId="{9EEEBE37-54F9-442B-BDD7-50C811D1B369}" srcOrd="0" destOrd="0" parTransId="{9DFEC0A8-7130-451C-A216-F0B0CDA6E3C7}" sibTransId="{CCA266DB-4C91-4B15-91DD-A2612AD36EC8}"/>
    <dgm:cxn modelId="{BB5831C5-9775-480C-B382-096417898ECE}" type="presParOf" srcId="{2C308C35-1AFD-4126-A2E6-B629762E27D6}" destId="{A0C9BAAD-BAC8-42DA-A2F6-DCC19A627E84}" srcOrd="0" destOrd="0" presId="urn:microsoft.com/office/officeart/2005/8/layout/vList2"/>
    <dgm:cxn modelId="{91612DFB-0929-4B82-9860-83C9278F65AB}" type="presParOf" srcId="{2C308C35-1AFD-4126-A2E6-B629762E27D6}" destId="{9497AF47-B997-48B1-8CD3-E8CFAA7C101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510C68-C323-4F32-92F6-479A7E47D8D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zh-TW" altLang="en-US"/>
        </a:p>
      </dgm:t>
    </dgm:pt>
    <dgm:pt modelId="{640FFC59-C61D-4248-AA76-FC65E03CB8DF}">
      <dgm:prSet custT="1"/>
      <dgm:spPr/>
      <dgm:t>
        <a:bodyPr/>
        <a:lstStyle/>
        <a:p>
          <a:r>
            <a:rPr lang="en-US" sz="2000" b="1" dirty="0">
              <a:latin typeface="Times New Roman" panose="02020603050405020304" pitchFamily="18" charset="0"/>
              <a:cs typeface="Times New Roman" panose="02020603050405020304" pitchFamily="18" charset="0"/>
            </a:rPr>
            <a:t>HPS related competencies</a:t>
          </a:r>
          <a:r>
            <a:rPr lang="zh-TW" altLang="en-US" sz="2000" b="1" dirty="0">
              <a:latin typeface="Times New Roman" panose="02020603050405020304" pitchFamily="18" charset="0"/>
              <a:cs typeface="Times New Roman" panose="02020603050405020304" pitchFamily="18" charset="0"/>
            </a:rPr>
            <a:t> </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HPS</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相關能力</a:t>
          </a:r>
          <a:endParaRPr 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582B26A3-1D46-4B18-AC5B-35115D2A94B6}" type="parTrans" cxnId="{B62BDE77-D15F-4293-A27D-BC60A633E978}">
      <dgm:prSet/>
      <dgm:spPr/>
      <dgm:t>
        <a:bodyPr/>
        <a:lstStyle/>
        <a:p>
          <a:endParaRPr lang="zh-TW" altLang="en-US" sz="2000">
            <a:latin typeface="Times New Roman" panose="02020603050405020304" pitchFamily="18" charset="0"/>
            <a:cs typeface="Times New Roman" panose="02020603050405020304" pitchFamily="18" charset="0"/>
          </a:endParaRPr>
        </a:p>
      </dgm:t>
    </dgm:pt>
    <dgm:pt modelId="{8E74A3A9-611C-4C2E-AF25-BE26B893F531}" type="sibTrans" cxnId="{B62BDE77-D15F-4293-A27D-BC60A633E978}">
      <dgm:prSet/>
      <dgm:spPr/>
      <dgm:t>
        <a:bodyPr/>
        <a:lstStyle/>
        <a:p>
          <a:endParaRPr lang="zh-TW" altLang="en-US" sz="2000">
            <a:latin typeface="Times New Roman" panose="02020603050405020304" pitchFamily="18" charset="0"/>
            <a:cs typeface="Times New Roman" panose="02020603050405020304" pitchFamily="18" charset="0"/>
          </a:endParaRPr>
        </a:p>
      </dgm:t>
    </dgm:pt>
    <dgm:pt modelId="{F7EEB68F-2D72-4B01-89FD-20B463BF02C4}">
      <dgm:prSet custT="1"/>
      <dgm:spPr/>
      <dgm:t>
        <a:bodyPr/>
        <a:lstStyle/>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獲取促進學生和教職員工的感知能力。共</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題。</a:t>
          </a: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Wilde et al., )</a:t>
          </a:r>
          <a:endParaRPr lang="zh-TW" sz="20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260D347D-98FD-4177-85A2-3FD18B96B164}" type="parTrans" cxnId="{061FA821-B4ED-4787-8A3A-D2D6CA23007D}">
      <dgm:prSet/>
      <dgm:spPr/>
      <dgm:t>
        <a:bodyPr/>
        <a:lstStyle/>
        <a:p>
          <a:endParaRPr lang="zh-TW" altLang="en-US">
            <a:latin typeface="Times New Roman" panose="02020603050405020304" pitchFamily="18" charset="0"/>
            <a:cs typeface="Times New Roman" panose="02020603050405020304" pitchFamily="18" charset="0"/>
          </a:endParaRPr>
        </a:p>
      </dgm:t>
    </dgm:pt>
    <dgm:pt modelId="{26ABAD81-6FA2-4D80-A00E-A1AC42E882DA}" type="sibTrans" cxnId="{061FA821-B4ED-4787-8A3A-D2D6CA23007D}">
      <dgm:prSet/>
      <dgm:spPr/>
      <dgm:t>
        <a:bodyPr/>
        <a:lstStyle/>
        <a:p>
          <a:endParaRPr lang="zh-TW" altLang="en-US">
            <a:latin typeface="Times New Roman" panose="02020603050405020304" pitchFamily="18" charset="0"/>
            <a:cs typeface="Times New Roman" panose="02020603050405020304" pitchFamily="18" charset="0"/>
          </a:endParaRPr>
        </a:p>
      </dgm:t>
    </dgm:pt>
    <dgm:pt modelId="{F3F7EA2F-B11F-4508-941E-E2BDA4940932}">
      <dgm:prSet custT="1"/>
      <dgm:spPr/>
      <dgm:t>
        <a:bodyPr/>
        <a:lstStyle/>
        <a:p>
          <a:r>
            <a:rPr lang="en-US" sz="2000" b="1" dirty="0">
              <a:latin typeface="Times New Roman" panose="02020603050405020304" pitchFamily="18" charset="0"/>
              <a:cs typeface="Times New Roman" panose="02020603050405020304" pitchFamily="18" charset="0"/>
            </a:rPr>
            <a:t>Personal attitudes towards HPS</a:t>
          </a:r>
          <a:r>
            <a:rPr lang="zh-TW" altLang="en-US" sz="2000" b="1" dirty="0">
              <a:latin typeface="Times New Roman" panose="02020603050405020304" pitchFamily="18" charset="0"/>
              <a:cs typeface="Times New Roman" panose="02020603050405020304" pitchFamily="18" charset="0"/>
            </a:rPr>
            <a:t> </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個人對於</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HPS</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的態度</a:t>
          </a:r>
          <a:endParaRPr 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D26EF623-447C-4085-AB47-60CB97B06F72}" type="parTrans" cxnId="{68A49FD7-84A6-42ED-A772-CA2A8D96EEBA}">
      <dgm:prSet/>
      <dgm:spPr/>
      <dgm:t>
        <a:bodyPr/>
        <a:lstStyle/>
        <a:p>
          <a:endParaRPr lang="zh-TW" altLang="en-US">
            <a:latin typeface="Times New Roman" panose="02020603050405020304" pitchFamily="18" charset="0"/>
            <a:cs typeface="Times New Roman" panose="02020603050405020304" pitchFamily="18" charset="0"/>
          </a:endParaRPr>
        </a:p>
      </dgm:t>
    </dgm:pt>
    <dgm:pt modelId="{BDCD7109-030A-4E66-B69C-48FCA71ECA08}" type="sibTrans" cxnId="{68A49FD7-84A6-42ED-A772-CA2A8D96EEBA}">
      <dgm:prSet/>
      <dgm:spPr/>
      <dgm:t>
        <a:bodyPr/>
        <a:lstStyle/>
        <a:p>
          <a:endParaRPr lang="zh-TW" altLang="en-US">
            <a:latin typeface="Times New Roman" panose="02020603050405020304" pitchFamily="18" charset="0"/>
            <a:cs typeface="Times New Roman" panose="02020603050405020304" pitchFamily="18" charset="0"/>
          </a:endParaRPr>
        </a:p>
      </dgm:t>
    </dgm:pt>
    <dgm:pt modelId="{F8C034B8-36B9-4F5C-86F5-D1876D6DBA87}">
      <dgm:prSet custT="1"/>
      <dgm:spPr/>
      <dgm:t>
        <a:bodyPr/>
        <a:lstStyle/>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主要針對</a:t>
          </a:r>
          <a:r>
            <a:rPr lang="zh-TW" altLang="zh-TW" sz="2000" dirty="0">
              <a:latin typeface="微軟正黑體" panose="020B0604030504040204" pitchFamily="34" charset="-120"/>
              <a:ea typeface="微軟正黑體" panose="020B0604030504040204" pitchFamily="34" charset="-120"/>
            </a:rPr>
            <a:t>受訪者對促進學生健康的重要性的認識</a:t>
          </a:r>
          <a:r>
            <a:rPr lang="zh-TW" altLang="en-US"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教師或健康對於工作和學習能力的重要性 </a:t>
          </a:r>
          <a:r>
            <a:rPr lang="zh-TW" altLang="en-US" sz="2000" dirty="0">
              <a:latin typeface="微軟正黑體" panose="020B0604030504040204" pitchFamily="34" charset="-120"/>
              <a:ea typeface="微軟正黑體" panose="020B0604030504040204" pitchFamily="34" charset="-120"/>
            </a:rPr>
            <a:t>。</a:t>
          </a:r>
          <a:endParaRPr lang="zh-TW" sz="20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C7860FF5-2894-4BAD-B9DD-22EAE0162377}" type="parTrans" cxnId="{3A04D552-2F2F-4C49-AAD6-26B7B00DB4D1}">
      <dgm:prSet/>
      <dgm:spPr/>
      <dgm:t>
        <a:bodyPr/>
        <a:lstStyle/>
        <a:p>
          <a:endParaRPr lang="zh-TW" altLang="en-US">
            <a:latin typeface="Times New Roman" panose="02020603050405020304" pitchFamily="18" charset="0"/>
            <a:cs typeface="Times New Roman" panose="02020603050405020304" pitchFamily="18" charset="0"/>
          </a:endParaRPr>
        </a:p>
      </dgm:t>
    </dgm:pt>
    <dgm:pt modelId="{1C056BD6-D64B-4329-A883-088C65E9918C}" type="sibTrans" cxnId="{3A04D552-2F2F-4C49-AAD6-26B7B00DB4D1}">
      <dgm:prSet/>
      <dgm:spPr/>
      <dgm:t>
        <a:bodyPr/>
        <a:lstStyle/>
        <a:p>
          <a:endParaRPr lang="zh-TW" altLang="en-US">
            <a:latin typeface="Times New Roman" panose="02020603050405020304" pitchFamily="18" charset="0"/>
            <a:cs typeface="Times New Roman" panose="02020603050405020304" pitchFamily="18" charset="0"/>
          </a:endParaRPr>
        </a:p>
      </dgm:t>
    </dgm:pt>
    <dgm:pt modelId="{5C31CD14-C681-400F-9A9B-07CD90702FBA}">
      <dgm:prSet custT="1"/>
      <dgm:spPr/>
      <dgm:t>
        <a:bodyPr/>
        <a:lstStyle/>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例如：</a:t>
          </a:r>
          <a:r>
            <a:rPr lang="zh-TW" altLang="zh-TW" sz="2000" dirty="0">
              <a:latin typeface="微軟正黑體" panose="020B0604030504040204" pitchFamily="34" charset="-120"/>
              <a:ea typeface="微軟正黑體" panose="020B0604030504040204" pitchFamily="34" charset="-120"/>
            </a:rPr>
            <a:t>我認為以健康的方式為學校工作人員和學生創造我學校的工作和學習條件很重要</a:t>
          </a:r>
          <a:endParaRPr lang="zh-TW" sz="20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533CAB84-C4B5-4A07-869C-BCF726FE1131}" type="parTrans" cxnId="{B6965029-CD0C-45AA-BC26-53A93B71D8BF}">
      <dgm:prSet/>
      <dgm:spPr/>
      <dgm:t>
        <a:bodyPr/>
        <a:lstStyle/>
        <a:p>
          <a:endParaRPr lang="zh-TW" altLang="en-US">
            <a:latin typeface="Times New Roman" panose="02020603050405020304" pitchFamily="18" charset="0"/>
            <a:cs typeface="Times New Roman" panose="02020603050405020304" pitchFamily="18" charset="0"/>
          </a:endParaRPr>
        </a:p>
      </dgm:t>
    </dgm:pt>
    <dgm:pt modelId="{791ACF6E-4D50-497F-995B-B8BD8D379238}" type="sibTrans" cxnId="{B6965029-CD0C-45AA-BC26-53A93B71D8BF}">
      <dgm:prSet/>
      <dgm:spPr/>
      <dgm:t>
        <a:bodyPr/>
        <a:lstStyle/>
        <a:p>
          <a:endParaRPr lang="zh-TW" altLang="en-US">
            <a:latin typeface="Times New Roman" panose="02020603050405020304" pitchFamily="18" charset="0"/>
            <a:cs typeface="Times New Roman" panose="02020603050405020304" pitchFamily="18" charset="0"/>
          </a:endParaRPr>
        </a:p>
      </dgm:t>
    </dgm:pt>
    <dgm:pt modelId="{BDBBEF79-9218-46B7-84E2-77155FB847C7}">
      <dgm:prSet custT="1"/>
      <dgm:spPr/>
      <dgm:t>
        <a:bodyPr/>
        <a:lstStyle/>
        <a:p>
          <a:r>
            <a:rPr lang="en-US" altLang="zh-TW" sz="2000" dirty="0">
              <a:latin typeface="Times New Roman" panose="02020603050405020304" pitchFamily="18" charset="0"/>
              <a:cs typeface="Times New Roman" panose="02020603050405020304" pitchFamily="18" charset="0"/>
            </a:rPr>
            <a:t>Cronbach’s 0.76</a:t>
          </a:r>
          <a:endParaRPr lang="zh-TW" sz="2000" dirty="0">
            <a:latin typeface="Times New Roman" panose="02020603050405020304" pitchFamily="18" charset="0"/>
            <a:cs typeface="Times New Roman" panose="02020603050405020304" pitchFamily="18" charset="0"/>
          </a:endParaRPr>
        </a:p>
      </dgm:t>
    </dgm:pt>
    <dgm:pt modelId="{4F5239E3-285A-4526-ACC5-31C3708EF28B}" type="parTrans" cxnId="{14E60733-FD58-490F-8490-324D04267D51}">
      <dgm:prSet/>
      <dgm:spPr/>
      <dgm:t>
        <a:bodyPr/>
        <a:lstStyle/>
        <a:p>
          <a:endParaRPr lang="zh-TW" altLang="en-US">
            <a:latin typeface="Times New Roman" panose="02020603050405020304" pitchFamily="18" charset="0"/>
            <a:cs typeface="Times New Roman" panose="02020603050405020304" pitchFamily="18" charset="0"/>
          </a:endParaRPr>
        </a:p>
      </dgm:t>
    </dgm:pt>
    <dgm:pt modelId="{DF7C54E0-8C3B-4F4F-A85E-669410ADBE4E}" type="sibTrans" cxnId="{14E60733-FD58-490F-8490-324D04267D51}">
      <dgm:prSet/>
      <dgm:spPr/>
      <dgm:t>
        <a:bodyPr/>
        <a:lstStyle/>
        <a:p>
          <a:endParaRPr lang="zh-TW" altLang="en-US">
            <a:latin typeface="Times New Roman" panose="02020603050405020304" pitchFamily="18" charset="0"/>
            <a:cs typeface="Times New Roman" panose="02020603050405020304" pitchFamily="18" charset="0"/>
          </a:endParaRPr>
        </a:p>
      </dgm:t>
    </dgm:pt>
    <dgm:pt modelId="{342AC152-DCD1-4195-90BC-84A955611BFC}">
      <dgm:prSet custT="1"/>
      <dgm:spPr/>
      <dgm:t>
        <a:bodyPr/>
        <a:lstStyle/>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包含態度、能力及自我效能，共</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題。</a:t>
          </a:r>
          <a:endParaRPr lang="zh-TW" sz="16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BE4881C9-774A-466D-A37B-A34E70504BDF}" type="parTrans" cxnId="{2E796A82-5E4F-4187-8225-DB188390A97A}">
      <dgm:prSet/>
      <dgm:spPr/>
      <dgm:t>
        <a:bodyPr/>
        <a:lstStyle/>
        <a:p>
          <a:endParaRPr lang="zh-TW" altLang="en-US">
            <a:latin typeface="Times New Roman" panose="02020603050405020304" pitchFamily="18" charset="0"/>
            <a:cs typeface="Times New Roman" panose="02020603050405020304" pitchFamily="18" charset="0"/>
          </a:endParaRPr>
        </a:p>
      </dgm:t>
    </dgm:pt>
    <dgm:pt modelId="{E7E6ADA1-98B7-4754-B7AD-683631E98492}" type="sibTrans" cxnId="{2E796A82-5E4F-4187-8225-DB188390A97A}">
      <dgm:prSet/>
      <dgm:spPr/>
      <dgm:t>
        <a:bodyPr/>
        <a:lstStyle/>
        <a:p>
          <a:endParaRPr lang="zh-TW" altLang="en-US">
            <a:latin typeface="Times New Roman" panose="02020603050405020304" pitchFamily="18" charset="0"/>
            <a:cs typeface="Times New Roman" panose="02020603050405020304" pitchFamily="18" charset="0"/>
          </a:endParaRPr>
        </a:p>
      </dgm:t>
    </dgm:pt>
    <dgm:pt modelId="{04675D9E-143C-410A-8AAB-DD7186D12374}">
      <dgm:prSet custT="1"/>
      <dgm:spPr/>
      <dgm:t>
        <a:bodyPr/>
        <a:lstStyle/>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例如：</a:t>
          </a:r>
          <a:r>
            <a:rPr lang="zh-TW" altLang="zh-TW" sz="2000" dirty="0">
              <a:latin typeface="微軟正黑體" panose="020B0604030504040204" pitchFamily="34" charset="-120"/>
              <a:ea typeface="微軟正黑體" panose="020B0604030504040204" pitchFamily="34" charset="-120"/>
            </a:rPr>
            <a:t>我不確定如何在學校中支持有關學校健康促進和預防的活動</a:t>
          </a:r>
          <a:r>
            <a:rPr lang="en-US" altLang="zh-TW" sz="2000" dirty="0">
              <a:latin typeface="微軟正黑體" panose="020B0604030504040204" pitchFamily="34" charset="-120"/>
              <a:ea typeface="微軟正黑體" panose="020B0604030504040204" pitchFamily="34" charset="-120"/>
            </a:rPr>
            <a:t>\</a:t>
          </a:r>
          <a:endParaRPr lang="zh-TW" sz="20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9A736648-528B-40D3-A4EF-A37F43215886}" type="parTrans" cxnId="{07CFC636-1F09-4EA2-B81C-B273434CCE9D}">
      <dgm:prSet/>
      <dgm:spPr/>
      <dgm:t>
        <a:bodyPr/>
        <a:lstStyle/>
        <a:p>
          <a:endParaRPr lang="zh-TW" altLang="en-US">
            <a:latin typeface="Times New Roman" panose="02020603050405020304" pitchFamily="18" charset="0"/>
            <a:cs typeface="Times New Roman" panose="02020603050405020304" pitchFamily="18" charset="0"/>
          </a:endParaRPr>
        </a:p>
      </dgm:t>
    </dgm:pt>
    <dgm:pt modelId="{90093715-0E72-4391-BEED-0E0BD043343A}" type="sibTrans" cxnId="{07CFC636-1F09-4EA2-B81C-B273434CCE9D}">
      <dgm:prSet/>
      <dgm:spPr/>
      <dgm:t>
        <a:bodyPr/>
        <a:lstStyle/>
        <a:p>
          <a:endParaRPr lang="zh-TW" altLang="en-US">
            <a:latin typeface="Times New Roman" panose="02020603050405020304" pitchFamily="18" charset="0"/>
            <a:cs typeface="Times New Roman" panose="02020603050405020304" pitchFamily="18" charset="0"/>
          </a:endParaRPr>
        </a:p>
      </dgm:t>
    </dgm:pt>
    <dgm:pt modelId="{3031A26A-4263-4C22-B8E1-F9604AD57220}">
      <dgm:prSet custT="1"/>
      <dgm:spPr/>
      <dgm:t>
        <a:bodyPr/>
        <a:lstStyle/>
        <a:p>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Cronbach’s 0.82.</a:t>
          </a:r>
          <a:endParaRPr lang="zh-TW" sz="20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44E64EDE-BFE1-42FC-B16A-670C07EFCF4F}" type="parTrans" cxnId="{48B81C1F-1866-4AD5-9B08-C139AA580C39}">
      <dgm:prSet/>
      <dgm:spPr/>
    </dgm:pt>
    <dgm:pt modelId="{00B8205C-122B-49F8-A80F-A6DA2B810B10}" type="sibTrans" cxnId="{48B81C1F-1866-4AD5-9B08-C139AA580C39}">
      <dgm:prSet/>
      <dgm:spPr/>
    </dgm:pt>
    <dgm:pt modelId="{C1F2F19B-A105-47C7-B5E6-6371042D9464}" type="pres">
      <dgm:prSet presAssocID="{63510C68-C323-4F32-92F6-479A7E47D8DB}" presName="linear" presStyleCnt="0">
        <dgm:presLayoutVars>
          <dgm:animLvl val="lvl"/>
          <dgm:resizeHandles val="exact"/>
        </dgm:presLayoutVars>
      </dgm:prSet>
      <dgm:spPr/>
    </dgm:pt>
    <dgm:pt modelId="{83E0A756-B867-4F2C-8F22-91FDF5F39245}" type="pres">
      <dgm:prSet presAssocID="{F3F7EA2F-B11F-4508-941E-E2BDA4940932}" presName="parentText" presStyleLbl="node1" presStyleIdx="0" presStyleCnt="2">
        <dgm:presLayoutVars>
          <dgm:chMax val="0"/>
          <dgm:bulletEnabled val="1"/>
        </dgm:presLayoutVars>
      </dgm:prSet>
      <dgm:spPr/>
    </dgm:pt>
    <dgm:pt modelId="{ACAC161D-492C-4D0A-AC36-F973DFCFBB3F}" type="pres">
      <dgm:prSet presAssocID="{F3F7EA2F-B11F-4508-941E-E2BDA4940932}" presName="childText" presStyleLbl="revTx" presStyleIdx="0" presStyleCnt="2">
        <dgm:presLayoutVars>
          <dgm:bulletEnabled val="1"/>
        </dgm:presLayoutVars>
      </dgm:prSet>
      <dgm:spPr/>
    </dgm:pt>
    <dgm:pt modelId="{1067A69F-13FE-49A1-A584-970A7FFA0912}" type="pres">
      <dgm:prSet presAssocID="{640FFC59-C61D-4248-AA76-FC65E03CB8DF}" presName="parentText" presStyleLbl="node1" presStyleIdx="1" presStyleCnt="2">
        <dgm:presLayoutVars>
          <dgm:chMax val="0"/>
          <dgm:bulletEnabled val="1"/>
        </dgm:presLayoutVars>
      </dgm:prSet>
      <dgm:spPr/>
    </dgm:pt>
    <dgm:pt modelId="{0F6D329A-F534-4E9A-8C8F-8313F1E15BD9}" type="pres">
      <dgm:prSet presAssocID="{640FFC59-C61D-4248-AA76-FC65E03CB8DF}" presName="childText" presStyleLbl="revTx" presStyleIdx="1" presStyleCnt="2">
        <dgm:presLayoutVars>
          <dgm:bulletEnabled val="1"/>
        </dgm:presLayoutVars>
      </dgm:prSet>
      <dgm:spPr/>
    </dgm:pt>
  </dgm:ptLst>
  <dgm:cxnLst>
    <dgm:cxn modelId="{EC3B0903-45D2-4900-9C9B-3341F58BF290}" type="presOf" srcId="{F3F7EA2F-B11F-4508-941E-E2BDA4940932}" destId="{83E0A756-B867-4F2C-8F22-91FDF5F39245}" srcOrd="0" destOrd="0" presId="urn:microsoft.com/office/officeart/2005/8/layout/vList2"/>
    <dgm:cxn modelId="{9AD3D612-CD42-40E1-ADC3-7608A663473A}" type="presOf" srcId="{640FFC59-C61D-4248-AA76-FC65E03CB8DF}" destId="{1067A69F-13FE-49A1-A584-970A7FFA0912}" srcOrd="0" destOrd="0" presId="urn:microsoft.com/office/officeart/2005/8/layout/vList2"/>
    <dgm:cxn modelId="{5CCA0519-7C38-46F4-99AD-02756C426995}" type="presOf" srcId="{342AC152-DCD1-4195-90BC-84A955611BFC}" destId="{ACAC161D-492C-4D0A-AC36-F973DFCFBB3F}" srcOrd="0" destOrd="0" presId="urn:microsoft.com/office/officeart/2005/8/layout/vList2"/>
    <dgm:cxn modelId="{48B81C1F-1866-4AD5-9B08-C139AA580C39}" srcId="{640FFC59-C61D-4248-AA76-FC65E03CB8DF}" destId="{3031A26A-4263-4C22-B8E1-F9604AD57220}" srcOrd="2" destOrd="0" parTransId="{44E64EDE-BFE1-42FC-B16A-670C07EFCF4F}" sibTransId="{00B8205C-122B-49F8-A80F-A6DA2B810B10}"/>
    <dgm:cxn modelId="{96C9211F-3635-4949-96DB-D9603387E072}" type="presOf" srcId="{5C31CD14-C681-400F-9A9B-07CD90702FBA}" destId="{ACAC161D-492C-4D0A-AC36-F973DFCFBB3F}" srcOrd="0" destOrd="2" presId="urn:microsoft.com/office/officeart/2005/8/layout/vList2"/>
    <dgm:cxn modelId="{061FA821-B4ED-4787-8A3A-D2D6CA23007D}" srcId="{640FFC59-C61D-4248-AA76-FC65E03CB8DF}" destId="{F7EEB68F-2D72-4B01-89FD-20B463BF02C4}" srcOrd="0" destOrd="0" parTransId="{260D347D-98FD-4177-85A2-3FD18B96B164}" sibTransId="{26ABAD81-6FA2-4D80-A00E-A1AC42E882DA}"/>
    <dgm:cxn modelId="{B6965029-CD0C-45AA-BC26-53A93B71D8BF}" srcId="{F3F7EA2F-B11F-4508-941E-E2BDA4940932}" destId="{5C31CD14-C681-400F-9A9B-07CD90702FBA}" srcOrd="2" destOrd="0" parTransId="{533CAB84-C4B5-4A07-869C-BCF726FE1131}" sibTransId="{791ACF6E-4D50-497F-995B-B8BD8D379238}"/>
    <dgm:cxn modelId="{14E60733-FD58-490F-8490-324D04267D51}" srcId="{F3F7EA2F-B11F-4508-941E-E2BDA4940932}" destId="{BDBBEF79-9218-46B7-84E2-77155FB847C7}" srcOrd="3" destOrd="0" parTransId="{4F5239E3-285A-4526-ACC5-31C3708EF28B}" sibTransId="{DF7C54E0-8C3B-4F4F-A85E-669410ADBE4E}"/>
    <dgm:cxn modelId="{07CFC636-1F09-4EA2-B81C-B273434CCE9D}" srcId="{640FFC59-C61D-4248-AA76-FC65E03CB8DF}" destId="{04675D9E-143C-410A-8AAB-DD7186D12374}" srcOrd="1" destOrd="0" parTransId="{9A736648-528B-40D3-A4EF-A37F43215886}" sibTransId="{90093715-0E72-4391-BEED-0E0BD043343A}"/>
    <dgm:cxn modelId="{5FF2926D-833A-4673-ACE1-47458D16BF62}" type="presOf" srcId="{3031A26A-4263-4C22-B8E1-F9604AD57220}" destId="{0F6D329A-F534-4E9A-8C8F-8313F1E15BD9}" srcOrd="0" destOrd="2" presId="urn:microsoft.com/office/officeart/2005/8/layout/vList2"/>
    <dgm:cxn modelId="{3A04D552-2F2F-4C49-AAD6-26B7B00DB4D1}" srcId="{F3F7EA2F-B11F-4508-941E-E2BDA4940932}" destId="{F8C034B8-36B9-4F5C-86F5-D1876D6DBA87}" srcOrd="1" destOrd="0" parTransId="{C7860FF5-2894-4BAD-B9DD-22EAE0162377}" sibTransId="{1C056BD6-D64B-4329-A883-088C65E9918C}"/>
    <dgm:cxn modelId="{B62BDE77-D15F-4293-A27D-BC60A633E978}" srcId="{63510C68-C323-4F32-92F6-479A7E47D8DB}" destId="{640FFC59-C61D-4248-AA76-FC65E03CB8DF}" srcOrd="1" destOrd="0" parTransId="{582B26A3-1D46-4B18-AC5B-35115D2A94B6}" sibTransId="{8E74A3A9-611C-4C2E-AF25-BE26B893F531}"/>
    <dgm:cxn modelId="{EE31EC77-D5FB-4874-A5AA-885CC0CD0B82}" type="presOf" srcId="{F8C034B8-36B9-4F5C-86F5-D1876D6DBA87}" destId="{ACAC161D-492C-4D0A-AC36-F973DFCFBB3F}" srcOrd="0" destOrd="1" presId="urn:microsoft.com/office/officeart/2005/8/layout/vList2"/>
    <dgm:cxn modelId="{2E796A82-5E4F-4187-8225-DB188390A97A}" srcId="{F3F7EA2F-B11F-4508-941E-E2BDA4940932}" destId="{342AC152-DCD1-4195-90BC-84A955611BFC}" srcOrd="0" destOrd="0" parTransId="{BE4881C9-774A-466D-A37B-A34E70504BDF}" sibTransId="{E7E6ADA1-98B7-4754-B7AD-683631E98492}"/>
    <dgm:cxn modelId="{DEB6E3B2-552C-48D3-82F3-9BEB567B9783}" type="presOf" srcId="{04675D9E-143C-410A-8AAB-DD7186D12374}" destId="{0F6D329A-F534-4E9A-8C8F-8313F1E15BD9}" srcOrd="0" destOrd="1" presId="urn:microsoft.com/office/officeart/2005/8/layout/vList2"/>
    <dgm:cxn modelId="{23F22CC7-137F-4294-A4F2-B2A98FB5A3DD}" type="presOf" srcId="{BDBBEF79-9218-46B7-84E2-77155FB847C7}" destId="{ACAC161D-492C-4D0A-AC36-F973DFCFBB3F}" srcOrd="0" destOrd="3" presId="urn:microsoft.com/office/officeart/2005/8/layout/vList2"/>
    <dgm:cxn modelId="{68A49FD7-84A6-42ED-A772-CA2A8D96EEBA}" srcId="{63510C68-C323-4F32-92F6-479A7E47D8DB}" destId="{F3F7EA2F-B11F-4508-941E-E2BDA4940932}" srcOrd="0" destOrd="0" parTransId="{D26EF623-447C-4085-AB47-60CB97B06F72}" sibTransId="{BDCD7109-030A-4E66-B69C-48FCA71ECA08}"/>
    <dgm:cxn modelId="{4899CEFC-B439-42EA-9069-A6C5E636803F}" type="presOf" srcId="{63510C68-C323-4F32-92F6-479A7E47D8DB}" destId="{C1F2F19B-A105-47C7-B5E6-6371042D9464}" srcOrd="0" destOrd="0" presId="urn:microsoft.com/office/officeart/2005/8/layout/vList2"/>
    <dgm:cxn modelId="{9539C7FD-7CC5-4CEC-9E24-44ED065DC9E4}" type="presOf" srcId="{F7EEB68F-2D72-4B01-89FD-20B463BF02C4}" destId="{0F6D329A-F534-4E9A-8C8F-8313F1E15BD9}" srcOrd="0" destOrd="0" presId="urn:microsoft.com/office/officeart/2005/8/layout/vList2"/>
    <dgm:cxn modelId="{9777796D-20C5-4E8E-A396-FEC8FFB3DDE6}" type="presParOf" srcId="{C1F2F19B-A105-47C7-B5E6-6371042D9464}" destId="{83E0A756-B867-4F2C-8F22-91FDF5F39245}" srcOrd="0" destOrd="0" presId="urn:microsoft.com/office/officeart/2005/8/layout/vList2"/>
    <dgm:cxn modelId="{2D29E4BB-2BD6-43BD-BAD5-505CB1B34389}" type="presParOf" srcId="{C1F2F19B-A105-47C7-B5E6-6371042D9464}" destId="{ACAC161D-492C-4D0A-AC36-F973DFCFBB3F}" srcOrd="1" destOrd="0" presId="urn:microsoft.com/office/officeart/2005/8/layout/vList2"/>
    <dgm:cxn modelId="{3BE5585E-B577-439C-876F-CFE5F7B86D13}" type="presParOf" srcId="{C1F2F19B-A105-47C7-B5E6-6371042D9464}" destId="{1067A69F-13FE-49A1-A584-970A7FFA0912}" srcOrd="2" destOrd="0" presId="urn:microsoft.com/office/officeart/2005/8/layout/vList2"/>
    <dgm:cxn modelId="{04B9417F-920E-48A6-9386-66E7B57A1B10}" type="presParOf" srcId="{C1F2F19B-A105-47C7-B5E6-6371042D9464}" destId="{0F6D329A-F534-4E9A-8C8F-8313F1E15BD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510C68-C323-4F32-92F6-479A7E47D8D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zh-TW" altLang="en-US"/>
        </a:p>
      </dgm:t>
    </dgm:pt>
    <dgm:pt modelId="{05575B2A-0931-443D-AF77-CA27988CCCB7}">
      <dgm:prSet custT="1"/>
      <dgm:spPr/>
      <dgm:t>
        <a:bodyPr/>
        <a:lstStyle/>
        <a:p>
          <a:r>
            <a:rPr lang="en-US" sz="2000" b="1" dirty="0">
              <a:latin typeface="Times New Roman" panose="02020603050405020304" pitchFamily="18" charset="0"/>
              <a:cs typeface="Times New Roman" panose="02020603050405020304" pitchFamily="18" charset="0"/>
            </a:rPr>
            <a:t>Occupational self-efficacy</a:t>
          </a:r>
          <a:r>
            <a:rPr lang="zh-TW" altLang="en-US" sz="2000" b="1" dirty="0">
              <a:latin typeface="Times New Roman" panose="02020603050405020304" pitchFamily="18" charset="0"/>
              <a:cs typeface="Times New Roman" panose="02020603050405020304" pitchFamily="18" charset="0"/>
            </a:rPr>
            <a:t>   </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職業的自我效能</a:t>
          </a:r>
          <a:endParaRPr 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20B0B31F-CB94-40E1-A5DB-F3BE0CE19195}" type="parTrans" cxnId="{9998DD68-48B4-4AC9-99BA-FC82581A9EDA}">
      <dgm:prSet/>
      <dgm:spPr/>
      <dgm:t>
        <a:bodyPr/>
        <a:lstStyle/>
        <a:p>
          <a:endParaRPr lang="zh-TW" altLang="en-US" sz="2000">
            <a:latin typeface="Times New Roman" panose="02020603050405020304" pitchFamily="18" charset="0"/>
            <a:cs typeface="Times New Roman" panose="02020603050405020304" pitchFamily="18" charset="0"/>
          </a:endParaRPr>
        </a:p>
      </dgm:t>
    </dgm:pt>
    <dgm:pt modelId="{6827D366-8B33-47A3-8D4B-F80EC5AE0A3A}" type="sibTrans" cxnId="{9998DD68-48B4-4AC9-99BA-FC82581A9EDA}">
      <dgm:prSet/>
      <dgm:spPr/>
      <dgm:t>
        <a:bodyPr/>
        <a:lstStyle/>
        <a:p>
          <a:endParaRPr lang="zh-TW" altLang="en-US" sz="2000">
            <a:latin typeface="Times New Roman" panose="02020603050405020304" pitchFamily="18" charset="0"/>
            <a:cs typeface="Times New Roman" panose="02020603050405020304" pitchFamily="18" charset="0"/>
          </a:endParaRPr>
        </a:p>
      </dgm:t>
    </dgm:pt>
    <dgm:pt modelId="{40D056E5-F4B5-43CA-9CAD-4F78AB48E81D}">
      <dgm:prSet custT="1"/>
      <dgm:spPr/>
      <dgm:t>
        <a:bodyPr/>
        <a:lstStyle/>
        <a:p>
          <a:r>
            <a:rPr lang="en-US" sz="2000" b="1" dirty="0">
              <a:latin typeface="Times New Roman" panose="02020603050405020304" pitchFamily="18" charset="0"/>
              <a:cs typeface="Times New Roman" panose="02020603050405020304" pitchFamily="18" charset="0"/>
            </a:rPr>
            <a:t>Level of HPS implementation</a:t>
          </a:r>
          <a:r>
            <a:rPr lang="zh-TW" altLang="en-US" sz="2000" b="1" dirty="0">
              <a:latin typeface="Times New Roman" panose="02020603050405020304" pitchFamily="18" charset="0"/>
              <a:cs typeface="Times New Roman" panose="02020603050405020304" pitchFamily="18" charset="0"/>
            </a:rPr>
            <a:t>   </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HPS</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實施等級</a:t>
          </a:r>
          <a:endParaRPr 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58A8B814-F98B-4343-9238-04CA0C5E229B}" type="parTrans" cxnId="{9D23BA82-F649-451F-8D95-6DDE76EB22B8}">
      <dgm:prSet/>
      <dgm:spPr/>
      <dgm:t>
        <a:bodyPr/>
        <a:lstStyle/>
        <a:p>
          <a:endParaRPr lang="zh-TW" altLang="en-US" sz="2000">
            <a:latin typeface="Times New Roman" panose="02020603050405020304" pitchFamily="18" charset="0"/>
            <a:cs typeface="Times New Roman" panose="02020603050405020304" pitchFamily="18" charset="0"/>
          </a:endParaRPr>
        </a:p>
      </dgm:t>
    </dgm:pt>
    <dgm:pt modelId="{E3D681F0-85E7-4DD6-B271-CC1F0B829571}" type="sibTrans" cxnId="{9D23BA82-F649-451F-8D95-6DDE76EB22B8}">
      <dgm:prSet/>
      <dgm:spPr/>
      <dgm:t>
        <a:bodyPr/>
        <a:lstStyle/>
        <a:p>
          <a:endParaRPr lang="zh-TW" altLang="en-US" sz="2000">
            <a:latin typeface="Times New Roman" panose="02020603050405020304" pitchFamily="18" charset="0"/>
            <a:cs typeface="Times New Roman" panose="02020603050405020304" pitchFamily="18" charset="0"/>
          </a:endParaRPr>
        </a:p>
      </dgm:t>
    </dgm:pt>
    <dgm:pt modelId="{47BBC720-0F1B-4FC0-8CEC-B48706AA557E}">
      <dgm:prSet custT="1"/>
      <dgm:spPr/>
      <dgm:t>
        <a:bodyPr/>
        <a:lstStyle/>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此量表指的是完成工作相關任務的主觀能力，共</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題，</a:t>
          </a:r>
          <a:r>
            <a:rPr lang="en-US" altLang="zh-TW" sz="2000" dirty="0">
              <a:latin typeface="Times New Roman" panose="02020603050405020304" pitchFamily="18" charset="0"/>
              <a:cs typeface="Times New Roman" panose="02020603050405020304" pitchFamily="18" charset="0"/>
            </a:rPr>
            <a:t>(Abele et al,</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2000)</a:t>
          </a:r>
          <a:r>
            <a:rPr lang="zh-TW" altLang="en-US" sz="2000" dirty="0">
              <a:latin typeface="Times New Roman" panose="02020603050405020304" pitchFamily="18" charset="0"/>
              <a:cs typeface="Times New Roman" panose="02020603050405020304" pitchFamily="18" charset="0"/>
            </a:rPr>
            <a:t>。</a:t>
          </a:r>
          <a:endParaRPr lang="zh-TW" sz="2000" dirty="0">
            <a:latin typeface="Times New Roman" panose="02020603050405020304" pitchFamily="18" charset="0"/>
            <a:cs typeface="Times New Roman" panose="02020603050405020304" pitchFamily="18" charset="0"/>
          </a:endParaRPr>
        </a:p>
      </dgm:t>
    </dgm:pt>
    <dgm:pt modelId="{4106D553-D794-419A-A80B-21076BD855DF}" type="parTrans" cxnId="{48F386B7-661E-4170-A923-C8BAA2C73E16}">
      <dgm:prSet/>
      <dgm:spPr/>
      <dgm:t>
        <a:bodyPr/>
        <a:lstStyle/>
        <a:p>
          <a:endParaRPr lang="zh-TW" altLang="en-US">
            <a:latin typeface="Times New Roman" panose="02020603050405020304" pitchFamily="18" charset="0"/>
            <a:cs typeface="Times New Roman" panose="02020603050405020304" pitchFamily="18" charset="0"/>
          </a:endParaRPr>
        </a:p>
      </dgm:t>
    </dgm:pt>
    <dgm:pt modelId="{CC9A2080-579F-4708-AD12-F71AE32DDBDD}" type="sibTrans" cxnId="{48F386B7-661E-4170-A923-C8BAA2C73E16}">
      <dgm:prSet/>
      <dgm:spPr/>
      <dgm:t>
        <a:bodyPr/>
        <a:lstStyle/>
        <a:p>
          <a:endParaRPr lang="zh-TW" altLang="en-US">
            <a:latin typeface="Times New Roman" panose="02020603050405020304" pitchFamily="18" charset="0"/>
            <a:cs typeface="Times New Roman" panose="02020603050405020304" pitchFamily="18" charset="0"/>
          </a:endParaRPr>
        </a:p>
      </dgm:t>
    </dgm:pt>
    <dgm:pt modelId="{DF283ADB-D22E-4DB7-AF00-CC997DDFC5A2}">
      <dgm:prSet custT="1"/>
      <dgm:spPr/>
      <dgm:t>
        <a:bodyPr/>
        <a:lstStyle/>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例如：健康促進及健康目標已納入我們學校的計畫中。</a:t>
          </a:r>
          <a:endParaRPr lang="zh-TW" sz="2000"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6667501A-14AB-4CA1-AF3C-A33C4560B9FB}" type="parTrans" cxnId="{6D917908-9CCC-45CB-BDBE-A33BEE8FDC85}">
      <dgm:prSet/>
      <dgm:spPr/>
      <dgm:t>
        <a:bodyPr/>
        <a:lstStyle/>
        <a:p>
          <a:endParaRPr lang="zh-TW" altLang="en-US">
            <a:latin typeface="Times New Roman" panose="02020603050405020304" pitchFamily="18" charset="0"/>
            <a:cs typeface="Times New Roman" panose="02020603050405020304" pitchFamily="18" charset="0"/>
          </a:endParaRPr>
        </a:p>
      </dgm:t>
    </dgm:pt>
    <dgm:pt modelId="{42B1F946-C749-44B6-AB7F-324A5E5932DB}" type="sibTrans" cxnId="{6D917908-9CCC-45CB-BDBE-A33BEE8FDC85}">
      <dgm:prSet/>
      <dgm:spPr/>
      <dgm:t>
        <a:bodyPr/>
        <a:lstStyle/>
        <a:p>
          <a:endParaRPr lang="zh-TW" altLang="en-US">
            <a:latin typeface="Times New Roman" panose="02020603050405020304" pitchFamily="18" charset="0"/>
            <a:cs typeface="Times New Roman" panose="02020603050405020304" pitchFamily="18" charset="0"/>
          </a:endParaRPr>
        </a:p>
      </dgm:t>
    </dgm:pt>
    <dgm:pt modelId="{8A0D24B9-DBD1-48C4-94D3-FFEA6A1CA9E6}">
      <dgm:prSet custT="1"/>
      <dgm:spPr/>
      <dgm:t>
        <a:bodyPr/>
        <a:lstStyle/>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例如：我知道只要我願意我就能滿足工作上所提出的需求。</a:t>
          </a:r>
          <a:endParaRPr lang="zh-TW" sz="20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D9670BC1-D155-4642-A55F-66F4F340C60E}" type="parTrans" cxnId="{1597180F-8480-4EC7-B068-73E3563DA531}">
      <dgm:prSet/>
      <dgm:spPr/>
      <dgm:t>
        <a:bodyPr/>
        <a:lstStyle/>
        <a:p>
          <a:endParaRPr lang="zh-TW" altLang="en-US"/>
        </a:p>
      </dgm:t>
    </dgm:pt>
    <dgm:pt modelId="{B5744825-89EE-44DD-87E2-0BD8637A8EAA}" type="sibTrans" cxnId="{1597180F-8480-4EC7-B068-73E3563DA531}">
      <dgm:prSet/>
      <dgm:spPr/>
      <dgm:t>
        <a:bodyPr/>
        <a:lstStyle/>
        <a:p>
          <a:endParaRPr lang="zh-TW" altLang="en-US"/>
        </a:p>
      </dgm:t>
    </dgm:pt>
    <dgm:pt modelId="{7543B4D7-2E74-41C7-957F-65FD03126910}">
      <dgm:prSet custT="1"/>
      <dgm:spPr/>
      <dgm:t>
        <a:bodyPr/>
        <a:lstStyle/>
        <a:p>
          <a:r>
            <a:rPr lang="en-US" altLang="zh-TW" sz="2000" dirty="0">
              <a:latin typeface="Times New Roman" panose="02020603050405020304" pitchFamily="18" charset="0"/>
              <a:cs typeface="Times New Roman" panose="02020603050405020304" pitchFamily="18" charset="0"/>
            </a:rPr>
            <a:t>Cronbach’s 0.90.</a:t>
          </a:r>
          <a:endParaRPr lang="zh-TW" sz="2000" dirty="0">
            <a:latin typeface="Times New Roman" panose="02020603050405020304" pitchFamily="18" charset="0"/>
            <a:cs typeface="Times New Roman" panose="02020603050405020304" pitchFamily="18" charset="0"/>
          </a:endParaRPr>
        </a:p>
      </dgm:t>
    </dgm:pt>
    <dgm:pt modelId="{A8676FA5-6862-4B5F-8D56-06124FE8A97A}" type="parTrans" cxnId="{FA450F64-32A3-440C-BFDD-19E4EC7FC08C}">
      <dgm:prSet/>
      <dgm:spPr/>
      <dgm:t>
        <a:bodyPr/>
        <a:lstStyle/>
        <a:p>
          <a:endParaRPr lang="zh-TW" altLang="en-US"/>
        </a:p>
      </dgm:t>
    </dgm:pt>
    <dgm:pt modelId="{8A0BEC84-6C8A-402D-89C1-4C53C08B47A4}" type="sibTrans" cxnId="{FA450F64-32A3-440C-BFDD-19E4EC7FC08C}">
      <dgm:prSet/>
      <dgm:spPr/>
      <dgm:t>
        <a:bodyPr/>
        <a:lstStyle/>
        <a:p>
          <a:endParaRPr lang="zh-TW" altLang="en-US"/>
        </a:p>
      </dgm:t>
    </dgm:pt>
    <dgm:pt modelId="{6BEFD7EE-DCA1-433F-B1D2-8A4329F566B3}">
      <dgm:prSet custT="1"/>
      <dgm:spPr/>
      <dgm:t>
        <a:bodyPr/>
        <a:lstStyle/>
        <a:p>
          <a:r>
            <a:rPr lang="en-US" altLang="zh-TW" sz="2000" dirty="0">
              <a:latin typeface="Times New Roman" panose="02020603050405020304" pitchFamily="18" charset="0"/>
              <a:cs typeface="Times New Roman" panose="02020603050405020304" pitchFamily="18" charset="0"/>
            </a:rPr>
            <a:t>Cronbach’s  0.73</a:t>
          </a:r>
          <a:endParaRPr lang="zh-TW" sz="2000" dirty="0">
            <a:latin typeface="Times New Roman" panose="02020603050405020304" pitchFamily="18" charset="0"/>
            <a:cs typeface="Times New Roman" panose="02020603050405020304" pitchFamily="18" charset="0"/>
          </a:endParaRPr>
        </a:p>
      </dgm:t>
    </dgm:pt>
    <dgm:pt modelId="{212CBBC1-A4AD-4055-BDD9-FD1DA9475208}" type="parTrans" cxnId="{1676E64F-24DE-4058-8895-038918D9F952}">
      <dgm:prSet/>
      <dgm:spPr/>
      <dgm:t>
        <a:bodyPr/>
        <a:lstStyle/>
        <a:p>
          <a:endParaRPr lang="zh-TW" altLang="en-US"/>
        </a:p>
      </dgm:t>
    </dgm:pt>
    <dgm:pt modelId="{D7DB942D-4EA1-4760-90ED-81E17112D560}" type="sibTrans" cxnId="{1676E64F-24DE-4058-8895-038918D9F952}">
      <dgm:prSet/>
      <dgm:spPr/>
      <dgm:t>
        <a:bodyPr/>
        <a:lstStyle/>
        <a:p>
          <a:endParaRPr lang="zh-TW" altLang="en-US"/>
        </a:p>
      </dgm:t>
    </dgm:pt>
    <dgm:pt modelId="{33E3AE00-678C-413B-812E-934AFD59C239}">
      <dgm:prSet custT="1"/>
      <dgm:spPr/>
      <dgm:t>
        <a:bodyPr/>
        <a:lstStyle/>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此變項為依變項</a:t>
          </a:r>
          <a:endParaRPr lang="zh-TW" sz="2000"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5BF7B30C-2215-4797-8D34-2165D2FBAD17}" type="parTrans" cxnId="{51D32EA7-0187-45BB-ABDF-CCBA5B4C9ACF}">
      <dgm:prSet/>
      <dgm:spPr/>
      <dgm:t>
        <a:bodyPr/>
        <a:lstStyle/>
        <a:p>
          <a:endParaRPr lang="zh-TW" altLang="en-US"/>
        </a:p>
      </dgm:t>
    </dgm:pt>
    <dgm:pt modelId="{5C7FF174-3A2E-478E-B622-0F9BCAB2E128}" type="sibTrans" cxnId="{51D32EA7-0187-45BB-ABDF-CCBA5B4C9ACF}">
      <dgm:prSet/>
      <dgm:spPr/>
      <dgm:t>
        <a:bodyPr/>
        <a:lstStyle/>
        <a:p>
          <a:endParaRPr lang="zh-TW" altLang="en-US"/>
        </a:p>
      </dgm:t>
    </dgm:pt>
    <dgm:pt modelId="{D82BE9D5-C19D-4931-B439-D6D94BD03BDA}">
      <dgm:prSet custT="1"/>
      <dgm:spPr/>
      <dgm:t>
        <a:bodyPr/>
        <a:lstStyle/>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例如：在我們學校，學生支持健康促進行為的發展</a:t>
          </a:r>
          <a:endParaRPr lang="zh-TW" sz="2000"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FB1BC56D-89C2-4F63-A80A-803B12EBCAE4}" type="parTrans" cxnId="{1322509A-BFE9-43BD-A3F0-3173FFB1378E}">
      <dgm:prSet/>
      <dgm:spPr/>
      <dgm:t>
        <a:bodyPr/>
        <a:lstStyle/>
        <a:p>
          <a:endParaRPr lang="zh-TW" altLang="en-US"/>
        </a:p>
      </dgm:t>
    </dgm:pt>
    <dgm:pt modelId="{9178F45F-E105-41FA-9663-A1227576EC4F}" type="sibTrans" cxnId="{1322509A-BFE9-43BD-A3F0-3173FFB1378E}">
      <dgm:prSet/>
      <dgm:spPr/>
      <dgm:t>
        <a:bodyPr/>
        <a:lstStyle/>
        <a:p>
          <a:endParaRPr lang="zh-TW" altLang="en-US"/>
        </a:p>
      </dgm:t>
    </dgm:pt>
    <dgm:pt modelId="{2D28B16F-8A9A-4F3C-9D91-FF0CBB6F43A0}">
      <dgm:prSet custT="1"/>
      <dgm:spPr/>
      <dgm:t>
        <a:bodyPr/>
        <a:lstStyle/>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題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Harazd</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et al, 2009)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sz="2000"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DE17F1F8-67BF-4553-A691-C9346FE233C9}" type="parTrans" cxnId="{CA162388-8F5F-449B-AA4E-B171C8EF23BF}">
      <dgm:prSet/>
      <dgm:spPr/>
      <dgm:t>
        <a:bodyPr/>
        <a:lstStyle/>
        <a:p>
          <a:endParaRPr lang="zh-TW" altLang="en-US"/>
        </a:p>
      </dgm:t>
    </dgm:pt>
    <dgm:pt modelId="{FF94BBE9-8E2C-4A53-9A03-211BC0067028}" type="sibTrans" cxnId="{CA162388-8F5F-449B-AA4E-B171C8EF23BF}">
      <dgm:prSet/>
      <dgm:spPr/>
      <dgm:t>
        <a:bodyPr/>
        <a:lstStyle/>
        <a:p>
          <a:endParaRPr lang="zh-TW" altLang="en-US"/>
        </a:p>
      </dgm:t>
    </dgm:pt>
    <dgm:pt modelId="{C1F2F19B-A105-47C7-B5E6-6371042D9464}" type="pres">
      <dgm:prSet presAssocID="{63510C68-C323-4F32-92F6-479A7E47D8DB}" presName="linear" presStyleCnt="0">
        <dgm:presLayoutVars>
          <dgm:animLvl val="lvl"/>
          <dgm:resizeHandles val="exact"/>
        </dgm:presLayoutVars>
      </dgm:prSet>
      <dgm:spPr/>
    </dgm:pt>
    <dgm:pt modelId="{F2BAB145-AABB-41E0-801E-90B1AE4E9C3D}" type="pres">
      <dgm:prSet presAssocID="{05575B2A-0931-443D-AF77-CA27988CCCB7}" presName="parentText" presStyleLbl="node1" presStyleIdx="0" presStyleCnt="2">
        <dgm:presLayoutVars>
          <dgm:chMax val="0"/>
          <dgm:bulletEnabled val="1"/>
        </dgm:presLayoutVars>
      </dgm:prSet>
      <dgm:spPr/>
    </dgm:pt>
    <dgm:pt modelId="{B172F08F-CA5F-4B82-BA81-67C4BFBC2162}" type="pres">
      <dgm:prSet presAssocID="{05575B2A-0931-443D-AF77-CA27988CCCB7}" presName="childText" presStyleLbl="revTx" presStyleIdx="0" presStyleCnt="2">
        <dgm:presLayoutVars>
          <dgm:bulletEnabled val="1"/>
        </dgm:presLayoutVars>
      </dgm:prSet>
      <dgm:spPr/>
    </dgm:pt>
    <dgm:pt modelId="{62EB843C-EE36-4F43-AD99-DFE413D2A3B6}" type="pres">
      <dgm:prSet presAssocID="{40D056E5-F4B5-43CA-9CAD-4F78AB48E81D}" presName="parentText" presStyleLbl="node1" presStyleIdx="1" presStyleCnt="2">
        <dgm:presLayoutVars>
          <dgm:chMax val="0"/>
          <dgm:bulletEnabled val="1"/>
        </dgm:presLayoutVars>
      </dgm:prSet>
      <dgm:spPr/>
    </dgm:pt>
    <dgm:pt modelId="{3D3A3486-F58B-4C7F-A30F-2B8BA3BDD7F5}" type="pres">
      <dgm:prSet presAssocID="{40D056E5-F4B5-43CA-9CAD-4F78AB48E81D}" presName="childText" presStyleLbl="revTx" presStyleIdx="1" presStyleCnt="2">
        <dgm:presLayoutVars>
          <dgm:bulletEnabled val="1"/>
        </dgm:presLayoutVars>
      </dgm:prSet>
      <dgm:spPr/>
    </dgm:pt>
  </dgm:ptLst>
  <dgm:cxnLst>
    <dgm:cxn modelId="{6D917908-9CCC-45CB-BDBE-A33BEE8FDC85}" srcId="{40D056E5-F4B5-43CA-9CAD-4F78AB48E81D}" destId="{DF283ADB-D22E-4DB7-AF00-CC997DDFC5A2}" srcOrd="1" destOrd="0" parTransId="{6667501A-14AB-4CA1-AF3C-A33C4560B9FB}" sibTransId="{42B1F946-C749-44B6-AB7F-324A5E5932DB}"/>
    <dgm:cxn modelId="{A1ED4F0B-F5D6-4D24-AEAB-4A7841F5597B}" type="presOf" srcId="{D82BE9D5-C19D-4931-B439-D6D94BD03BDA}" destId="{3D3A3486-F58B-4C7F-A30F-2B8BA3BDD7F5}" srcOrd="0" destOrd="2" presId="urn:microsoft.com/office/officeart/2005/8/layout/vList2"/>
    <dgm:cxn modelId="{1597180F-8480-4EC7-B068-73E3563DA531}" srcId="{05575B2A-0931-443D-AF77-CA27988CCCB7}" destId="{8A0D24B9-DBD1-48C4-94D3-FFEA6A1CA9E6}" srcOrd="1" destOrd="0" parTransId="{D9670BC1-D155-4642-A55F-66F4F340C60E}" sibTransId="{B5744825-89EE-44DD-87E2-0BD8637A8EAA}"/>
    <dgm:cxn modelId="{00A7BF25-9252-4E2C-86C4-9ABADB891291}" type="presOf" srcId="{DF283ADB-D22E-4DB7-AF00-CC997DDFC5A2}" destId="{3D3A3486-F58B-4C7F-A30F-2B8BA3BDD7F5}" srcOrd="0" destOrd="1" presId="urn:microsoft.com/office/officeart/2005/8/layout/vList2"/>
    <dgm:cxn modelId="{FA450F64-32A3-440C-BFDD-19E4EC7FC08C}" srcId="{40D056E5-F4B5-43CA-9CAD-4F78AB48E81D}" destId="{7543B4D7-2E74-41C7-957F-65FD03126910}" srcOrd="4" destOrd="0" parTransId="{A8676FA5-6862-4B5F-8D56-06124FE8A97A}" sibTransId="{8A0BEC84-6C8A-402D-89C1-4C53C08B47A4}"/>
    <dgm:cxn modelId="{D60EE565-875F-4398-A2E2-872E5C3D1BF8}" type="presOf" srcId="{6BEFD7EE-DCA1-433F-B1D2-8A4329F566B3}" destId="{B172F08F-CA5F-4B82-BA81-67C4BFBC2162}" srcOrd="0" destOrd="2" presId="urn:microsoft.com/office/officeart/2005/8/layout/vList2"/>
    <dgm:cxn modelId="{9998DD68-48B4-4AC9-99BA-FC82581A9EDA}" srcId="{63510C68-C323-4F32-92F6-479A7E47D8DB}" destId="{05575B2A-0931-443D-AF77-CA27988CCCB7}" srcOrd="0" destOrd="0" parTransId="{20B0B31F-CB94-40E1-A5DB-F3BE0CE19195}" sibTransId="{6827D366-8B33-47A3-8D4B-F80EC5AE0A3A}"/>
    <dgm:cxn modelId="{1676E64F-24DE-4058-8895-038918D9F952}" srcId="{05575B2A-0931-443D-AF77-CA27988CCCB7}" destId="{6BEFD7EE-DCA1-433F-B1D2-8A4329F566B3}" srcOrd="2" destOrd="0" parTransId="{212CBBC1-A4AD-4055-BDD9-FD1DA9475208}" sibTransId="{D7DB942D-4EA1-4760-90ED-81E17112D560}"/>
    <dgm:cxn modelId="{358DA157-F96F-434B-B47F-B0CF88077E44}" type="presOf" srcId="{7543B4D7-2E74-41C7-957F-65FD03126910}" destId="{3D3A3486-F58B-4C7F-A30F-2B8BA3BDD7F5}" srcOrd="0" destOrd="4" presId="urn:microsoft.com/office/officeart/2005/8/layout/vList2"/>
    <dgm:cxn modelId="{54E0E578-45CB-4482-8B56-873DFFA724D3}" type="presOf" srcId="{47BBC720-0F1B-4FC0-8CEC-B48706AA557E}" destId="{B172F08F-CA5F-4B82-BA81-67C4BFBC2162}" srcOrd="0" destOrd="0" presId="urn:microsoft.com/office/officeart/2005/8/layout/vList2"/>
    <dgm:cxn modelId="{9D23BA82-F649-451F-8D95-6DDE76EB22B8}" srcId="{63510C68-C323-4F32-92F6-479A7E47D8DB}" destId="{40D056E5-F4B5-43CA-9CAD-4F78AB48E81D}" srcOrd="1" destOrd="0" parTransId="{58A8B814-F98B-4343-9238-04CA0C5E229B}" sibTransId="{E3D681F0-85E7-4DD6-B271-CC1F0B829571}"/>
    <dgm:cxn modelId="{CA162388-8F5F-449B-AA4E-B171C8EF23BF}" srcId="{40D056E5-F4B5-43CA-9CAD-4F78AB48E81D}" destId="{2D28B16F-8A9A-4F3C-9D91-FF0CBB6F43A0}" srcOrd="3" destOrd="0" parTransId="{DE17F1F8-67BF-4553-A691-C9346FE233C9}" sibTransId="{FF94BBE9-8E2C-4A53-9A03-211BC0067028}"/>
    <dgm:cxn modelId="{1322509A-BFE9-43BD-A3F0-3173FFB1378E}" srcId="{40D056E5-F4B5-43CA-9CAD-4F78AB48E81D}" destId="{D82BE9D5-C19D-4931-B439-D6D94BD03BDA}" srcOrd="2" destOrd="0" parTransId="{FB1BC56D-89C2-4F63-A80A-803B12EBCAE4}" sibTransId="{9178F45F-E105-41FA-9663-A1227576EC4F}"/>
    <dgm:cxn modelId="{51D32EA7-0187-45BB-ABDF-CCBA5B4C9ACF}" srcId="{40D056E5-F4B5-43CA-9CAD-4F78AB48E81D}" destId="{33E3AE00-678C-413B-812E-934AFD59C239}" srcOrd="0" destOrd="0" parTransId="{5BF7B30C-2215-4797-8D34-2165D2FBAD17}" sibTransId="{5C7FF174-3A2E-478E-B622-0F9BCAB2E128}"/>
    <dgm:cxn modelId="{58421CA9-F67C-4BD0-ADC4-14180FFCC0D0}" type="presOf" srcId="{40D056E5-F4B5-43CA-9CAD-4F78AB48E81D}" destId="{62EB843C-EE36-4F43-AD99-DFE413D2A3B6}" srcOrd="0" destOrd="0" presId="urn:microsoft.com/office/officeart/2005/8/layout/vList2"/>
    <dgm:cxn modelId="{EFCE4BB0-0D14-4BC5-B57E-925E99DF36F5}" type="presOf" srcId="{05575B2A-0931-443D-AF77-CA27988CCCB7}" destId="{F2BAB145-AABB-41E0-801E-90B1AE4E9C3D}" srcOrd="0" destOrd="0" presId="urn:microsoft.com/office/officeart/2005/8/layout/vList2"/>
    <dgm:cxn modelId="{200253B7-7CAD-417C-BD6B-48168917B59F}" type="presOf" srcId="{33E3AE00-678C-413B-812E-934AFD59C239}" destId="{3D3A3486-F58B-4C7F-A30F-2B8BA3BDD7F5}" srcOrd="0" destOrd="0" presId="urn:microsoft.com/office/officeart/2005/8/layout/vList2"/>
    <dgm:cxn modelId="{48F386B7-661E-4170-A923-C8BAA2C73E16}" srcId="{05575B2A-0931-443D-AF77-CA27988CCCB7}" destId="{47BBC720-0F1B-4FC0-8CEC-B48706AA557E}" srcOrd="0" destOrd="0" parTransId="{4106D553-D794-419A-A80B-21076BD855DF}" sibTransId="{CC9A2080-579F-4708-AD12-F71AE32DDBDD}"/>
    <dgm:cxn modelId="{40DB67BF-4F28-4481-8E80-110792704DDC}" type="presOf" srcId="{8A0D24B9-DBD1-48C4-94D3-FFEA6A1CA9E6}" destId="{B172F08F-CA5F-4B82-BA81-67C4BFBC2162}" srcOrd="0" destOrd="1" presId="urn:microsoft.com/office/officeart/2005/8/layout/vList2"/>
    <dgm:cxn modelId="{1D328CCD-AFE1-44FB-ADC9-6264A3E3420B}" type="presOf" srcId="{2D28B16F-8A9A-4F3C-9D91-FF0CBB6F43A0}" destId="{3D3A3486-F58B-4C7F-A30F-2B8BA3BDD7F5}" srcOrd="0" destOrd="3" presId="urn:microsoft.com/office/officeart/2005/8/layout/vList2"/>
    <dgm:cxn modelId="{4899CEFC-B439-42EA-9069-A6C5E636803F}" type="presOf" srcId="{63510C68-C323-4F32-92F6-479A7E47D8DB}" destId="{C1F2F19B-A105-47C7-B5E6-6371042D9464}" srcOrd="0" destOrd="0" presId="urn:microsoft.com/office/officeart/2005/8/layout/vList2"/>
    <dgm:cxn modelId="{65B09979-D6F8-47B1-82CC-0C896E8D7057}" type="presParOf" srcId="{C1F2F19B-A105-47C7-B5E6-6371042D9464}" destId="{F2BAB145-AABB-41E0-801E-90B1AE4E9C3D}" srcOrd="0" destOrd="0" presId="urn:microsoft.com/office/officeart/2005/8/layout/vList2"/>
    <dgm:cxn modelId="{7CC46BE4-FE46-45BF-8E88-622D752C9717}" type="presParOf" srcId="{C1F2F19B-A105-47C7-B5E6-6371042D9464}" destId="{B172F08F-CA5F-4B82-BA81-67C4BFBC2162}" srcOrd="1" destOrd="0" presId="urn:microsoft.com/office/officeart/2005/8/layout/vList2"/>
    <dgm:cxn modelId="{5A0537FE-4FA5-4593-93C6-0EB290761C2A}" type="presParOf" srcId="{C1F2F19B-A105-47C7-B5E6-6371042D9464}" destId="{62EB843C-EE36-4F43-AD99-DFE413D2A3B6}" srcOrd="2" destOrd="0" presId="urn:microsoft.com/office/officeart/2005/8/layout/vList2"/>
    <dgm:cxn modelId="{F1E4BF76-4508-4381-A4E4-289BD4361CB8}" type="presParOf" srcId="{C1F2F19B-A105-47C7-B5E6-6371042D9464}" destId="{3D3A3486-F58B-4C7F-A30F-2B8BA3BDD7F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5BC2E0-1BF7-4BD1-93D6-02F2C34A3898}"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zh-TW" altLang="en-US"/>
        </a:p>
      </dgm:t>
    </dgm:pt>
    <dgm:pt modelId="{9734064E-4B8B-448F-B43A-D961C0ABB5F2}">
      <dgm:prSet custT="1"/>
      <dgm:spPr/>
      <dgm:t>
        <a:bodyPr/>
        <a:lstStyle/>
        <a:p>
          <a:pPr rtl="0"/>
          <a:r>
            <a:rPr lang="zh-TW" altLang="en-US" sz="1600" b="1" i="0" dirty="0">
              <a:latin typeface="微軟正黑體" panose="020B0604030504040204" pitchFamily="34" charset="-120"/>
              <a:ea typeface="微軟正黑體" panose="020B0604030504040204" pitchFamily="34" charset="-120"/>
            </a:rPr>
            <a:t>區集</a:t>
          </a:r>
          <a:r>
            <a:rPr lang="en-US" sz="1600" b="1" i="0" dirty="0">
              <a:latin typeface="微軟正黑體" panose="020B0604030504040204" pitchFamily="34" charset="-120"/>
              <a:ea typeface="微軟正黑體" panose="020B0604030504040204" pitchFamily="34" charset="-120"/>
            </a:rPr>
            <a:t> 1</a:t>
          </a:r>
          <a:endParaRPr lang="zh-TW" sz="1600" b="1" i="0" dirty="0">
            <a:latin typeface="微軟正黑體" panose="020B0604030504040204" pitchFamily="34" charset="-120"/>
            <a:ea typeface="微軟正黑體" panose="020B0604030504040204" pitchFamily="34" charset="-120"/>
          </a:endParaRPr>
        </a:p>
      </dgm:t>
    </dgm:pt>
    <dgm:pt modelId="{FEEF8306-FE13-497A-A254-59F3F44FDD10}" type="parTrans" cxnId="{477D5508-4FC4-4FA7-A212-DFD7A02C930D}">
      <dgm:prSet/>
      <dgm:spPr/>
      <dgm:t>
        <a:bodyPr/>
        <a:lstStyle/>
        <a:p>
          <a:endParaRPr lang="zh-TW" altLang="en-US" sz="2400"/>
        </a:p>
      </dgm:t>
    </dgm:pt>
    <dgm:pt modelId="{C08421A8-A086-497D-A751-779DEA1C9C0F}" type="sibTrans" cxnId="{477D5508-4FC4-4FA7-A212-DFD7A02C930D}">
      <dgm:prSet/>
      <dgm:spPr/>
      <dgm:t>
        <a:bodyPr/>
        <a:lstStyle/>
        <a:p>
          <a:endParaRPr lang="zh-TW" altLang="en-US" sz="2400"/>
        </a:p>
      </dgm:t>
    </dgm:pt>
    <dgm:pt modelId="{D529E574-D4B9-4F09-A5BD-5ED05F0891E6}">
      <dgm:prSet custT="1"/>
      <dgm:spPr/>
      <dgm:t>
        <a:bodyPr/>
        <a:lstStyle/>
        <a:p>
          <a:pPr rtl="0"/>
          <a:r>
            <a:rPr lang="zh-TW" altLang="en-US" sz="1600" b="1" i="0" dirty="0">
              <a:latin typeface="微軟正黑體" panose="020B0604030504040204" pitchFamily="34" charset="-120"/>
              <a:ea typeface="微軟正黑體" panose="020B0604030504040204" pitchFamily="34" charset="-120"/>
            </a:rPr>
            <a:t>區集</a:t>
          </a:r>
          <a:r>
            <a:rPr lang="en-US" sz="1600" b="1" i="0" dirty="0">
              <a:latin typeface="微軟正黑體" panose="020B0604030504040204" pitchFamily="34" charset="-120"/>
              <a:ea typeface="微軟正黑體" panose="020B0604030504040204" pitchFamily="34" charset="-120"/>
            </a:rPr>
            <a:t> </a:t>
          </a:r>
          <a:r>
            <a:rPr lang="en-US" altLang="zh-TW" sz="1600" b="1" i="0" dirty="0">
              <a:latin typeface="微軟正黑體" panose="020B0604030504040204" pitchFamily="34" charset="-120"/>
              <a:ea typeface="微軟正黑體" panose="020B0604030504040204" pitchFamily="34" charset="-120"/>
            </a:rPr>
            <a:t>2</a:t>
          </a:r>
          <a:endParaRPr lang="zh-TW" sz="1600" dirty="0"/>
        </a:p>
      </dgm:t>
    </dgm:pt>
    <dgm:pt modelId="{3CD39C94-302B-4072-8021-005ABA7BA6A5}" type="parTrans" cxnId="{775A8FDC-1EE8-4BB0-B11A-83FE560B222F}">
      <dgm:prSet/>
      <dgm:spPr/>
      <dgm:t>
        <a:bodyPr/>
        <a:lstStyle/>
        <a:p>
          <a:endParaRPr lang="zh-TW" altLang="en-US" sz="2400"/>
        </a:p>
      </dgm:t>
    </dgm:pt>
    <dgm:pt modelId="{D0B0F124-94B5-4F93-9BAD-C33FD45DD17E}" type="sibTrans" cxnId="{775A8FDC-1EE8-4BB0-B11A-83FE560B222F}">
      <dgm:prSet/>
      <dgm:spPr/>
      <dgm:t>
        <a:bodyPr/>
        <a:lstStyle/>
        <a:p>
          <a:endParaRPr lang="zh-TW" altLang="en-US" sz="2400"/>
        </a:p>
      </dgm:t>
    </dgm:pt>
    <dgm:pt modelId="{9B6819F9-64CA-45F6-BEC8-178E66EAB402}">
      <dgm:prSet custT="1"/>
      <dgm:spPr/>
      <dgm:t>
        <a:bodyPr/>
        <a:lstStyle/>
        <a:p>
          <a:pPr rtl="0"/>
          <a:r>
            <a:rPr lang="zh-TW" altLang="en-US" sz="1600" b="1" i="0" dirty="0">
              <a:latin typeface="微軟正黑體" panose="020B0604030504040204" pitchFamily="34" charset="-120"/>
              <a:ea typeface="微軟正黑體" panose="020B0604030504040204" pitchFamily="34" charset="-120"/>
            </a:rPr>
            <a:t>區集</a:t>
          </a:r>
          <a:r>
            <a:rPr lang="en-US" sz="1600" b="1" i="0" dirty="0">
              <a:latin typeface="微軟正黑體" panose="020B0604030504040204" pitchFamily="34" charset="-120"/>
              <a:ea typeface="微軟正黑體" panose="020B0604030504040204" pitchFamily="34" charset="-120"/>
            </a:rPr>
            <a:t> </a:t>
          </a:r>
          <a:r>
            <a:rPr lang="en-US" altLang="zh-TW" sz="1600" b="1" i="0" dirty="0">
              <a:latin typeface="微軟正黑體" panose="020B0604030504040204" pitchFamily="34" charset="-120"/>
              <a:ea typeface="微軟正黑體" panose="020B0604030504040204" pitchFamily="34" charset="-120"/>
            </a:rPr>
            <a:t>3</a:t>
          </a:r>
          <a:endParaRPr lang="zh-TW" sz="1600" dirty="0"/>
        </a:p>
      </dgm:t>
    </dgm:pt>
    <dgm:pt modelId="{3EF81027-1C74-4953-A67B-66CAE1FFBC26}" type="parTrans" cxnId="{3B0E5CFC-F302-447C-9CF3-62C5FB4C5639}">
      <dgm:prSet/>
      <dgm:spPr/>
      <dgm:t>
        <a:bodyPr/>
        <a:lstStyle/>
        <a:p>
          <a:endParaRPr lang="zh-TW" altLang="en-US" sz="2400"/>
        </a:p>
      </dgm:t>
    </dgm:pt>
    <dgm:pt modelId="{2BE8DEBA-C28A-4A76-9CC1-3FFD5B4FCB01}" type="sibTrans" cxnId="{3B0E5CFC-F302-447C-9CF3-62C5FB4C5639}">
      <dgm:prSet/>
      <dgm:spPr/>
      <dgm:t>
        <a:bodyPr/>
        <a:lstStyle/>
        <a:p>
          <a:endParaRPr lang="zh-TW" altLang="en-US" sz="2400"/>
        </a:p>
      </dgm:t>
    </dgm:pt>
    <dgm:pt modelId="{2F3EC8CC-DA2C-41A4-AF00-258E323DF382}">
      <dgm:prSet custT="1"/>
      <dgm:spPr/>
      <dgm:t>
        <a:bodyPr/>
        <a:lstStyle/>
        <a:p>
          <a:pPr algn="l" rtl="0"/>
          <a:r>
            <a:rPr lang="zh-TW" altLang="en-US" sz="1600" b="0" i="0" dirty="0">
              <a:latin typeface="微軟正黑體" panose="020B0604030504040204" pitchFamily="34" charset="-120"/>
              <a:ea typeface="微軟正黑體" panose="020B0604030504040204" pitchFamily="34" charset="-120"/>
            </a:rPr>
            <a:t>包含人口學統計</a:t>
          </a:r>
          <a:r>
            <a:rPr lang="en-US" altLang="zh-TW" sz="1600" b="1" i="0" dirty="0">
              <a:solidFill>
                <a:srgbClr val="FF0000"/>
              </a:solidFill>
              <a:latin typeface="微軟正黑體" panose="020B0604030504040204" pitchFamily="34" charset="-120"/>
              <a:ea typeface="微軟正黑體" panose="020B0604030504040204" pitchFamily="34" charset="-120"/>
            </a:rPr>
            <a:t>sociodemographic</a:t>
          </a:r>
          <a:r>
            <a:rPr lang="zh-TW" altLang="en-US" sz="1600" b="0" i="0" dirty="0">
              <a:latin typeface="微軟正黑體" panose="020B0604030504040204" pitchFamily="34" charset="-120"/>
              <a:ea typeface="微軟正黑體" panose="020B0604030504040204" pitchFamily="34" charset="-120"/>
            </a:rPr>
            <a:t>及工作特性</a:t>
          </a:r>
          <a:r>
            <a:rPr lang="en-US" sz="1600" b="0" i="0" dirty="0">
              <a:latin typeface="微軟正黑體" panose="020B0604030504040204" pitchFamily="34" charset="-120"/>
              <a:ea typeface="微軟正黑體" panose="020B0604030504040204" pitchFamily="34" charset="-120"/>
            </a:rPr>
            <a:t> </a:t>
          </a:r>
          <a:r>
            <a:rPr lang="en-US" sz="1600" b="1" i="0" dirty="0">
              <a:solidFill>
                <a:srgbClr val="FF0000"/>
              </a:solidFill>
              <a:latin typeface="微軟正黑體" panose="020B0604030504040204" pitchFamily="34" charset="-120"/>
              <a:ea typeface="微軟正黑體" panose="020B0604030504040204" pitchFamily="34" charset="-120"/>
            </a:rPr>
            <a:t>work characteristics</a:t>
          </a:r>
          <a:endParaRPr lang="zh-TW" sz="1600" b="1" dirty="0">
            <a:solidFill>
              <a:srgbClr val="FF0000"/>
            </a:solidFill>
            <a:latin typeface="微軟正黑體" panose="020B0604030504040204" pitchFamily="34" charset="-120"/>
            <a:ea typeface="微軟正黑體" panose="020B0604030504040204" pitchFamily="34" charset="-120"/>
          </a:endParaRPr>
        </a:p>
      </dgm:t>
    </dgm:pt>
    <dgm:pt modelId="{C805C84B-38E6-47E0-AA25-62156B0EBE32}" type="parTrans" cxnId="{93F50341-2D29-4CAC-95FC-E8E57772C971}">
      <dgm:prSet/>
      <dgm:spPr/>
      <dgm:t>
        <a:bodyPr/>
        <a:lstStyle/>
        <a:p>
          <a:endParaRPr lang="zh-TW" altLang="en-US" sz="2400"/>
        </a:p>
      </dgm:t>
    </dgm:pt>
    <dgm:pt modelId="{1C5B272A-B08C-4915-BB9D-657923B39EAA}" type="sibTrans" cxnId="{93F50341-2D29-4CAC-95FC-E8E57772C971}">
      <dgm:prSet/>
      <dgm:spPr/>
      <dgm:t>
        <a:bodyPr/>
        <a:lstStyle/>
        <a:p>
          <a:endParaRPr lang="zh-TW" altLang="en-US" sz="2400"/>
        </a:p>
      </dgm:t>
    </dgm:pt>
    <dgm:pt modelId="{E43DA3FB-AC05-4EAC-A88F-07389FC24C44}">
      <dgm:prSet custT="1"/>
      <dgm:spPr/>
      <dgm:t>
        <a:bodyPr/>
        <a:lstStyle/>
        <a:p>
          <a:pPr marL="36000" indent="-36000" algn="l" rtl="0">
            <a:spcAft>
              <a:spcPts val="0"/>
            </a:spcAft>
          </a:pPr>
          <a:r>
            <a:rPr lang="en-US" altLang="zh-TW" sz="1600" b="0" i="0" dirty="0">
              <a:latin typeface="微軟正黑體" panose="020B0604030504040204" pitchFamily="34" charset="-120"/>
              <a:ea typeface="微軟正黑體" panose="020B0604030504040204" pitchFamily="34" charset="-120"/>
            </a:rPr>
            <a:t>(</a:t>
          </a:r>
          <a:r>
            <a:rPr lang="zh-TW" altLang="en-US" sz="1600" b="0" i="0" dirty="0">
              <a:latin typeface="微軟正黑體" panose="020B0604030504040204" pitchFamily="34" charset="-120"/>
              <a:ea typeface="微軟正黑體" panose="020B0604030504040204" pitchFamily="34" charset="-120"/>
            </a:rPr>
            <a:t>除了區集</a:t>
          </a:r>
          <a:r>
            <a:rPr lang="en-US" altLang="zh-TW" sz="1600" b="0" i="0" dirty="0">
              <a:latin typeface="微軟正黑體" panose="020B0604030504040204" pitchFamily="34" charset="-120"/>
              <a:ea typeface="微軟正黑體" panose="020B0604030504040204" pitchFamily="34" charset="-120"/>
            </a:rPr>
            <a:t>1</a:t>
          </a:r>
          <a:r>
            <a:rPr lang="zh-TW" altLang="en-US" sz="1600" b="0" i="0" dirty="0">
              <a:latin typeface="微軟正黑體" panose="020B0604030504040204" pitchFamily="34" charset="-120"/>
              <a:ea typeface="微軟正黑體" panose="020B0604030504040204" pitchFamily="34" charset="-120"/>
            </a:rPr>
            <a:t>的變項之外</a:t>
          </a:r>
          <a:r>
            <a:rPr lang="en-US" altLang="zh-TW" sz="1600" b="0" i="0" dirty="0">
              <a:latin typeface="微軟正黑體" panose="020B0604030504040204" pitchFamily="34" charset="-120"/>
              <a:ea typeface="微軟正黑體" panose="020B0604030504040204" pitchFamily="34" charset="-120"/>
            </a:rPr>
            <a:t>)</a:t>
          </a:r>
          <a:r>
            <a:rPr lang="en-US" sz="1600" b="0" i="0" dirty="0">
              <a:latin typeface="微軟正黑體" panose="020B0604030504040204" pitchFamily="34" charset="-120"/>
              <a:ea typeface="微軟正黑體" panose="020B0604030504040204" pitchFamily="34" charset="-120"/>
            </a:rPr>
            <a:t> </a:t>
          </a:r>
          <a:r>
            <a:rPr lang="zh-TW" altLang="en-US" sz="1600" b="0" i="0" dirty="0">
              <a:latin typeface="微軟正黑體" panose="020B0604030504040204" pitchFamily="34" charset="-120"/>
              <a:ea typeface="微軟正黑體" panose="020B0604030504040204" pitchFamily="34" charset="-120"/>
            </a:rPr>
            <a:t>包含健康促進學校的態度</a:t>
          </a:r>
          <a:r>
            <a:rPr lang="en-US" altLang="zh-TW" sz="1600" b="1" i="0" dirty="0">
              <a:solidFill>
                <a:srgbClr val="FF0000"/>
              </a:solidFill>
              <a:latin typeface="微軟正黑體" panose="020B0604030504040204" pitchFamily="34" charset="-120"/>
              <a:ea typeface="微軟正黑體" panose="020B0604030504040204" pitchFamily="34" charset="-120"/>
            </a:rPr>
            <a:t>HPS attitudes</a:t>
          </a:r>
          <a:r>
            <a:rPr lang="zh-TW" altLang="en-US" sz="1600" b="0" i="0" dirty="0">
              <a:latin typeface="微軟正黑體" panose="020B0604030504040204" pitchFamily="34" charset="-120"/>
              <a:ea typeface="微軟正黑體" panose="020B0604030504040204" pitchFamily="34" charset="-120"/>
            </a:rPr>
            <a:t>、能力</a:t>
          </a:r>
          <a:r>
            <a:rPr lang="en-US" altLang="zh-TW" sz="1600" b="1" i="0" dirty="0">
              <a:solidFill>
                <a:srgbClr val="FF0000"/>
              </a:solidFill>
              <a:latin typeface="微軟正黑體" panose="020B0604030504040204" pitchFamily="34" charset="-120"/>
              <a:ea typeface="微軟正黑體" panose="020B0604030504040204" pitchFamily="34" charset="-120"/>
            </a:rPr>
            <a:t>competencies</a:t>
          </a:r>
          <a:r>
            <a:rPr lang="zh-TW" altLang="en-US" sz="1600" b="0" i="0" dirty="0">
              <a:latin typeface="微軟正黑體" panose="020B0604030504040204" pitchFamily="34" charset="-120"/>
              <a:ea typeface="微軟正黑體" panose="020B0604030504040204" pitchFamily="34" charset="-120"/>
            </a:rPr>
            <a:t>以及自我效能</a:t>
          </a:r>
          <a:r>
            <a:rPr lang="en-US" altLang="zh-TW" sz="1600" b="1" i="0" dirty="0">
              <a:solidFill>
                <a:srgbClr val="FF0000"/>
              </a:solidFill>
              <a:latin typeface="微軟正黑體" panose="020B0604030504040204" pitchFamily="34" charset="-120"/>
              <a:ea typeface="微軟正黑體" panose="020B0604030504040204" pitchFamily="34" charset="-120"/>
            </a:rPr>
            <a:t>self-efficacy</a:t>
          </a:r>
          <a:r>
            <a:rPr lang="zh-TW" altLang="en-US" sz="1600" b="0" i="0" dirty="0">
              <a:latin typeface="微軟正黑體" panose="020B0604030504040204" pitchFamily="34" charset="-120"/>
              <a:ea typeface="微軟正黑體" panose="020B0604030504040204" pitchFamily="34" charset="-120"/>
            </a:rPr>
            <a:t>。</a:t>
          </a:r>
          <a:endParaRPr lang="zh-TW" sz="1600" b="1" i="0" dirty="0">
            <a:solidFill>
              <a:srgbClr val="FF0000"/>
            </a:solidFill>
            <a:latin typeface="微軟正黑體" panose="020B0604030504040204" pitchFamily="34" charset="-120"/>
            <a:ea typeface="微軟正黑體" panose="020B0604030504040204" pitchFamily="34" charset="-120"/>
          </a:endParaRPr>
        </a:p>
      </dgm:t>
    </dgm:pt>
    <dgm:pt modelId="{D2CCAB06-EAE8-4CF0-9001-A78EFFB8C3F8}" type="parTrans" cxnId="{92D99BA7-2420-4913-8E7C-46D0EA044081}">
      <dgm:prSet/>
      <dgm:spPr/>
      <dgm:t>
        <a:bodyPr/>
        <a:lstStyle/>
        <a:p>
          <a:endParaRPr lang="zh-TW" altLang="en-US" sz="2400"/>
        </a:p>
      </dgm:t>
    </dgm:pt>
    <dgm:pt modelId="{A7FEF5D8-9BFD-430F-9F3C-BF4B77C3F402}" type="sibTrans" cxnId="{92D99BA7-2420-4913-8E7C-46D0EA044081}">
      <dgm:prSet/>
      <dgm:spPr/>
      <dgm:t>
        <a:bodyPr/>
        <a:lstStyle/>
        <a:p>
          <a:endParaRPr lang="zh-TW" altLang="en-US" sz="2400"/>
        </a:p>
      </dgm:t>
    </dgm:pt>
    <dgm:pt modelId="{115E430F-B482-406E-B5C1-3F76D107E26A}">
      <dgm:prSet custT="1"/>
      <dgm:spPr/>
      <dgm:t>
        <a:bodyPr/>
        <a:lstStyle/>
        <a:p>
          <a:pPr algn="l" rtl="0"/>
          <a:r>
            <a:rPr lang="zh-TW" altLang="en-US" sz="1600" b="0" i="0" dirty="0">
              <a:latin typeface="微軟正黑體" panose="020B0604030504040204" pitchFamily="34" charset="-120"/>
              <a:ea typeface="微軟正黑體" panose="020B0604030504040204" pitchFamily="34" charset="-120"/>
            </a:rPr>
            <a:t>除了前兩項區集之外，包含健康識能</a:t>
          </a:r>
          <a:r>
            <a:rPr lang="en-US" sz="1600" b="0" i="0" dirty="0">
              <a:latin typeface="微軟正黑體" panose="020B0604030504040204" pitchFamily="34" charset="-120"/>
              <a:ea typeface="微軟正黑體" panose="020B0604030504040204" pitchFamily="34" charset="-120"/>
            </a:rPr>
            <a:t> </a:t>
          </a:r>
          <a:r>
            <a:rPr lang="en-US" sz="1600" b="1" i="0" dirty="0">
              <a:solidFill>
                <a:srgbClr val="FF0000"/>
              </a:solidFill>
              <a:latin typeface="微軟正黑體" panose="020B0604030504040204" pitchFamily="34" charset="-120"/>
              <a:ea typeface="微軟正黑體" panose="020B0604030504040204" pitchFamily="34" charset="-120"/>
            </a:rPr>
            <a:t>health literacy</a:t>
          </a:r>
          <a:endParaRPr lang="zh-TW" sz="1600" dirty="0">
            <a:latin typeface="微軟正黑體" panose="020B0604030504040204" pitchFamily="34" charset="-120"/>
            <a:ea typeface="微軟正黑體" panose="020B0604030504040204" pitchFamily="34" charset="-120"/>
          </a:endParaRPr>
        </a:p>
      </dgm:t>
    </dgm:pt>
    <dgm:pt modelId="{DF1B4040-4C65-4401-8080-0B153C5EE5F2}" type="parTrans" cxnId="{53ABC316-DC60-471C-8F0C-48A15F6F34C5}">
      <dgm:prSet/>
      <dgm:spPr/>
      <dgm:t>
        <a:bodyPr/>
        <a:lstStyle/>
        <a:p>
          <a:endParaRPr lang="zh-TW" altLang="en-US" sz="2400"/>
        </a:p>
      </dgm:t>
    </dgm:pt>
    <dgm:pt modelId="{C4440433-3E74-4A07-AD79-DE25B3C60072}" type="sibTrans" cxnId="{53ABC316-DC60-471C-8F0C-48A15F6F34C5}">
      <dgm:prSet/>
      <dgm:spPr/>
      <dgm:t>
        <a:bodyPr/>
        <a:lstStyle/>
        <a:p>
          <a:endParaRPr lang="zh-TW" altLang="en-US" sz="2400"/>
        </a:p>
      </dgm:t>
    </dgm:pt>
    <dgm:pt modelId="{0AA4E6A4-C56E-4665-AFA9-4011C1B9740A}" type="pres">
      <dgm:prSet presAssocID="{4B5BC2E0-1BF7-4BD1-93D6-02F2C34A3898}" presName="Name0" presStyleCnt="0">
        <dgm:presLayoutVars>
          <dgm:dir/>
          <dgm:animLvl val="lvl"/>
          <dgm:resizeHandles val="exact"/>
        </dgm:presLayoutVars>
      </dgm:prSet>
      <dgm:spPr/>
    </dgm:pt>
    <dgm:pt modelId="{1A28DDBC-2679-4C7C-88A6-EFA146583A9F}" type="pres">
      <dgm:prSet presAssocID="{9734064E-4B8B-448F-B43A-D961C0ABB5F2}" presName="linNode" presStyleCnt="0"/>
      <dgm:spPr/>
    </dgm:pt>
    <dgm:pt modelId="{64715EAE-6E6A-4861-832F-B407E4113A6E}" type="pres">
      <dgm:prSet presAssocID="{9734064E-4B8B-448F-B43A-D961C0ABB5F2}" presName="parentText" presStyleLbl="node1" presStyleIdx="0" presStyleCnt="3" custScaleX="69154">
        <dgm:presLayoutVars>
          <dgm:chMax val="1"/>
          <dgm:bulletEnabled val="1"/>
        </dgm:presLayoutVars>
      </dgm:prSet>
      <dgm:spPr/>
    </dgm:pt>
    <dgm:pt modelId="{6CEE1B13-AC05-4B63-8490-14D2F2A9A646}" type="pres">
      <dgm:prSet presAssocID="{9734064E-4B8B-448F-B43A-D961C0ABB5F2}" presName="descendantText" presStyleLbl="alignAccFollowNode1" presStyleIdx="0" presStyleCnt="3" custScaleX="106847" custLinFactNeighborX="-2594" custLinFactNeighborY="-2115">
        <dgm:presLayoutVars>
          <dgm:bulletEnabled val="1"/>
        </dgm:presLayoutVars>
      </dgm:prSet>
      <dgm:spPr/>
    </dgm:pt>
    <dgm:pt modelId="{6FE73824-F6F5-4EF0-B5CA-6B80FF982D52}" type="pres">
      <dgm:prSet presAssocID="{C08421A8-A086-497D-A751-779DEA1C9C0F}" presName="sp" presStyleCnt="0"/>
      <dgm:spPr/>
    </dgm:pt>
    <dgm:pt modelId="{88C4A814-2A2A-4303-A38F-B7F46FC6134A}" type="pres">
      <dgm:prSet presAssocID="{D529E574-D4B9-4F09-A5BD-5ED05F0891E6}" presName="linNode" presStyleCnt="0"/>
      <dgm:spPr/>
    </dgm:pt>
    <dgm:pt modelId="{07E67E30-B8FA-46B3-AEE8-98E5CEE84332}" type="pres">
      <dgm:prSet presAssocID="{D529E574-D4B9-4F09-A5BD-5ED05F0891E6}" presName="parentText" presStyleLbl="node1" presStyleIdx="1" presStyleCnt="3" custScaleX="69154">
        <dgm:presLayoutVars>
          <dgm:chMax val="1"/>
          <dgm:bulletEnabled val="1"/>
        </dgm:presLayoutVars>
      </dgm:prSet>
      <dgm:spPr/>
    </dgm:pt>
    <dgm:pt modelId="{08939A07-C8C6-42BB-9E39-85A102FEB3D2}" type="pres">
      <dgm:prSet presAssocID="{D529E574-D4B9-4F09-A5BD-5ED05F0891E6}" presName="descendantText" presStyleLbl="alignAccFollowNode1" presStyleIdx="1" presStyleCnt="3" custScaleX="106847">
        <dgm:presLayoutVars>
          <dgm:bulletEnabled val="1"/>
        </dgm:presLayoutVars>
      </dgm:prSet>
      <dgm:spPr/>
    </dgm:pt>
    <dgm:pt modelId="{BF05ADE9-A4CB-4EAD-A82A-F6B5DEF9396B}" type="pres">
      <dgm:prSet presAssocID="{D0B0F124-94B5-4F93-9BAD-C33FD45DD17E}" presName="sp" presStyleCnt="0"/>
      <dgm:spPr/>
    </dgm:pt>
    <dgm:pt modelId="{4A183D24-023E-40E7-9CC3-FA9539CB631F}" type="pres">
      <dgm:prSet presAssocID="{9B6819F9-64CA-45F6-BEC8-178E66EAB402}" presName="linNode" presStyleCnt="0"/>
      <dgm:spPr/>
    </dgm:pt>
    <dgm:pt modelId="{C64144EA-C8D1-43CC-B4FF-626F40F1B704}" type="pres">
      <dgm:prSet presAssocID="{9B6819F9-64CA-45F6-BEC8-178E66EAB402}" presName="parentText" presStyleLbl="node1" presStyleIdx="2" presStyleCnt="3" custScaleX="69154">
        <dgm:presLayoutVars>
          <dgm:chMax val="1"/>
          <dgm:bulletEnabled val="1"/>
        </dgm:presLayoutVars>
      </dgm:prSet>
      <dgm:spPr/>
    </dgm:pt>
    <dgm:pt modelId="{A4A8F20F-DBAF-4FCA-96C5-FD980203DBBD}" type="pres">
      <dgm:prSet presAssocID="{9B6819F9-64CA-45F6-BEC8-178E66EAB402}" presName="descendantText" presStyleLbl="alignAccFollowNode1" presStyleIdx="2" presStyleCnt="3" custScaleX="106847" custLinFactNeighborY="1604">
        <dgm:presLayoutVars>
          <dgm:bulletEnabled val="1"/>
        </dgm:presLayoutVars>
      </dgm:prSet>
      <dgm:spPr/>
    </dgm:pt>
  </dgm:ptLst>
  <dgm:cxnLst>
    <dgm:cxn modelId="{477D5508-4FC4-4FA7-A212-DFD7A02C930D}" srcId="{4B5BC2E0-1BF7-4BD1-93D6-02F2C34A3898}" destId="{9734064E-4B8B-448F-B43A-D961C0ABB5F2}" srcOrd="0" destOrd="0" parTransId="{FEEF8306-FE13-497A-A254-59F3F44FDD10}" sibTransId="{C08421A8-A086-497D-A751-779DEA1C9C0F}"/>
    <dgm:cxn modelId="{53ABC316-DC60-471C-8F0C-48A15F6F34C5}" srcId="{9B6819F9-64CA-45F6-BEC8-178E66EAB402}" destId="{115E430F-B482-406E-B5C1-3F76D107E26A}" srcOrd="0" destOrd="0" parTransId="{DF1B4040-4C65-4401-8080-0B153C5EE5F2}" sibTransId="{C4440433-3E74-4A07-AD79-DE25B3C60072}"/>
    <dgm:cxn modelId="{B0A54720-FC99-46EE-BFAF-0AF86ECD3BEA}" type="presOf" srcId="{9B6819F9-64CA-45F6-BEC8-178E66EAB402}" destId="{C64144EA-C8D1-43CC-B4FF-626F40F1B704}" srcOrd="0" destOrd="0" presId="urn:microsoft.com/office/officeart/2005/8/layout/vList5"/>
    <dgm:cxn modelId="{21949023-0924-4C66-9879-3486DE84F776}" type="presOf" srcId="{9734064E-4B8B-448F-B43A-D961C0ABB5F2}" destId="{64715EAE-6E6A-4861-832F-B407E4113A6E}" srcOrd="0" destOrd="0" presId="urn:microsoft.com/office/officeart/2005/8/layout/vList5"/>
    <dgm:cxn modelId="{93F50341-2D29-4CAC-95FC-E8E57772C971}" srcId="{9734064E-4B8B-448F-B43A-D961C0ABB5F2}" destId="{2F3EC8CC-DA2C-41A4-AF00-258E323DF382}" srcOrd="0" destOrd="0" parTransId="{C805C84B-38E6-47E0-AA25-62156B0EBE32}" sibTransId="{1C5B272A-B08C-4915-BB9D-657923B39EAA}"/>
    <dgm:cxn modelId="{F642C654-611A-40C9-A6ED-929F12067194}" type="presOf" srcId="{4B5BC2E0-1BF7-4BD1-93D6-02F2C34A3898}" destId="{0AA4E6A4-C56E-4665-AFA9-4011C1B9740A}" srcOrd="0" destOrd="0" presId="urn:microsoft.com/office/officeart/2005/8/layout/vList5"/>
    <dgm:cxn modelId="{7B84C957-C7BC-4AEA-8334-172EA75303AB}" type="presOf" srcId="{2F3EC8CC-DA2C-41A4-AF00-258E323DF382}" destId="{6CEE1B13-AC05-4B63-8490-14D2F2A9A646}" srcOrd="0" destOrd="0" presId="urn:microsoft.com/office/officeart/2005/8/layout/vList5"/>
    <dgm:cxn modelId="{9EBE2D79-3EFF-4AD4-A749-D2E30D665FC3}" type="presOf" srcId="{D529E574-D4B9-4F09-A5BD-5ED05F0891E6}" destId="{07E67E30-B8FA-46B3-AEE8-98E5CEE84332}" srcOrd="0" destOrd="0" presId="urn:microsoft.com/office/officeart/2005/8/layout/vList5"/>
    <dgm:cxn modelId="{0E9F7F90-E593-4328-BB3C-EAADA9892185}" type="presOf" srcId="{E43DA3FB-AC05-4EAC-A88F-07389FC24C44}" destId="{08939A07-C8C6-42BB-9E39-85A102FEB3D2}" srcOrd="0" destOrd="0" presId="urn:microsoft.com/office/officeart/2005/8/layout/vList5"/>
    <dgm:cxn modelId="{92D99BA7-2420-4913-8E7C-46D0EA044081}" srcId="{D529E574-D4B9-4F09-A5BD-5ED05F0891E6}" destId="{E43DA3FB-AC05-4EAC-A88F-07389FC24C44}" srcOrd="0" destOrd="0" parTransId="{D2CCAB06-EAE8-4CF0-9001-A78EFFB8C3F8}" sibTransId="{A7FEF5D8-9BFD-430F-9F3C-BF4B77C3F402}"/>
    <dgm:cxn modelId="{B048D6CA-EB04-4A72-9763-6AB746BB2F7A}" type="presOf" srcId="{115E430F-B482-406E-B5C1-3F76D107E26A}" destId="{A4A8F20F-DBAF-4FCA-96C5-FD980203DBBD}" srcOrd="0" destOrd="0" presId="urn:microsoft.com/office/officeart/2005/8/layout/vList5"/>
    <dgm:cxn modelId="{775A8FDC-1EE8-4BB0-B11A-83FE560B222F}" srcId="{4B5BC2E0-1BF7-4BD1-93D6-02F2C34A3898}" destId="{D529E574-D4B9-4F09-A5BD-5ED05F0891E6}" srcOrd="1" destOrd="0" parTransId="{3CD39C94-302B-4072-8021-005ABA7BA6A5}" sibTransId="{D0B0F124-94B5-4F93-9BAD-C33FD45DD17E}"/>
    <dgm:cxn modelId="{3B0E5CFC-F302-447C-9CF3-62C5FB4C5639}" srcId="{4B5BC2E0-1BF7-4BD1-93D6-02F2C34A3898}" destId="{9B6819F9-64CA-45F6-BEC8-178E66EAB402}" srcOrd="2" destOrd="0" parTransId="{3EF81027-1C74-4953-A67B-66CAE1FFBC26}" sibTransId="{2BE8DEBA-C28A-4A76-9CC1-3FFD5B4FCB01}"/>
    <dgm:cxn modelId="{90707FAE-F5E6-4272-BE96-8BE7D2DF6800}" type="presParOf" srcId="{0AA4E6A4-C56E-4665-AFA9-4011C1B9740A}" destId="{1A28DDBC-2679-4C7C-88A6-EFA146583A9F}" srcOrd="0" destOrd="0" presId="urn:microsoft.com/office/officeart/2005/8/layout/vList5"/>
    <dgm:cxn modelId="{CF29D204-A6C0-42E8-B2D5-9AE3482D84A1}" type="presParOf" srcId="{1A28DDBC-2679-4C7C-88A6-EFA146583A9F}" destId="{64715EAE-6E6A-4861-832F-B407E4113A6E}" srcOrd="0" destOrd="0" presId="urn:microsoft.com/office/officeart/2005/8/layout/vList5"/>
    <dgm:cxn modelId="{9F7D082D-6630-456E-B486-D853DD58CE29}" type="presParOf" srcId="{1A28DDBC-2679-4C7C-88A6-EFA146583A9F}" destId="{6CEE1B13-AC05-4B63-8490-14D2F2A9A646}" srcOrd="1" destOrd="0" presId="urn:microsoft.com/office/officeart/2005/8/layout/vList5"/>
    <dgm:cxn modelId="{39EBDC6B-0173-4B48-8D1B-326C02D0DAB7}" type="presParOf" srcId="{0AA4E6A4-C56E-4665-AFA9-4011C1B9740A}" destId="{6FE73824-F6F5-4EF0-B5CA-6B80FF982D52}" srcOrd="1" destOrd="0" presId="urn:microsoft.com/office/officeart/2005/8/layout/vList5"/>
    <dgm:cxn modelId="{9EC49EC3-499D-4DB2-8053-55EECA32C15D}" type="presParOf" srcId="{0AA4E6A4-C56E-4665-AFA9-4011C1B9740A}" destId="{88C4A814-2A2A-4303-A38F-B7F46FC6134A}" srcOrd="2" destOrd="0" presId="urn:microsoft.com/office/officeart/2005/8/layout/vList5"/>
    <dgm:cxn modelId="{F96961E1-AA19-466F-91A0-C552C818728E}" type="presParOf" srcId="{88C4A814-2A2A-4303-A38F-B7F46FC6134A}" destId="{07E67E30-B8FA-46B3-AEE8-98E5CEE84332}" srcOrd="0" destOrd="0" presId="urn:microsoft.com/office/officeart/2005/8/layout/vList5"/>
    <dgm:cxn modelId="{129B7397-CCA5-4670-8213-BD440731F897}" type="presParOf" srcId="{88C4A814-2A2A-4303-A38F-B7F46FC6134A}" destId="{08939A07-C8C6-42BB-9E39-85A102FEB3D2}" srcOrd="1" destOrd="0" presId="urn:microsoft.com/office/officeart/2005/8/layout/vList5"/>
    <dgm:cxn modelId="{C73AE7C1-9F5A-4872-8220-191AA5602DED}" type="presParOf" srcId="{0AA4E6A4-C56E-4665-AFA9-4011C1B9740A}" destId="{BF05ADE9-A4CB-4EAD-A82A-F6B5DEF9396B}" srcOrd="3" destOrd="0" presId="urn:microsoft.com/office/officeart/2005/8/layout/vList5"/>
    <dgm:cxn modelId="{D8452989-12E2-49E4-9C89-BE1536C888B2}" type="presParOf" srcId="{0AA4E6A4-C56E-4665-AFA9-4011C1B9740A}" destId="{4A183D24-023E-40E7-9CC3-FA9539CB631F}" srcOrd="4" destOrd="0" presId="urn:microsoft.com/office/officeart/2005/8/layout/vList5"/>
    <dgm:cxn modelId="{33063E6E-2D83-48FA-98A0-9D657CC253C1}" type="presParOf" srcId="{4A183D24-023E-40E7-9CC3-FA9539CB631F}" destId="{C64144EA-C8D1-43CC-B4FF-626F40F1B704}" srcOrd="0" destOrd="0" presId="urn:microsoft.com/office/officeart/2005/8/layout/vList5"/>
    <dgm:cxn modelId="{A1104B3A-93E8-46C6-B8FE-30969B04FA47}" type="presParOf" srcId="{4A183D24-023E-40E7-9CC3-FA9539CB631F}" destId="{A4A8F20F-DBAF-4FCA-96C5-FD980203DB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E1A3F5-68DC-4C32-920A-4D8549BE21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zh-TW" altLang="en-US"/>
        </a:p>
      </dgm:t>
    </dgm:pt>
    <dgm:pt modelId="{CA4D22B5-3DE2-4B71-BA4A-1EFE918AD4B1}">
      <dgm:prSet custT="1"/>
      <dgm:spPr>
        <a:solidFill>
          <a:schemeClr val="accent6"/>
        </a:solidFill>
      </dgm:spPr>
      <dgm:t>
        <a:bodyPr/>
        <a:lstStyle/>
        <a:p>
          <a:pPr rtl="0"/>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第一，此研究主要是探討</a:t>
          </a:r>
          <a:r>
            <a:rPr lang="zh-TW" altLang="en-US" sz="1800" b="1" dirty="0">
              <a:solidFill>
                <a:srgbClr val="FF0000"/>
              </a:solidFill>
              <a:latin typeface="微軟正黑體" panose="020B0604030504040204" pitchFamily="34" charset="-120"/>
              <a:ea typeface="微軟正黑體" panose="020B0604030504040204" pitchFamily="34" charset="-120"/>
            </a:rPr>
            <a:t>學校領導者的健康識能等級</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與</a:t>
          </a:r>
          <a:r>
            <a:rPr lang="zh-TW" altLang="en-US" sz="1800" b="1" dirty="0">
              <a:solidFill>
                <a:srgbClr val="FF0000"/>
              </a:solidFill>
              <a:latin typeface="微軟正黑體" panose="020B0604030504040204" pitchFamily="34" charset="-120"/>
              <a:ea typeface="微軟正黑體" panose="020B0604030504040204" pitchFamily="34" charset="-120"/>
            </a:rPr>
            <a:t>學校實施健康促進學校狀態</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之關係。</a:t>
          </a:r>
        </a:p>
      </dgm:t>
    </dgm:pt>
    <dgm:pt modelId="{6EB6F32D-AB0F-4EF2-91E3-AB65DCE8B406}" type="parTrans" cxnId="{2CF4FF5F-4759-4B49-A82F-AE1A993C2A45}">
      <dgm:prSet/>
      <dgm:spPr/>
      <dgm:t>
        <a:bodyPr/>
        <a:lstStyle/>
        <a:p>
          <a:endParaRPr lang="zh-TW" altLang="en-US" sz="2000">
            <a:solidFill>
              <a:schemeClr val="tx1">
                <a:lumMod val="50000"/>
              </a:schemeClr>
            </a:solidFill>
            <a:latin typeface="微軟正黑體" panose="020B0604030504040204" pitchFamily="34" charset="-120"/>
            <a:ea typeface="微軟正黑體" panose="020B0604030504040204" pitchFamily="34" charset="-120"/>
          </a:endParaRPr>
        </a:p>
      </dgm:t>
    </dgm:pt>
    <dgm:pt modelId="{3BF712BA-C585-4E63-B006-4ACD199A773D}" type="sibTrans" cxnId="{2CF4FF5F-4759-4B49-A82F-AE1A993C2A45}">
      <dgm:prSet/>
      <dgm:spPr/>
      <dgm:t>
        <a:bodyPr/>
        <a:lstStyle/>
        <a:p>
          <a:endParaRPr lang="zh-TW" altLang="en-US" sz="2000">
            <a:solidFill>
              <a:schemeClr val="tx1">
                <a:lumMod val="50000"/>
              </a:schemeClr>
            </a:solidFill>
            <a:latin typeface="微軟正黑體" panose="020B0604030504040204" pitchFamily="34" charset="-120"/>
            <a:ea typeface="微軟正黑體" panose="020B0604030504040204" pitchFamily="34" charset="-120"/>
          </a:endParaRPr>
        </a:p>
      </dgm:t>
    </dgm:pt>
    <dgm:pt modelId="{DF74D97E-C6EE-4451-8625-32CF9E22A027}">
      <dgm:prSet custT="1"/>
      <dgm:spPr>
        <a:solidFill>
          <a:schemeClr val="accent6"/>
        </a:solidFill>
      </dgm:spPr>
      <dgm:t>
        <a:bodyPr/>
        <a:lstStyle/>
        <a:p>
          <a:pPr rtl="0"/>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第二，</a:t>
          </a:r>
          <a:r>
            <a:rPr lang="zh-TW" altLang="en-US" sz="1800" b="1" dirty="0">
              <a:solidFill>
                <a:srgbClr val="FF0000"/>
              </a:solidFill>
              <a:latin typeface="微軟正黑體" panose="020B0604030504040204" pitchFamily="34" charset="-120"/>
              <a:ea typeface="微軟正黑體" panose="020B0604030504040204" pitchFamily="34" charset="-120"/>
            </a:rPr>
            <a:t>男性校長</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健康素養比女性校長更加受到</a:t>
          </a:r>
          <a:r>
            <a:rPr lang="zh-TW" altLang="en-US" sz="1800" b="1" dirty="0">
              <a:solidFill>
                <a:srgbClr val="FF0000"/>
              </a:solidFill>
              <a:latin typeface="微軟正黑體" panose="020B0604030504040204" pitchFamily="34" charset="-120"/>
              <a:ea typeface="微軟正黑體" panose="020B0604030504040204" pitchFamily="34" charset="-120"/>
            </a:rPr>
            <a:t>健康識能不足</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的影響，（</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36.5</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比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26.9</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％），因此特別需要為男性校長提供更多的支持。 </a:t>
          </a:r>
        </a:p>
      </dgm:t>
    </dgm:pt>
    <dgm:pt modelId="{5EB27E9B-D695-46F1-B365-1DF4BF994C84}" type="parTrans" cxnId="{9C9C27A7-37FF-4912-B079-F23A2CD8F6FC}">
      <dgm:prSet/>
      <dgm:spPr/>
      <dgm:t>
        <a:bodyPr/>
        <a:lstStyle/>
        <a:p>
          <a:endParaRPr lang="zh-TW" altLang="en-US" sz="2000">
            <a:solidFill>
              <a:schemeClr val="tx1">
                <a:lumMod val="50000"/>
              </a:schemeClr>
            </a:solidFill>
            <a:latin typeface="微軟正黑體" panose="020B0604030504040204" pitchFamily="34" charset="-120"/>
            <a:ea typeface="微軟正黑體" panose="020B0604030504040204" pitchFamily="34" charset="-120"/>
          </a:endParaRPr>
        </a:p>
      </dgm:t>
    </dgm:pt>
    <dgm:pt modelId="{4B71CD6F-6DFD-480E-9798-1FEC5F9DD73C}" type="sibTrans" cxnId="{9C9C27A7-37FF-4912-B079-F23A2CD8F6FC}">
      <dgm:prSet/>
      <dgm:spPr/>
      <dgm:t>
        <a:bodyPr/>
        <a:lstStyle/>
        <a:p>
          <a:endParaRPr lang="zh-TW" altLang="en-US" sz="2000">
            <a:solidFill>
              <a:schemeClr val="tx1">
                <a:lumMod val="50000"/>
              </a:schemeClr>
            </a:solidFill>
            <a:latin typeface="微軟正黑體" panose="020B0604030504040204" pitchFamily="34" charset="-120"/>
            <a:ea typeface="微軟正黑體" panose="020B0604030504040204" pitchFamily="34" charset="-120"/>
          </a:endParaRPr>
        </a:p>
      </dgm:t>
    </dgm:pt>
    <dgm:pt modelId="{5681125F-B053-40B3-B275-6302AF10E815}">
      <dgm:prSet custT="1"/>
      <dgm:spPr>
        <a:solidFill>
          <a:schemeClr val="accent6"/>
        </a:solidFill>
      </dgm:spPr>
      <dgm:t>
        <a:bodyPr/>
        <a:lstStyle/>
        <a:p>
          <a:pPr rtl="0"/>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第三，除了對健康識能等級有初步發現之外，研究結果更顯示，即使在控制了社會人口學和工作特性以及其他以學校領導者為導向的影響因素之後，</a:t>
          </a:r>
          <a:r>
            <a:rPr lang="zh-TW" altLang="en-US" sz="1800" b="1" dirty="0">
              <a:solidFill>
                <a:srgbClr val="FF0000"/>
              </a:solidFill>
              <a:latin typeface="微軟正黑體" panose="020B0604030504040204" pitchFamily="34" charset="-120"/>
              <a:ea typeface="微軟正黑體" panose="020B0604030504040204" pitchFamily="34" charset="-120"/>
            </a:rPr>
            <a:t>健康識能也與健康促進學校的實施狀況有相關</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a:t>
          </a:r>
        </a:p>
      </dgm:t>
    </dgm:pt>
    <dgm:pt modelId="{BB8731C7-8187-4A44-B12A-C8E9196C6631}" type="parTrans" cxnId="{F474AAC5-B7E5-472B-A8D3-5D39EFF8323C}">
      <dgm:prSet/>
      <dgm:spPr/>
      <dgm:t>
        <a:bodyPr/>
        <a:lstStyle/>
        <a:p>
          <a:endParaRPr lang="zh-TW" altLang="en-US" sz="2000">
            <a:solidFill>
              <a:schemeClr val="tx1">
                <a:lumMod val="50000"/>
              </a:schemeClr>
            </a:solidFill>
            <a:latin typeface="微軟正黑體" panose="020B0604030504040204" pitchFamily="34" charset="-120"/>
            <a:ea typeface="微軟正黑體" panose="020B0604030504040204" pitchFamily="34" charset="-120"/>
          </a:endParaRPr>
        </a:p>
      </dgm:t>
    </dgm:pt>
    <dgm:pt modelId="{4FB63D73-5590-4998-8F11-7F482CD9BB62}" type="sibTrans" cxnId="{F474AAC5-B7E5-472B-A8D3-5D39EFF8323C}">
      <dgm:prSet/>
      <dgm:spPr/>
      <dgm:t>
        <a:bodyPr/>
        <a:lstStyle/>
        <a:p>
          <a:endParaRPr lang="zh-TW" altLang="en-US" sz="2000">
            <a:solidFill>
              <a:schemeClr val="tx1">
                <a:lumMod val="50000"/>
              </a:schemeClr>
            </a:solidFill>
            <a:latin typeface="微軟正黑體" panose="020B0604030504040204" pitchFamily="34" charset="-120"/>
            <a:ea typeface="微軟正黑體" panose="020B0604030504040204" pitchFamily="34" charset="-120"/>
          </a:endParaRPr>
        </a:p>
      </dgm:t>
    </dgm:pt>
    <dgm:pt modelId="{2E847856-3236-4AAA-98E8-BE3223941BA6}" type="pres">
      <dgm:prSet presAssocID="{C1E1A3F5-68DC-4C32-920A-4D8549BE2179}" presName="linear" presStyleCnt="0">
        <dgm:presLayoutVars>
          <dgm:animLvl val="lvl"/>
          <dgm:resizeHandles val="exact"/>
        </dgm:presLayoutVars>
      </dgm:prSet>
      <dgm:spPr/>
    </dgm:pt>
    <dgm:pt modelId="{51D9F9F4-8683-4C7A-BCCF-475B84DE3E41}" type="pres">
      <dgm:prSet presAssocID="{CA4D22B5-3DE2-4B71-BA4A-1EFE918AD4B1}" presName="parentText" presStyleLbl="node1" presStyleIdx="0" presStyleCnt="3" custLinFactX="14357" custLinFactNeighborX="100000" custLinFactNeighborY="-4847">
        <dgm:presLayoutVars>
          <dgm:chMax val="0"/>
          <dgm:bulletEnabled val="1"/>
        </dgm:presLayoutVars>
      </dgm:prSet>
      <dgm:spPr/>
    </dgm:pt>
    <dgm:pt modelId="{07759B92-4873-444C-B6A7-DB2BEA9727FA}" type="pres">
      <dgm:prSet presAssocID="{3BF712BA-C585-4E63-B006-4ACD199A773D}" presName="spacer" presStyleCnt="0"/>
      <dgm:spPr/>
    </dgm:pt>
    <dgm:pt modelId="{53D26B90-A237-4A67-A76B-2165394C879E}" type="pres">
      <dgm:prSet presAssocID="{DF74D97E-C6EE-4451-8625-32CF9E22A027}" presName="parentText" presStyleLbl="node1" presStyleIdx="1" presStyleCnt="3">
        <dgm:presLayoutVars>
          <dgm:chMax val="0"/>
          <dgm:bulletEnabled val="1"/>
        </dgm:presLayoutVars>
      </dgm:prSet>
      <dgm:spPr/>
    </dgm:pt>
    <dgm:pt modelId="{2436E760-460A-4D7E-BA53-C3198990B648}" type="pres">
      <dgm:prSet presAssocID="{4B71CD6F-6DFD-480E-9798-1FEC5F9DD73C}" presName="spacer" presStyleCnt="0"/>
      <dgm:spPr/>
    </dgm:pt>
    <dgm:pt modelId="{02BB72A6-80DA-4782-A5AC-2A8D6731E01F}" type="pres">
      <dgm:prSet presAssocID="{5681125F-B053-40B3-B275-6302AF10E815}" presName="parentText" presStyleLbl="node1" presStyleIdx="2" presStyleCnt="3">
        <dgm:presLayoutVars>
          <dgm:chMax val="0"/>
          <dgm:bulletEnabled val="1"/>
        </dgm:presLayoutVars>
      </dgm:prSet>
      <dgm:spPr/>
    </dgm:pt>
  </dgm:ptLst>
  <dgm:cxnLst>
    <dgm:cxn modelId="{2CF4FF5F-4759-4B49-A82F-AE1A993C2A45}" srcId="{C1E1A3F5-68DC-4C32-920A-4D8549BE2179}" destId="{CA4D22B5-3DE2-4B71-BA4A-1EFE918AD4B1}" srcOrd="0" destOrd="0" parTransId="{6EB6F32D-AB0F-4EF2-91E3-AB65DCE8B406}" sibTransId="{3BF712BA-C585-4E63-B006-4ACD199A773D}"/>
    <dgm:cxn modelId="{A6696C4B-3331-4374-9A83-A0292AA982DA}" type="presOf" srcId="{C1E1A3F5-68DC-4C32-920A-4D8549BE2179}" destId="{2E847856-3236-4AAA-98E8-BE3223941BA6}" srcOrd="0" destOrd="0" presId="urn:microsoft.com/office/officeart/2005/8/layout/vList2"/>
    <dgm:cxn modelId="{68927288-DA01-4D74-A052-58BF027A41F7}" type="presOf" srcId="{DF74D97E-C6EE-4451-8625-32CF9E22A027}" destId="{53D26B90-A237-4A67-A76B-2165394C879E}" srcOrd="0" destOrd="0" presId="urn:microsoft.com/office/officeart/2005/8/layout/vList2"/>
    <dgm:cxn modelId="{9C9C27A7-37FF-4912-B079-F23A2CD8F6FC}" srcId="{C1E1A3F5-68DC-4C32-920A-4D8549BE2179}" destId="{DF74D97E-C6EE-4451-8625-32CF9E22A027}" srcOrd="1" destOrd="0" parTransId="{5EB27E9B-D695-46F1-B365-1DF4BF994C84}" sibTransId="{4B71CD6F-6DFD-480E-9798-1FEC5F9DD73C}"/>
    <dgm:cxn modelId="{F474AAC5-B7E5-472B-A8D3-5D39EFF8323C}" srcId="{C1E1A3F5-68DC-4C32-920A-4D8549BE2179}" destId="{5681125F-B053-40B3-B275-6302AF10E815}" srcOrd="2" destOrd="0" parTransId="{BB8731C7-8187-4A44-B12A-C8E9196C6631}" sibTransId="{4FB63D73-5590-4998-8F11-7F482CD9BB62}"/>
    <dgm:cxn modelId="{A541B7D3-38B4-4531-A4AF-C58AD231BF06}" type="presOf" srcId="{5681125F-B053-40B3-B275-6302AF10E815}" destId="{02BB72A6-80DA-4782-A5AC-2A8D6731E01F}" srcOrd="0" destOrd="0" presId="urn:microsoft.com/office/officeart/2005/8/layout/vList2"/>
    <dgm:cxn modelId="{EEF1A8E8-4DE2-4AED-9EC8-2599BF11ACBA}" type="presOf" srcId="{CA4D22B5-3DE2-4B71-BA4A-1EFE918AD4B1}" destId="{51D9F9F4-8683-4C7A-BCCF-475B84DE3E41}" srcOrd="0" destOrd="0" presId="urn:microsoft.com/office/officeart/2005/8/layout/vList2"/>
    <dgm:cxn modelId="{15D51D56-7644-44AB-A77A-5F24F1FA190C}" type="presParOf" srcId="{2E847856-3236-4AAA-98E8-BE3223941BA6}" destId="{51D9F9F4-8683-4C7A-BCCF-475B84DE3E41}" srcOrd="0" destOrd="0" presId="urn:microsoft.com/office/officeart/2005/8/layout/vList2"/>
    <dgm:cxn modelId="{8A3D3581-C3CD-435F-A99A-6B0D9953E341}" type="presParOf" srcId="{2E847856-3236-4AAA-98E8-BE3223941BA6}" destId="{07759B92-4873-444C-B6A7-DB2BEA9727FA}" srcOrd="1" destOrd="0" presId="urn:microsoft.com/office/officeart/2005/8/layout/vList2"/>
    <dgm:cxn modelId="{3BD0C5F8-CDC0-48DA-91A1-E6F517E2371B}" type="presParOf" srcId="{2E847856-3236-4AAA-98E8-BE3223941BA6}" destId="{53D26B90-A237-4A67-A76B-2165394C879E}" srcOrd="2" destOrd="0" presId="urn:microsoft.com/office/officeart/2005/8/layout/vList2"/>
    <dgm:cxn modelId="{C54B859D-285E-432A-B3C9-30233A539F03}" type="presParOf" srcId="{2E847856-3236-4AAA-98E8-BE3223941BA6}" destId="{2436E760-460A-4D7E-BA53-C3198990B648}" srcOrd="3" destOrd="0" presId="urn:microsoft.com/office/officeart/2005/8/layout/vList2"/>
    <dgm:cxn modelId="{1BD6A922-8231-425A-B5E8-06C14388E614}" type="presParOf" srcId="{2E847856-3236-4AAA-98E8-BE3223941BA6}" destId="{02BB72A6-80DA-4782-A5AC-2A8D6731E01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1BE621-8D41-4E4A-8E8F-954957D1911E}" type="doc">
      <dgm:prSet loTypeId="urn:microsoft.com/office/officeart/2005/8/layout/cycle6" loCatId="relationship" qsTypeId="urn:microsoft.com/office/officeart/2005/8/quickstyle/simple1" qsCatId="simple" csTypeId="urn:microsoft.com/office/officeart/2005/8/colors/accent0_1" csCatId="mainScheme" phldr="1"/>
      <dgm:spPr/>
      <dgm:t>
        <a:bodyPr/>
        <a:lstStyle/>
        <a:p>
          <a:endParaRPr lang="zh-TW" altLang="en-US"/>
        </a:p>
      </dgm:t>
    </dgm:pt>
    <dgm:pt modelId="{3B62CEEC-68FE-459E-AF3E-99DFB078C628}">
      <dgm:prSet custT="1"/>
      <dgm:spPr/>
      <dgm:t>
        <a:bodyPr/>
        <a:lstStyle/>
        <a:p>
          <a:r>
            <a:rPr lang="en-US" sz="1400" b="1" i="0" dirty="0">
              <a:latin typeface="微軟正黑體" panose="020B0604030504040204" pitchFamily="34" charset="-120"/>
              <a:ea typeface="微軟正黑體" panose="020B0604030504040204" pitchFamily="34" charset="-120"/>
            </a:rPr>
            <a:t>1. </a:t>
          </a:r>
          <a:r>
            <a:rPr lang="zh-TW" altLang="en-US" sz="1400" b="1" i="0" dirty="0">
              <a:latin typeface="微軟正黑體" panose="020B0604030504040204" pitchFamily="34" charset="-120"/>
              <a:ea typeface="微軟正黑體" panose="020B0604030504040204" pitchFamily="34" charset="-120"/>
            </a:rPr>
            <a:t>溝通</a:t>
          </a:r>
          <a:endParaRPr lang="zh-TW" sz="1400" b="1" dirty="0">
            <a:latin typeface="微軟正黑體" panose="020B0604030504040204" pitchFamily="34" charset="-120"/>
            <a:ea typeface="微軟正黑體" panose="020B0604030504040204" pitchFamily="34" charset="-120"/>
          </a:endParaRPr>
        </a:p>
      </dgm:t>
    </dgm:pt>
    <dgm:pt modelId="{19F3ACEB-382E-41D8-AAE9-5CB84D847CE7}" type="parTrans" cxnId="{2EBEBAE7-AC56-4BC9-A8D2-EEEC8AE79A49}">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B14FE25F-053F-4269-B34F-6C7B9E5B6A36}" type="sibTrans" cxnId="{2EBEBAE7-AC56-4BC9-A8D2-EEEC8AE79A49}">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DB1C3857-7A6B-442C-8A53-70C9627A970A}">
      <dgm:prSet custT="1"/>
      <dgm:spPr/>
      <dgm:t>
        <a:bodyPr/>
        <a:lstStyle/>
        <a:p>
          <a:r>
            <a:rPr lang="en-US" sz="1400" b="1" i="0" dirty="0">
              <a:latin typeface="微軟正黑體" panose="020B0604030504040204" pitchFamily="34" charset="-120"/>
              <a:ea typeface="微軟正黑體" panose="020B0604030504040204" pitchFamily="34" charset="-120"/>
            </a:rPr>
            <a:t>2. </a:t>
          </a:r>
          <a:r>
            <a:rPr lang="zh-TW" altLang="en-US" sz="1400" b="1" i="0" dirty="0">
              <a:latin typeface="微軟正黑體" panose="020B0604030504040204" pitchFamily="34" charset="-120"/>
              <a:ea typeface="微軟正黑體" panose="020B0604030504040204" pitchFamily="34" charset="-120"/>
            </a:rPr>
            <a:t>有效的課程導向的領導力</a:t>
          </a:r>
          <a:endParaRPr lang="zh-TW" sz="1400" b="1" dirty="0">
            <a:latin typeface="微軟正黑體" panose="020B0604030504040204" pitchFamily="34" charset="-120"/>
            <a:ea typeface="微軟正黑體" panose="020B0604030504040204" pitchFamily="34" charset="-120"/>
          </a:endParaRPr>
        </a:p>
      </dgm:t>
    </dgm:pt>
    <dgm:pt modelId="{BC83057C-6D70-49BE-8FA8-BC2D0260A6FD}" type="parTrans" cxnId="{0B222FA5-F40A-4699-8D4F-75B585EFB4CB}">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9E48ABA4-79B1-4F9D-BCDF-2E51045CB1E4}" type="sibTrans" cxnId="{0B222FA5-F40A-4699-8D4F-75B585EFB4CB}">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83519DEF-212B-49E2-9A67-18BC86788F63}">
      <dgm:prSet custT="1"/>
      <dgm:spPr/>
      <dgm:t>
        <a:bodyPr/>
        <a:lstStyle/>
        <a:p>
          <a:r>
            <a:rPr lang="en-US" sz="1400" b="1" i="0" dirty="0">
              <a:latin typeface="微軟正黑體" panose="020B0604030504040204" pitchFamily="34" charset="-120"/>
              <a:ea typeface="微軟正黑體" panose="020B0604030504040204" pitchFamily="34" charset="-120"/>
            </a:rPr>
            <a:t>4.</a:t>
          </a:r>
          <a:r>
            <a:rPr lang="zh-TW" altLang="en-US" sz="1400" b="1" i="0" dirty="0">
              <a:latin typeface="微軟正黑體" panose="020B0604030504040204" pitchFamily="34" charset="-120"/>
              <a:ea typeface="微軟正黑體" panose="020B0604030504040204" pitchFamily="34" charset="-120"/>
            </a:rPr>
            <a:t>學校法規訂定</a:t>
          </a:r>
          <a:endParaRPr lang="zh-TW" sz="1400" b="1" dirty="0">
            <a:latin typeface="微軟正黑體" panose="020B0604030504040204" pitchFamily="34" charset="-120"/>
            <a:ea typeface="微軟正黑體" panose="020B0604030504040204" pitchFamily="34" charset="-120"/>
          </a:endParaRPr>
        </a:p>
      </dgm:t>
    </dgm:pt>
    <dgm:pt modelId="{8104B59A-F99B-47FD-A981-7F7086AECB85}" type="parTrans" cxnId="{F3AF0781-BE59-48B0-AC50-77451C7C7C51}">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E16B6B87-30E7-478E-93B6-9393047F3FC9}" type="sibTrans" cxnId="{F3AF0781-BE59-48B0-AC50-77451C7C7C51}">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A05E04FE-053A-44A6-8828-8419CC39B7F4}">
      <dgm:prSet custT="1"/>
      <dgm:spPr/>
      <dgm:t>
        <a:bodyPr/>
        <a:lstStyle/>
        <a:p>
          <a:r>
            <a:rPr lang="en-US" sz="1400" b="1" i="0" dirty="0">
              <a:latin typeface="微軟正黑體" panose="020B0604030504040204" pitchFamily="34" charset="-120"/>
              <a:ea typeface="微軟正黑體" panose="020B0604030504040204" pitchFamily="34" charset="-120"/>
            </a:rPr>
            <a:t>5. </a:t>
          </a:r>
          <a:r>
            <a:rPr lang="zh-TW" altLang="en-US" sz="1400" b="1" i="0" dirty="0">
              <a:latin typeface="微軟正黑體" panose="020B0604030504040204" pitchFamily="34" charset="-120"/>
              <a:ea typeface="微軟正黑體" panose="020B0604030504040204" pitchFamily="34" charset="-120"/>
            </a:rPr>
            <a:t>改變管理的過程</a:t>
          </a:r>
          <a:endParaRPr lang="zh-TW" sz="1400" b="1" dirty="0">
            <a:latin typeface="微軟正黑體" panose="020B0604030504040204" pitchFamily="34" charset="-120"/>
            <a:ea typeface="微軟正黑體" panose="020B0604030504040204" pitchFamily="34" charset="-120"/>
          </a:endParaRPr>
        </a:p>
      </dgm:t>
    </dgm:pt>
    <dgm:pt modelId="{B425034E-3560-420E-ACC6-98C3303F13D5}" type="parTrans" cxnId="{1BD70492-4011-40D7-966D-A35AF7A43238}">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AC405571-B017-4569-92CD-288B346D94CD}" type="sibTrans" cxnId="{1BD70492-4011-40D7-966D-A35AF7A43238}">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20B75782-8DD0-4AA8-93A9-DFAA5FE53A0D}">
      <dgm:prSet custT="1"/>
      <dgm:spPr/>
      <dgm:t>
        <a:bodyPr/>
        <a:lstStyle/>
        <a:p>
          <a:r>
            <a:rPr lang="en-US" sz="1400" b="1" i="0" dirty="0">
              <a:latin typeface="微軟正黑體" panose="020B0604030504040204" pitchFamily="34" charset="-120"/>
              <a:ea typeface="微軟正黑體" panose="020B0604030504040204" pitchFamily="34" charset="-120"/>
            </a:rPr>
            <a:t>3. </a:t>
          </a:r>
          <a:r>
            <a:rPr lang="zh-TW" altLang="en-US" sz="1400" b="1" i="0" dirty="0">
              <a:latin typeface="微軟正黑體" panose="020B0604030504040204" pitchFamily="34" charset="-120"/>
              <a:ea typeface="微軟正黑體" panose="020B0604030504040204" pitchFamily="34" charset="-120"/>
            </a:rPr>
            <a:t>學校的預算管理</a:t>
          </a:r>
          <a:endParaRPr lang="zh-TW" sz="1400" b="1" dirty="0">
            <a:latin typeface="微軟正黑體" panose="020B0604030504040204" pitchFamily="34" charset="-120"/>
            <a:ea typeface="微軟正黑體" panose="020B0604030504040204" pitchFamily="34" charset="-120"/>
          </a:endParaRPr>
        </a:p>
      </dgm:t>
    </dgm:pt>
    <dgm:pt modelId="{EE475C3D-6B6F-4975-86EE-FC8E0EC0CFF8}" type="sibTrans" cxnId="{2E1A1210-9AD4-4E48-B0BD-5A9C57AE42E6}">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575EF5F6-23DA-41F8-B388-C940BCD77837}" type="parTrans" cxnId="{2E1A1210-9AD4-4E48-B0BD-5A9C57AE42E6}">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B179E290-4415-4EAD-AED6-CA8AFDF4C49E}" type="pres">
      <dgm:prSet presAssocID="{951BE621-8D41-4E4A-8E8F-954957D1911E}" presName="cycle" presStyleCnt="0">
        <dgm:presLayoutVars>
          <dgm:dir/>
          <dgm:resizeHandles val="exact"/>
        </dgm:presLayoutVars>
      </dgm:prSet>
      <dgm:spPr/>
    </dgm:pt>
    <dgm:pt modelId="{B28ABBDD-FC7F-4125-A9A7-2E22A779A7C2}" type="pres">
      <dgm:prSet presAssocID="{3B62CEEC-68FE-459E-AF3E-99DFB078C628}" presName="node" presStyleLbl="node1" presStyleIdx="0" presStyleCnt="5">
        <dgm:presLayoutVars>
          <dgm:bulletEnabled val="1"/>
        </dgm:presLayoutVars>
      </dgm:prSet>
      <dgm:spPr/>
    </dgm:pt>
    <dgm:pt modelId="{1C73CB9B-A206-44B1-BB77-DFEB4298CF05}" type="pres">
      <dgm:prSet presAssocID="{3B62CEEC-68FE-459E-AF3E-99DFB078C628}" presName="spNode" presStyleCnt="0"/>
      <dgm:spPr/>
    </dgm:pt>
    <dgm:pt modelId="{A8712F7E-D88E-4046-B911-A10FC2886A1C}" type="pres">
      <dgm:prSet presAssocID="{B14FE25F-053F-4269-B34F-6C7B9E5B6A36}" presName="sibTrans" presStyleLbl="sibTrans1D1" presStyleIdx="0" presStyleCnt="5"/>
      <dgm:spPr/>
    </dgm:pt>
    <dgm:pt modelId="{EEBEC7EE-4750-4564-B851-4A39356A2F42}" type="pres">
      <dgm:prSet presAssocID="{DB1C3857-7A6B-442C-8A53-70C9627A970A}" presName="node" presStyleLbl="node1" presStyleIdx="1" presStyleCnt="5">
        <dgm:presLayoutVars>
          <dgm:bulletEnabled val="1"/>
        </dgm:presLayoutVars>
      </dgm:prSet>
      <dgm:spPr/>
    </dgm:pt>
    <dgm:pt modelId="{5E85724E-9D00-4FCE-89F4-23AD0430BD84}" type="pres">
      <dgm:prSet presAssocID="{DB1C3857-7A6B-442C-8A53-70C9627A970A}" presName="spNode" presStyleCnt="0"/>
      <dgm:spPr/>
    </dgm:pt>
    <dgm:pt modelId="{0BA82D14-758A-4D13-A79E-478FB21EED59}" type="pres">
      <dgm:prSet presAssocID="{9E48ABA4-79B1-4F9D-BCDF-2E51045CB1E4}" presName="sibTrans" presStyleLbl="sibTrans1D1" presStyleIdx="1" presStyleCnt="5"/>
      <dgm:spPr/>
    </dgm:pt>
    <dgm:pt modelId="{520F4FB3-FF24-40F9-BDEE-E28E33E330A8}" type="pres">
      <dgm:prSet presAssocID="{20B75782-8DD0-4AA8-93A9-DFAA5FE53A0D}" presName="node" presStyleLbl="node1" presStyleIdx="2" presStyleCnt="5">
        <dgm:presLayoutVars>
          <dgm:bulletEnabled val="1"/>
        </dgm:presLayoutVars>
      </dgm:prSet>
      <dgm:spPr/>
    </dgm:pt>
    <dgm:pt modelId="{95B74741-4010-473D-9E12-39AFED23FCD4}" type="pres">
      <dgm:prSet presAssocID="{20B75782-8DD0-4AA8-93A9-DFAA5FE53A0D}" presName="spNode" presStyleCnt="0"/>
      <dgm:spPr/>
    </dgm:pt>
    <dgm:pt modelId="{6857A3C5-5A32-40BA-8ED5-F75DCC02954A}" type="pres">
      <dgm:prSet presAssocID="{EE475C3D-6B6F-4975-86EE-FC8E0EC0CFF8}" presName="sibTrans" presStyleLbl="sibTrans1D1" presStyleIdx="2" presStyleCnt="5"/>
      <dgm:spPr/>
    </dgm:pt>
    <dgm:pt modelId="{A16976B2-6D48-4BE9-BBF4-2D2868CCC3AD}" type="pres">
      <dgm:prSet presAssocID="{83519DEF-212B-49E2-9A67-18BC86788F63}" presName="node" presStyleLbl="node1" presStyleIdx="3" presStyleCnt="5">
        <dgm:presLayoutVars>
          <dgm:bulletEnabled val="1"/>
        </dgm:presLayoutVars>
      </dgm:prSet>
      <dgm:spPr/>
    </dgm:pt>
    <dgm:pt modelId="{C418FD61-0551-4B97-8496-C83B99C2DE86}" type="pres">
      <dgm:prSet presAssocID="{83519DEF-212B-49E2-9A67-18BC86788F63}" presName="spNode" presStyleCnt="0"/>
      <dgm:spPr/>
    </dgm:pt>
    <dgm:pt modelId="{198D9409-4CF6-4D94-90D3-48FF9529D42B}" type="pres">
      <dgm:prSet presAssocID="{E16B6B87-30E7-478E-93B6-9393047F3FC9}" presName="sibTrans" presStyleLbl="sibTrans1D1" presStyleIdx="3" presStyleCnt="5"/>
      <dgm:spPr/>
    </dgm:pt>
    <dgm:pt modelId="{B122ED6B-CEE6-43C9-89CB-F54F29C639CA}" type="pres">
      <dgm:prSet presAssocID="{A05E04FE-053A-44A6-8828-8419CC39B7F4}" presName="node" presStyleLbl="node1" presStyleIdx="4" presStyleCnt="5">
        <dgm:presLayoutVars>
          <dgm:bulletEnabled val="1"/>
        </dgm:presLayoutVars>
      </dgm:prSet>
      <dgm:spPr/>
    </dgm:pt>
    <dgm:pt modelId="{93DF1D46-1F36-4E02-B293-841FB7E32277}" type="pres">
      <dgm:prSet presAssocID="{A05E04FE-053A-44A6-8828-8419CC39B7F4}" presName="spNode" presStyleCnt="0"/>
      <dgm:spPr/>
    </dgm:pt>
    <dgm:pt modelId="{F4EDA8D1-2209-4C04-B45F-6AFB46B88D23}" type="pres">
      <dgm:prSet presAssocID="{AC405571-B017-4569-92CD-288B346D94CD}" presName="sibTrans" presStyleLbl="sibTrans1D1" presStyleIdx="4" presStyleCnt="5"/>
      <dgm:spPr/>
    </dgm:pt>
  </dgm:ptLst>
  <dgm:cxnLst>
    <dgm:cxn modelId="{2E1A1210-9AD4-4E48-B0BD-5A9C57AE42E6}" srcId="{951BE621-8D41-4E4A-8E8F-954957D1911E}" destId="{20B75782-8DD0-4AA8-93A9-DFAA5FE53A0D}" srcOrd="2" destOrd="0" parTransId="{575EF5F6-23DA-41F8-B388-C940BCD77837}" sibTransId="{EE475C3D-6B6F-4975-86EE-FC8E0EC0CFF8}"/>
    <dgm:cxn modelId="{87E9936D-51C3-4133-B5FF-391705966ADA}" type="presOf" srcId="{AC405571-B017-4569-92CD-288B346D94CD}" destId="{F4EDA8D1-2209-4C04-B45F-6AFB46B88D23}" srcOrd="0" destOrd="0" presId="urn:microsoft.com/office/officeart/2005/8/layout/cycle6"/>
    <dgm:cxn modelId="{7A7D8C51-43C3-4E26-AC2B-CD806AC7285E}" type="presOf" srcId="{3B62CEEC-68FE-459E-AF3E-99DFB078C628}" destId="{B28ABBDD-FC7F-4125-A9A7-2E22A779A7C2}" srcOrd="0" destOrd="0" presId="urn:microsoft.com/office/officeart/2005/8/layout/cycle6"/>
    <dgm:cxn modelId="{2488F751-0CC6-4125-A477-EDCD8BBB56C6}" type="presOf" srcId="{EE475C3D-6B6F-4975-86EE-FC8E0EC0CFF8}" destId="{6857A3C5-5A32-40BA-8ED5-F75DCC02954A}" srcOrd="0" destOrd="0" presId="urn:microsoft.com/office/officeart/2005/8/layout/cycle6"/>
    <dgm:cxn modelId="{F6623352-E9EF-46D0-89FC-B990C9369E17}" type="presOf" srcId="{DB1C3857-7A6B-442C-8A53-70C9627A970A}" destId="{EEBEC7EE-4750-4564-B851-4A39356A2F42}" srcOrd="0" destOrd="0" presId="urn:microsoft.com/office/officeart/2005/8/layout/cycle6"/>
    <dgm:cxn modelId="{168A1A74-6AF4-4040-BD9F-4CE59D31B4E5}" type="presOf" srcId="{951BE621-8D41-4E4A-8E8F-954957D1911E}" destId="{B179E290-4415-4EAD-AED6-CA8AFDF4C49E}" srcOrd="0" destOrd="0" presId="urn:microsoft.com/office/officeart/2005/8/layout/cycle6"/>
    <dgm:cxn modelId="{1CE42C78-ECF1-48EC-A018-50A9077750D4}" type="presOf" srcId="{A05E04FE-053A-44A6-8828-8419CC39B7F4}" destId="{B122ED6B-CEE6-43C9-89CB-F54F29C639CA}" srcOrd="0" destOrd="0" presId="urn:microsoft.com/office/officeart/2005/8/layout/cycle6"/>
    <dgm:cxn modelId="{F3AF0781-BE59-48B0-AC50-77451C7C7C51}" srcId="{951BE621-8D41-4E4A-8E8F-954957D1911E}" destId="{83519DEF-212B-49E2-9A67-18BC86788F63}" srcOrd="3" destOrd="0" parTransId="{8104B59A-F99B-47FD-A981-7F7086AECB85}" sibTransId="{E16B6B87-30E7-478E-93B6-9393047F3FC9}"/>
    <dgm:cxn modelId="{3CA94B91-16A0-4B68-8874-C127959C45F8}" type="presOf" srcId="{9E48ABA4-79B1-4F9D-BCDF-2E51045CB1E4}" destId="{0BA82D14-758A-4D13-A79E-478FB21EED59}" srcOrd="0" destOrd="0" presId="urn:microsoft.com/office/officeart/2005/8/layout/cycle6"/>
    <dgm:cxn modelId="{1BD70492-4011-40D7-966D-A35AF7A43238}" srcId="{951BE621-8D41-4E4A-8E8F-954957D1911E}" destId="{A05E04FE-053A-44A6-8828-8419CC39B7F4}" srcOrd="4" destOrd="0" parTransId="{B425034E-3560-420E-ACC6-98C3303F13D5}" sibTransId="{AC405571-B017-4569-92CD-288B346D94CD}"/>
    <dgm:cxn modelId="{0B222FA5-F40A-4699-8D4F-75B585EFB4CB}" srcId="{951BE621-8D41-4E4A-8E8F-954957D1911E}" destId="{DB1C3857-7A6B-442C-8A53-70C9627A970A}" srcOrd="1" destOrd="0" parTransId="{BC83057C-6D70-49BE-8FA8-BC2D0260A6FD}" sibTransId="{9E48ABA4-79B1-4F9D-BCDF-2E51045CB1E4}"/>
    <dgm:cxn modelId="{3AD923B6-3D97-4ADA-BBA1-3EEE506486BD}" type="presOf" srcId="{20B75782-8DD0-4AA8-93A9-DFAA5FE53A0D}" destId="{520F4FB3-FF24-40F9-BDEE-E28E33E330A8}" srcOrd="0" destOrd="0" presId="urn:microsoft.com/office/officeart/2005/8/layout/cycle6"/>
    <dgm:cxn modelId="{949778D7-B67D-448C-99DF-169ABE6D7AB5}" type="presOf" srcId="{83519DEF-212B-49E2-9A67-18BC86788F63}" destId="{A16976B2-6D48-4BE9-BBF4-2D2868CCC3AD}" srcOrd="0" destOrd="0" presId="urn:microsoft.com/office/officeart/2005/8/layout/cycle6"/>
    <dgm:cxn modelId="{495617DF-9B38-449C-8F16-A5DBEEB35D6F}" type="presOf" srcId="{E16B6B87-30E7-478E-93B6-9393047F3FC9}" destId="{198D9409-4CF6-4D94-90D3-48FF9529D42B}" srcOrd="0" destOrd="0" presId="urn:microsoft.com/office/officeart/2005/8/layout/cycle6"/>
    <dgm:cxn modelId="{2EBEBAE7-AC56-4BC9-A8D2-EEEC8AE79A49}" srcId="{951BE621-8D41-4E4A-8E8F-954957D1911E}" destId="{3B62CEEC-68FE-459E-AF3E-99DFB078C628}" srcOrd="0" destOrd="0" parTransId="{19F3ACEB-382E-41D8-AAE9-5CB84D847CE7}" sibTransId="{B14FE25F-053F-4269-B34F-6C7B9E5B6A36}"/>
    <dgm:cxn modelId="{D93F1BF4-A675-426A-A9D5-455422A9B649}" type="presOf" srcId="{B14FE25F-053F-4269-B34F-6C7B9E5B6A36}" destId="{A8712F7E-D88E-4046-B911-A10FC2886A1C}" srcOrd="0" destOrd="0" presId="urn:microsoft.com/office/officeart/2005/8/layout/cycle6"/>
    <dgm:cxn modelId="{EA0D8E51-A21A-4C38-978A-F8B2CC87DB0D}" type="presParOf" srcId="{B179E290-4415-4EAD-AED6-CA8AFDF4C49E}" destId="{B28ABBDD-FC7F-4125-A9A7-2E22A779A7C2}" srcOrd="0" destOrd="0" presId="urn:microsoft.com/office/officeart/2005/8/layout/cycle6"/>
    <dgm:cxn modelId="{01699718-4569-458D-BC09-60E29D5DA390}" type="presParOf" srcId="{B179E290-4415-4EAD-AED6-CA8AFDF4C49E}" destId="{1C73CB9B-A206-44B1-BB77-DFEB4298CF05}" srcOrd="1" destOrd="0" presId="urn:microsoft.com/office/officeart/2005/8/layout/cycle6"/>
    <dgm:cxn modelId="{8C92150F-EB64-4CA6-9491-6C4E30499AD2}" type="presParOf" srcId="{B179E290-4415-4EAD-AED6-CA8AFDF4C49E}" destId="{A8712F7E-D88E-4046-B911-A10FC2886A1C}" srcOrd="2" destOrd="0" presId="urn:microsoft.com/office/officeart/2005/8/layout/cycle6"/>
    <dgm:cxn modelId="{A6137FA6-F339-41A1-8ABE-4257C73F0CCE}" type="presParOf" srcId="{B179E290-4415-4EAD-AED6-CA8AFDF4C49E}" destId="{EEBEC7EE-4750-4564-B851-4A39356A2F42}" srcOrd="3" destOrd="0" presId="urn:microsoft.com/office/officeart/2005/8/layout/cycle6"/>
    <dgm:cxn modelId="{395F2F12-D582-4BBB-A053-A420C5163E51}" type="presParOf" srcId="{B179E290-4415-4EAD-AED6-CA8AFDF4C49E}" destId="{5E85724E-9D00-4FCE-89F4-23AD0430BD84}" srcOrd="4" destOrd="0" presId="urn:microsoft.com/office/officeart/2005/8/layout/cycle6"/>
    <dgm:cxn modelId="{F60F36E4-D2EB-493A-9C80-46BC8EEB420C}" type="presParOf" srcId="{B179E290-4415-4EAD-AED6-CA8AFDF4C49E}" destId="{0BA82D14-758A-4D13-A79E-478FB21EED59}" srcOrd="5" destOrd="0" presId="urn:microsoft.com/office/officeart/2005/8/layout/cycle6"/>
    <dgm:cxn modelId="{F4867F67-425B-4AC3-8258-30675F3D50CF}" type="presParOf" srcId="{B179E290-4415-4EAD-AED6-CA8AFDF4C49E}" destId="{520F4FB3-FF24-40F9-BDEE-E28E33E330A8}" srcOrd="6" destOrd="0" presId="urn:microsoft.com/office/officeart/2005/8/layout/cycle6"/>
    <dgm:cxn modelId="{D40F7B23-4BD4-4EF5-998E-221DBCF21D5D}" type="presParOf" srcId="{B179E290-4415-4EAD-AED6-CA8AFDF4C49E}" destId="{95B74741-4010-473D-9E12-39AFED23FCD4}" srcOrd="7" destOrd="0" presId="urn:microsoft.com/office/officeart/2005/8/layout/cycle6"/>
    <dgm:cxn modelId="{58DE4BF1-4C87-4510-8B54-223535E6D961}" type="presParOf" srcId="{B179E290-4415-4EAD-AED6-CA8AFDF4C49E}" destId="{6857A3C5-5A32-40BA-8ED5-F75DCC02954A}" srcOrd="8" destOrd="0" presId="urn:microsoft.com/office/officeart/2005/8/layout/cycle6"/>
    <dgm:cxn modelId="{1F1B36FA-D73E-4CCF-A0AB-9B2EEA5F3A7D}" type="presParOf" srcId="{B179E290-4415-4EAD-AED6-CA8AFDF4C49E}" destId="{A16976B2-6D48-4BE9-BBF4-2D2868CCC3AD}" srcOrd="9" destOrd="0" presId="urn:microsoft.com/office/officeart/2005/8/layout/cycle6"/>
    <dgm:cxn modelId="{EC5ABBFE-85C7-4E5A-8687-E58359204EFB}" type="presParOf" srcId="{B179E290-4415-4EAD-AED6-CA8AFDF4C49E}" destId="{C418FD61-0551-4B97-8496-C83B99C2DE86}" srcOrd="10" destOrd="0" presId="urn:microsoft.com/office/officeart/2005/8/layout/cycle6"/>
    <dgm:cxn modelId="{69C779D5-0E32-4B5C-BA81-CCF9292E14B4}" type="presParOf" srcId="{B179E290-4415-4EAD-AED6-CA8AFDF4C49E}" destId="{198D9409-4CF6-4D94-90D3-48FF9529D42B}" srcOrd="11" destOrd="0" presId="urn:microsoft.com/office/officeart/2005/8/layout/cycle6"/>
    <dgm:cxn modelId="{B190039E-DFBB-4C90-A914-56BB97C94D53}" type="presParOf" srcId="{B179E290-4415-4EAD-AED6-CA8AFDF4C49E}" destId="{B122ED6B-CEE6-43C9-89CB-F54F29C639CA}" srcOrd="12" destOrd="0" presId="urn:microsoft.com/office/officeart/2005/8/layout/cycle6"/>
    <dgm:cxn modelId="{E322BE46-A795-466E-9A95-D8620909A9BE}" type="presParOf" srcId="{B179E290-4415-4EAD-AED6-CA8AFDF4C49E}" destId="{93DF1D46-1F36-4E02-B293-841FB7E32277}" srcOrd="13" destOrd="0" presId="urn:microsoft.com/office/officeart/2005/8/layout/cycle6"/>
    <dgm:cxn modelId="{5F6F0182-DD81-4B99-9C85-5A39CD6F01F8}" type="presParOf" srcId="{B179E290-4415-4EAD-AED6-CA8AFDF4C49E}" destId="{F4EDA8D1-2209-4C04-B45F-6AFB46B88D2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E22AA-9EE4-4E85-BEED-CFAC43654592}">
      <dsp:nvSpPr>
        <dsp:cNvPr id="0" name=""/>
        <dsp:cNvSpPr/>
      </dsp:nvSpPr>
      <dsp:spPr>
        <a:xfrm>
          <a:off x="0" y="21409"/>
          <a:ext cx="8275899" cy="1160640"/>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altLang="zh-TW" sz="2000" b="1" i="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b="1" i="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探討學校領導者之健康素養程度</a:t>
          </a:r>
          <a:endParaRPr lang="zh-TW" sz="2000" b="1"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56658" y="78067"/>
        <a:ext cx="8162583" cy="1047324"/>
      </dsp:txXfrm>
    </dsp:sp>
    <dsp:sp modelId="{6E23D33A-7322-4142-BF61-E9AEFF156B6E}">
      <dsp:nvSpPr>
        <dsp:cNvPr id="0" name=""/>
        <dsp:cNvSpPr/>
      </dsp:nvSpPr>
      <dsp:spPr>
        <a:xfrm>
          <a:off x="0" y="1360609"/>
          <a:ext cx="8275899" cy="1160640"/>
        </a:xfrm>
        <a:prstGeom prst="roundRect">
          <a:avLst/>
        </a:prstGeom>
        <a:solidFill>
          <a:schemeClr val="accent6">
            <a:shade val="80000"/>
            <a:hueOff val="0"/>
            <a:satOff val="0"/>
            <a:lumOff val="46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ts val="0"/>
            </a:spcAft>
            <a:buNone/>
          </a:pPr>
          <a:r>
            <a:rPr lang="en-US" altLang="zh-TW" sz="2000" b="1" i="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b="1" i="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探討學校領導者之健康素養與人口學及工作相關特徵之相關</a:t>
          </a:r>
          <a:endParaRPr lang="zh-TW" sz="2000" b="1"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56658" y="1417267"/>
        <a:ext cx="8162583" cy="1047324"/>
      </dsp:txXfrm>
    </dsp:sp>
    <dsp:sp modelId="{9D94F84A-98C6-44B2-BC2A-AFD2AF6D87F9}">
      <dsp:nvSpPr>
        <dsp:cNvPr id="0" name=""/>
        <dsp:cNvSpPr/>
      </dsp:nvSpPr>
      <dsp:spPr>
        <a:xfrm>
          <a:off x="0" y="2699809"/>
          <a:ext cx="8275899" cy="1160640"/>
        </a:xfrm>
        <a:prstGeom prst="roundRect">
          <a:avLst/>
        </a:prstGeom>
        <a:solidFill>
          <a:schemeClr val="accent6">
            <a:shade val="80000"/>
            <a:hueOff val="0"/>
            <a:satOff val="0"/>
            <a:lumOff val="93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altLang="zh-TW" sz="2000" b="1" i="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b="1" i="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將人口學變項、其他學校領導者導向之因素校正後，學校領導者之健康識能與健康促進學校實施之等級之相關。</a:t>
          </a:r>
          <a:endParaRPr lang="zh-TW" sz="2000" b="1"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56658" y="2756467"/>
        <a:ext cx="8162583" cy="10473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2C95E-4705-44BD-AD2F-3D085B03E387}">
      <dsp:nvSpPr>
        <dsp:cNvPr id="0" name=""/>
        <dsp:cNvSpPr/>
      </dsp:nvSpPr>
      <dsp:spPr>
        <a:xfrm rot="10800000">
          <a:off x="1965898" y="2134"/>
          <a:ext cx="6711928" cy="110120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599" tIns="80010" rIns="149352" bIns="80010" numCol="1" spcCol="1270" anchor="ctr" anchorCtr="0">
          <a:noAutofit/>
        </a:bodyPr>
        <a:lstStyle/>
        <a:p>
          <a:pPr marL="0" lvl="0" indent="0" algn="ctr" defTabSz="933450" rtl="0">
            <a:lnSpc>
              <a:spcPct val="90000"/>
            </a:lnSpc>
            <a:spcBef>
              <a:spcPct val="0"/>
            </a:spcBef>
            <a:spcAft>
              <a:spcPct val="35000"/>
            </a:spcAft>
            <a:buNone/>
          </a:pPr>
          <a:r>
            <a:rPr lang="zh-TW" altLang="zh-TW" sz="2100" b="1" kern="1200" dirty="0">
              <a:solidFill>
                <a:schemeClr val="accent6"/>
              </a:solidFill>
              <a:latin typeface="微軟正黑體" panose="020B0604030504040204" pitchFamily="34" charset="-120"/>
              <a:ea typeface="微軟正黑體" panose="020B0604030504040204" pitchFamily="34" charset="-120"/>
            </a:rPr>
            <a:t>樣本不具有代表性</a:t>
          </a:r>
          <a:r>
            <a:rPr lang="zh-TW" altLang="zh-TW" sz="2100" b="1" kern="1200" dirty="0">
              <a:latin typeface="微軟正黑體" panose="020B0604030504040204" pitchFamily="34" charset="-120"/>
              <a:ea typeface="微軟正黑體" panose="020B0604030504040204" pitchFamily="34" charset="-120"/>
            </a:rPr>
            <a:t>，其結果不能推廣到</a:t>
          </a:r>
          <a:r>
            <a:rPr lang="zh-TW" altLang="en-US" sz="2100" b="1" kern="1200" dirty="0">
              <a:latin typeface="微軟正黑體" panose="020B0604030504040204" pitchFamily="34" charset="-120"/>
              <a:ea typeface="微軟正黑體" panose="020B0604030504040204" pitchFamily="34" charset="-120"/>
            </a:rPr>
            <a:t>德國</a:t>
          </a:r>
          <a:r>
            <a:rPr lang="zh-TW" altLang="zh-TW" sz="2100" b="1" kern="1200" dirty="0">
              <a:latin typeface="微軟正黑體" panose="020B0604030504040204" pitchFamily="34" charset="-120"/>
              <a:ea typeface="微軟正黑體" panose="020B0604030504040204" pitchFamily="34" charset="-120"/>
            </a:rPr>
            <a:t>黑森</a:t>
          </a:r>
          <a:r>
            <a:rPr lang="zh-TW" altLang="en-US" sz="2100" b="1" kern="1200" dirty="0">
              <a:latin typeface="微軟正黑體" panose="020B0604030504040204" pitchFamily="34" charset="-120"/>
              <a:ea typeface="微軟正黑體" panose="020B0604030504040204" pitchFamily="34" charset="-120"/>
            </a:rPr>
            <a:t>邦中</a:t>
          </a:r>
          <a:r>
            <a:rPr lang="zh-TW" altLang="zh-TW" sz="2100" b="1" kern="1200" dirty="0">
              <a:latin typeface="微軟正黑體" panose="020B0604030504040204" pitchFamily="34" charset="-120"/>
              <a:ea typeface="微軟正黑體" panose="020B0604030504040204" pitchFamily="34" charset="-120"/>
            </a:rPr>
            <a:t>所有學校</a:t>
          </a:r>
          <a:r>
            <a:rPr lang="zh-TW" altLang="en-US" sz="2100" b="1" kern="1200" dirty="0">
              <a:latin typeface="微軟正黑體" panose="020B0604030504040204" pitchFamily="34" charset="-120"/>
              <a:ea typeface="微軟正黑體" panose="020B0604030504040204" pitchFamily="34" charset="-120"/>
            </a:rPr>
            <a:t>的</a:t>
          </a:r>
          <a:r>
            <a:rPr lang="zh-TW" altLang="zh-TW" sz="2100" b="1" kern="1200" dirty="0">
              <a:latin typeface="微軟正黑體" panose="020B0604030504040204" pitchFamily="34" charset="-120"/>
              <a:ea typeface="微軟正黑體" panose="020B0604030504040204" pitchFamily="34" charset="-120"/>
            </a:rPr>
            <a:t>領導</a:t>
          </a:r>
          <a:r>
            <a:rPr lang="zh-TW" altLang="en-US" sz="2100" b="1" kern="1200" dirty="0">
              <a:latin typeface="微軟正黑體" panose="020B0604030504040204" pitchFamily="34" charset="-120"/>
              <a:ea typeface="微軟正黑體" panose="020B0604030504040204" pitchFamily="34" charset="-120"/>
            </a:rPr>
            <a:t>者</a:t>
          </a:r>
          <a:endParaRPr lang="en-US" sz="2100" b="1" i="0" kern="1200" dirty="0">
            <a:solidFill>
              <a:schemeClr val="accent6"/>
            </a:solidFill>
            <a:latin typeface="微軟正黑體" panose="020B0604030504040204" pitchFamily="34" charset="-120"/>
            <a:ea typeface="微軟正黑體" panose="020B0604030504040204" pitchFamily="34" charset="-120"/>
          </a:endParaRPr>
        </a:p>
      </dsp:txBody>
      <dsp:txXfrm rot="10800000">
        <a:off x="2241198" y="2134"/>
        <a:ext cx="6436628" cy="1101200"/>
      </dsp:txXfrm>
    </dsp:sp>
    <dsp:sp modelId="{D06F43C7-A84D-486D-AB9E-34E25D7107BF}">
      <dsp:nvSpPr>
        <dsp:cNvPr id="0" name=""/>
        <dsp:cNvSpPr/>
      </dsp:nvSpPr>
      <dsp:spPr>
        <a:xfrm>
          <a:off x="1415298" y="2134"/>
          <a:ext cx="1101200" cy="1101200"/>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C71D7-B832-4E83-A23E-2C70D033DA49}">
      <dsp:nvSpPr>
        <dsp:cNvPr id="0" name=""/>
        <dsp:cNvSpPr/>
      </dsp:nvSpPr>
      <dsp:spPr>
        <a:xfrm rot="10800000">
          <a:off x="1965898" y="1425053"/>
          <a:ext cx="6711928" cy="110120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599" tIns="80010" rIns="149352" bIns="80010" numCol="1" spcCol="1270" anchor="ctr" anchorCtr="0">
          <a:noAutofit/>
        </a:bodyPr>
        <a:lstStyle/>
        <a:p>
          <a:pPr marL="0" lvl="0" indent="0" algn="ctr" defTabSz="933450" rtl="0">
            <a:lnSpc>
              <a:spcPct val="90000"/>
            </a:lnSpc>
            <a:spcBef>
              <a:spcPct val="0"/>
            </a:spcBef>
            <a:spcAft>
              <a:spcPct val="35000"/>
            </a:spcAft>
            <a:buNone/>
          </a:pPr>
          <a:r>
            <a:rPr lang="zh-TW" altLang="zh-TW" sz="2100" b="1" kern="1200" dirty="0">
              <a:latin typeface="微軟正黑體" panose="020B0604030504040204" pitchFamily="34" charset="-120"/>
              <a:ea typeface="微軟正黑體" panose="020B0604030504040204" pitchFamily="34" charset="-120"/>
            </a:rPr>
            <a:t>本研究</a:t>
          </a:r>
          <a:r>
            <a:rPr lang="zh-TW" altLang="en-US" sz="2100" b="1" kern="1200" dirty="0">
              <a:latin typeface="微軟正黑體" panose="020B0604030504040204" pitchFamily="34" charset="-120"/>
              <a:ea typeface="微軟正黑體" panose="020B0604030504040204" pitchFamily="34" charset="-120"/>
            </a:rPr>
            <a:t>屬於</a:t>
          </a:r>
          <a:r>
            <a:rPr lang="zh-TW" altLang="zh-TW" sz="2100" b="1" kern="1200" dirty="0">
              <a:latin typeface="微軟正黑體" panose="020B0604030504040204" pitchFamily="34" charset="-120"/>
              <a:ea typeface="微軟正黑體" panose="020B0604030504040204" pitchFamily="34" charset="-120"/>
            </a:rPr>
            <a:t>的</a:t>
          </a:r>
          <a:r>
            <a:rPr lang="zh-TW" altLang="zh-TW" sz="2100" b="1" kern="1200" dirty="0">
              <a:solidFill>
                <a:schemeClr val="accent6"/>
              </a:solidFill>
              <a:latin typeface="微軟正黑體" panose="020B0604030504040204" pitchFamily="34" charset="-120"/>
              <a:ea typeface="微軟正黑體" panose="020B0604030504040204" pitchFamily="34" charset="-120"/>
            </a:rPr>
            <a:t>橫斷面</a:t>
          </a:r>
          <a:r>
            <a:rPr lang="zh-TW" altLang="en-US" sz="2100" b="1" kern="1200" dirty="0">
              <a:solidFill>
                <a:schemeClr val="accent6"/>
              </a:solidFill>
              <a:latin typeface="微軟正黑體" panose="020B0604030504040204" pitchFamily="34" charset="-120"/>
              <a:ea typeface="微軟正黑體" panose="020B0604030504040204" pitchFamily="34" charset="-120"/>
            </a:rPr>
            <a:t>性研究</a:t>
          </a:r>
          <a:r>
            <a:rPr lang="zh-TW" altLang="zh-TW" sz="2100" b="1" kern="1200" dirty="0">
              <a:latin typeface="微軟正黑體" panose="020B0604030504040204" pitchFamily="34" charset="-120"/>
              <a:ea typeface="微軟正黑體" panose="020B0604030504040204" pitchFamily="34" charset="-120"/>
            </a:rPr>
            <a:t>，有關健康</a:t>
          </a:r>
          <a:r>
            <a:rPr lang="zh-TW" altLang="en-US" sz="2100" b="1" kern="1200" dirty="0">
              <a:latin typeface="微軟正黑體" panose="020B0604030504040204" pitchFamily="34" charset="-120"/>
              <a:ea typeface="微軟正黑體" panose="020B0604030504040204" pitchFamily="34" charset="-120"/>
            </a:rPr>
            <a:t>識能</a:t>
          </a:r>
          <a:r>
            <a:rPr lang="zh-TW" altLang="zh-TW" sz="2100" b="1" kern="1200" dirty="0">
              <a:latin typeface="微軟正黑體" panose="020B0604030504040204" pitchFamily="34" charset="-120"/>
              <a:ea typeface="微軟正黑體" panose="020B0604030504040204" pitchFamily="34" charset="-120"/>
            </a:rPr>
            <a:t>與</a:t>
          </a:r>
          <a:r>
            <a:rPr lang="zh-TW" altLang="en-US" sz="2100" b="1" kern="1200" dirty="0">
              <a:latin typeface="微軟正黑體" panose="020B0604030504040204" pitchFamily="34" charset="-120"/>
              <a:ea typeface="微軟正黑體" panose="020B0604030504040204" pitchFamily="34" charset="-120"/>
            </a:rPr>
            <a:t>健康促進學校間</a:t>
          </a:r>
          <a:r>
            <a:rPr lang="zh-TW" altLang="zh-TW" sz="2100" b="1" kern="1200" dirty="0">
              <a:latin typeface="微軟正黑體" panose="020B0604030504040204" pitchFamily="34" charset="-120"/>
              <a:ea typeface="微軟正黑體" panose="020B0604030504040204" pitchFamily="34" charset="-120"/>
            </a:rPr>
            <a:t>的關聯的結果不能解釋為</a:t>
          </a:r>
          <a:r>
            <a:rPr lang="zh-TW" altLang="zh-TW" sz="2100" b="1" kern="1200" dirty="0">
              <a:solidFill>
                <a:schemeClr val="accent6"/>
              </a:solidFill>
              <a:latin typeface="微軟正黑體" panose="020B0604030504040204" pitchFamily="34" charset="-120"/>
              <a:ea typeface="微軟正黑體" panose="020B0604030504040204" pitchFamily="34" charset="-120"/>
            </a:rPr>
            <a:t>因果關係</a:t>
          </a:r>
          <a:endParaRPr lang="zh-TW" sz="2100" b="1" kern="1200" dirty="0">
            <a:solidFill>
              <a:schemeClr val="accent6"/>
            </a:solidFill>
            <a:latin typeface="微軟正黑體" panose="020B0604030504040204" pitchFamily="34" charset="-120"/>
            <a:ea typeface="微軟正黑體" panose="020B0604030504040204" pitchFamily="34" charset="-120"/>
          </a:endParaRPr>
        </a:p>
      </dsp:txBody>
      <dsp:txXfrm rot="10800000">
        <a:off x="2241198" y="1425053"/>
        <a:ext cx="6436628" cy="1101200"/>
      </dsp:txXfrm>
    </dsp:sp>
    <dsp:sp modelId="{3421463B-70D3-4E2F-A4CF-ED7CF1E7C48D}">
      <dsp:nvSpPr>
        <dsp:cNvPr id="0" name=""/>
        <dsp:cNvSpPr/>
      </dsp:nvSpPr>
      <dsp:spPr>
        <a:xfrm>
          <a:off x="1415298" y="1425053"/>
          <a:ext cx="1101200" cy="1101200"/>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34A9EE-C6A0-4FC6-99CA-2A156304E7B9}">
      <dsp:nvSpPr>
        <dsp:cNvPr id="0" name=""/>
        <dsp:cNvSpPr/>
      </dsp:nvSpPr>
      <dsp:spPr>
        <a:xfrm rot="10800000">
          <a:off x="1965898" y="2847973"/>
          <a:ext cx="6711928" cy="110120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599" tIns="80010" rIns="149352" bIns="80010" numCol="1" spcCol="1270" anchor="ctr" anchorCtr="0">
          <a:noAutofit/>
        </a:bodyPr>
        <a:lstStyle/>
        <a:p>
          <a:pPr marL="0" lvl="0" indent="0" algn="ctr" defTabSz="933450" rtl="0">
            <a:lnSpc>
              <a:spcPct val="90000"/>
            </a:lnSpc>
            <a:spcBef>
              <a:spcPct val="0"/>
            </a:spcBef>
            <a:spcAft>
              <a:spcPct val="35000"/>
            </a:spcAft>
            <a:buNone/>
          </a:pPr>
          <a:r>
            <a:rPr lang="zh-TW" altLang="zh-TW" sz="2100" b="1" kern="1200" dirty="0">
              <a:latin typeface="微軟正黑體" panose="020B0604030504040204" pitchFamily="34" charset="-120"/>
              <a:ea typeface="微軟正黑體" panose="020B0604030504040204" pitchFamily="34" charset="-120"/>
            </a:rPr>
            <a:t>學校領導</a:t>
          </a:r>
          <a:r>
            <a:rPr lang="zh-TW" altLang="en-US" sz="2100" b="1" kern="1200" dirty="0">
              <a:latin typeface="微軟正黑體" panose="020B0604030504040204" pitchFamily="34" charset="-120"/>
              <a:ea typeface="微軟正黑體" panose="020B0604030504040204" pitchFamily="34" charset="-120"/>
            </a:rPr>
            <a:t>者</a:t>
          </a:r>
          <a:r>
            <a:rPr lang="zh-TW" altLang="zh-TW" sz="2100" b="1" kern="1200" dirty="0">
              <a:latin typeface="微軟正黑體" panose="020B0604030504040204" pitchFamily="34" charset="-120"/>
              <a:ea typeface="微軟正黑體" panose="020B0604030504040204" pitchFamily="34" charset="-120"/>
            </a:rPr>
            <a:t>是這項研究的</a:t>
          </a:r>
          <a:r>
            <a:rPr lang="zh-TW" altLang="zh-TW" sz="2100" b="1" kern="1200" dirty="0">
              <a:solidFill>
                <a:schemeClr val="accent6"/>
              </a:solidFill>
              <a:latin typeface="微軟正黑體" panose="020B0604030504040204" pitchFamily="34" charset="-120"/>
              <a:ea typeface="微軟正黑體" panose="020B0604030504040204" pitchFamily="34" charset="-120"/>
            </a:rPr>
            <a:t>唯一</a:t>
          </a:r>
          <a:r>
            <a:rPr lang="zh-TW" altLang="en-US" sz="2100" b="1" kern="1200" dirty="0">
              <a:solidFill>
                <a:schemeClr val="accent6"/>
              </a:solidFill>
              <a:latin typeface="微軟正黑體" panose="020B0604030504040204" pitchFamily="34" charset="-120"/>
              <a:ea typeface="微軟正黑體" panose="020B0604030504040204" pitchFamily="34" charset="-120"/>
            </a:rPr>
            <a:t>訊息</a:t>
          </a:r>
          <a:r>
            <a:rPr lang="zh-TW" altLang="zh-TW" sz="2100" b="1" kern="1200" dirty="0">
              <a:solidFill>
                <a:schemeClr val="accent6"/>
              </a:solidFill>
              <a:latin typeface="微軟正黑體" panose="020B0604030504040204" pitchFamily="34" charset="-120"/>
              <a:ea typeface="微軟正黑體" panose="020B0604030504040204" pitchFamily="34" charset="-120"/>
            </a:rPr>
            <a:t>來源</a:t>
          </a:r>
          <a:r>
            <a:rPr lang="zh-TW" altLang="zh-TW" sz="2100" b="1" kern="1200" dirty="0">
              <a:latin typeface="微軟正黑體" panose="020B0604030504040204" pitchFamily="34" charset="-120"/>
              <a:ea typeface="微軟正黑體" panose="020B0604030504040204" pitchFamily="34" charset="-120"/>
            </a:rPr>
            <a:t>，這可能導致有效性受到限制</a:t>
          </a:r>
          <a:endParaRPr lang="zh-TW" sz="2100" b="1" kern="1200" dirty="0">
            <a:solidFill>
              <a:schemeClr val="accent6"/>
            </a:solidFill>
            <a:latin typeface="微軟正黑體" panose="020B0604030504040204" pitchFamily="34" charset="-120"/>
            <a:ea typeface="微軟正黑體" panose="020B0604030504040204" pitchFamily="34" charset="-120"/>
          </a:endParaRPr>
        </a:p>
      </dsp:txBody>
      <dsp:txXfrm rot="10800000">
        <a:off x="2241198" y="2847973"/>
        <a:ext cx="6436628" cy="1101200"/>
      </dsp:txXfrm>
    </dsp:sp>
    <dsp:sp modelId="{5E37745E-41EB-4F13-9990-6687FE4E66BA}">
      <dsp:nvSpPr>
        <dsp:cNvPr id="0" name=""/>
        <dsp:cNvSpPr/>
      </dsp:nvSpPr>
      <dsp:spPr>
        <a:xfrm>
          <a:off x="1415298" y="2847973"/>
          <a:ext cx="1101200" cy="1101200"/>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1661F-0374-4212-A67B-433C165ABE09}">
      <dsp:nvSpPr>
        <dsp:cNvPr id="0" name=""/>
        <dsp:cNvSpPr/>
      </dsp:nvSpPr>
      <dsp:spPr>
        <a:xfrm>
          <a:off x="0" y="647645"/>
          <a:ext cx="7704000" cy="863527"/>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DB484-700A-45BC-B252-E41575BEA454}">
      <dsp:nvSpPr>
        <dsp:cNvPr id="0" name=""/>
        <dsp:cNvSpPr/>
      </dsp:nvSpPr>
      <dsp:spPr>
        <a:xfrm>
          <a:off x="84" y="0"/>
          <a:ext cx="3382161" cy="8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altLang="zh-TW" sz="2400" kern="1200" dirty="0"/>
            <a:t>2012-2013</a:t>
          </a:r>
          <a:endParaRPr lang="zh-TW" altLang="en-US" sz="2400" kern="1200" dirty="0"/>
        </a:p>
      </dsp:txBody>
      <dsp:txXfrm>
        <a:off x="84" y="0"/>
        <a:ext cx="3382161" cy="863527"/>
      </dsp:txXfrm>
    </dsp:sp>
    <dsp:sp modelId="{D22DB319-F365-47AC-97AE-90E06448EBD5}">
      <dsp:nvSpPr>
        <dsp:cNvPr id="0" name=""/>
        <dsp:cNvSpPr/>
      </dsp:nvSpPr>
      <dsp:spPr>
        <a:xfrm>
          <a:off x="1583224" y="971468"/>
          <a:ext cx="215881" cy="21588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BC653-C5AF-4D38-8230-91F4B2D4FF7B}">
      <dsp:nvSpPr>
        <dsp:cNvPr id="0" name=""/>
        <dsp:cNvSpPr/>
      </dsp:nvSpPr>
      <dsp:spPr>
        <a:xfrm>
          <a:off x="3552199" y="219862"/>
          <a:ext cx="3382161" cy="8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altLang="zh-TW" sz="2400" kern="1200" dirty="0"/>
            <a:t>2014-2016</a:t>
          </a:r>
          <a:endParaRPr lang="zh-TW" altLang="en-US" sz="2400" kern="1200" dirty="0"/>
        </a:p>
      </dsp:txBody>
      <dsp:txXfrm>
        <a:off x="3552199" y="219862"/>
        <a:ext cx="3382161" cy="863527"/>
      </dsp:txXfrm>
    </dsp:sp>
    <dsp:sp modelId="{56362629-19B8-494C-8137-105FDE271848}">
      <dsp:nvSpPr>
        <dsp:cNvPr id="0" name=""/>
        <dsp:cNvSpPr/>
      </dsp:nvSpPr>
      <dsp:spPr>
        <a:xfrm>
          <a:off x="5134493" y="971468"/>
          <a:ext cx="215881" cy="21588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97A8E-97C2-4563-BDDD-68F60986429A}">
      <dsp:nvSpPr>
        <dsp:cNvPr id="0" name=""/>
        <dsp:cNvSpPr/>
      </dsp:nvSpPr>
      <dsp:spPr>
        <a:xfrm>
          <a:off x="0" y="9832"/>
          <a:ext cx="8661619"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zh-TW" altLang="en-US" sz="2600" b="1" i="0" kern="1200" dirty="0">
              <a:solidFill>
                <a:schemeClr val="accent3">
                  <a:lumMod val="10000"/>
                </a:schemeClr>
              </a:solidFill>
              <a:latin typeface="微軟正黑體" panose="020B0604030504040204" pitchFamily="34" charset="-120"/>
              <a:ea typeface="微軟正黑體" panose="020B0604030504040204" pitchFamily="34" charset="-120"/>
            </a:rPr>
            <a:t>人口學及工作特性</a:t>
          </a:r>
          <a:endParaRPr lang="zh-TW" sz="2600" kern="1200" dirty="0">
            <a:solidFill>
              <a:schemeClr val="accent3">
                <a:lumMod val="10000"/>
              </a:schemeClr>
            </a:solidFill>
            <a:latin typeface="微軟正黑體" panose="020B0604030504040204" pitchFamily="34" charset="-120"/>
            <a:ea typeface="微軟正黑體" panose="020B0604030504040204" pitchFamily="34" charset="-120"/>
          </a:endParaRPr>
        </a:p>
      </dsp:txBody>
      <dsp:txXfrm>
        <a:off x="0" y="9832"/>
        <a:ext cx="8661619" cy="748800"/>
      </dsp:txXfrm>
    </dsp:sp>
    <dsp:sp modelId="{711BCAD5-BE3C-46D5-BA15-345CE4B2E6B1}">
      <dsp:nvSpPr>
        <dsp:cNvPr id="0" name=""/>
        <dsp:cNvSpPr/>
      </dsp:nvSpPr>
      <dsp:spPr>
        <a:xfrm>
          <a:off x="0" y="758632"/>
          <a:ext cx="8661619" cy="3425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altLang="en-US" sz="2400" b="1" i="0" kern="1200" dirty="0">
              <a:latin typeface="微軟正黑體" panose="020B0604030504040204" pitchFamily="34" charset="-120"/>
              <a:ea typeface="微軟正黑體" panose="020B0604030504040204" pitchFamily="34" charset="-120"/>
            </a:rPr>
            <a:t>性別</a:t>
          </a:r>
          <a:r>
            <a:rPr lang="en-US" altLang="zh-TW" sz="2400" b="1" i="0" kern="1200" dirty="0">
              <a:latin typeface="微軟正黑體" panose="020B0604030504040204" pitchFamily="34" charset="-120"/>
              <a:ea typeface="微軟正黑體" panose="020B0604030504040204" pitchFamily="34" charset="-120"/>
            </a:rPr>
            <a:t>(</a:t>
          </a:r>
          <a:r>
            <a:rPr lang="en-US" altLang="zh-TW" sz="2400" b="0" i="0" kern="1200" dirty="0"/>
            <a:t>Gender</a:t>
          </a:r>
          <a:r>
            <a:rPr lang="en-US" altLang="zh-TW" sz="2400" b="1" i="0" kern="1200" dirty="0">
              <a:latin typeface="微軟正黑體" panose="020B0604030504040204" pitchFamily="34" charset="-120"/>
              <a:ea typeface="微軟正黑體" panose="020B0604030504040204" pitchFamily="34" charset="-120"/>
            </a:rPr>
            <a:t>)</a:t>
          </a:r>
          <a:r>
            <a:rPr lang="en-US" altLang="zh-TW" sz="2400" b="0" i="0" kern="1200" dirty="0">
              <a:latin typeface="微軟正黑體" panose="020B0604030504040204" pitchFamily="34" charset="-120"/>
              <a:ea typeface="微軟正黑體" panose="020B0604030504040204" pitchFamily="34" charset="-120"/>
            </a:rPr>
            <a:t>(</a:t>
          </a:r>
          <a:r>
            <a:rPr lang="zh-TW" altLang="en-US" sz="2400" b="0" i="0" kern="1200" dirty="0">
              <a:latin typeface="微軟正黑體" panose="020B0604030504040204" pitchFamily="34" charset="-120"/>
              <a:ea typeface="微軟正黑體" panose="020B0604030504040204" pitchFamily="34" charset="-120"/>
            </a:rPr>
            <a:t>男、女</a:t>
          </a:r>
          <a:r>
            <a:rPr lang="en-US" altLang="zh-TW" sz="2400" b="0" i="0" kern="1200" dirty="0">
              <a:latin typeface="微軟正黑體" panose="020B0604030504040204" pitchFamily="34" charset="-120"/>
              <a:ea typeface="微軟正黑體" panose="020B0604030504040204" pitchFamily="34" charset="-120"/>
            </a:rPr>
            <a:t>)</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altLang="en-US" sz="2400" b="1" i="0" kern="1200" dirty="0">
              <a:latin typeface="微軟正黑體" panose="020B0604030504040204" pitchFamily="34" charset="-120"/>
              <a:ea typeface="微軟正黑體" panose="020B0604030504040204" pitchFamily="34" charset="-120"/>
            </a:rPr>
            <a:t>年齡</a:t>
          </a:r>
          <a:r>
            <a:rPr lang="en-US" altLang="zh-TW" sz="2400" b="1" i="0" kern="1200" dirty="0">
              <a:latin typeface="微軟正黑體" panose="020B0604030504040204" pitchFamily="34" charset="-120"/>
              <a:ea typeface="微軟正黑體" panose="020B0604030504040204" pitchFamily="34" charset="-120"/>
            </a:rPr>
            <a:t>(</a:t>
          </a:r>
          <a:r>
            <a:rPr lang="en-US" altLang="zh-TW" sz="2400" b="0" i="0" kern="1200" dirty="0"/>
            <a:t>Age</a:t>
          </a:r>
          <a:r>
            <a:rPr lang="en-US" altLang="zh-TW" sz="2400" b="1" i="0" kern="1200" dirty="0">
              <a:latin typeface="微軟正黑體" panose="020B0604030504040204" pitchFamily="34" charset="-120"/>
              <a:ea typeface="微軟正黑體" panose="020B0604030504040204" pitchFamily="34" charset="-120"/>
            </a:rPr>
            <a:t>)</a:t>
          </a:r>
          <a:r>
            <a:rPr lang="en-US" altLang="zh-TW" sz="2400" b="0" i="0" kern="1200" dirty="0">
              <a:latin typeface="微軟正黑體" panose="020B0604030504040204" pitchFamily="34" charset="-120"/>
              <a:ea typeface="微軟正黑體" panose="020B0604030504040204" pitchFamily="34" charset="-120"/>
            </a:rPr>
            <a:t>(</a:t>
          </a:r>
          <a:r>
            <a:rPr lang="zh-TW" altLang="en-US" sz="2400" b="0" i="0" kern="1200" dirty="0">
              <a:latin typeface="微軟正黑體" panose="020B0604030504040204" pitchFamily="34" charset="-120"/>
              <a:ea typeface="微軟正黑體" panose="020B0604030504040204" pitchFamily="34" charset="-120"/>
            </a:rPr>
            <a:t>小於等於</a:t>
          </a:r>
          <a:r>
            <a:rPr lang="en-US" altLang="zh-TW" sz="2400" b="0" i="0" kern="1200" dirty="0">
              <a:latin typeface="微軟正黑體" panose="020B0604030504040204" pitchFamily="34" charset="-120"/>
              <a:ea typeface="微軟正黑體" panose="020B0604030504040204" pitchFamily="34" charset="-120"/>
            </a:rPr>
            <a:t>45</a:t>
          </a:r>
          <a:r>
            <a:rPr lang="zh-TW" altLang="en-US" sz="2400" b="0" i="0" kern="1200" dirty="0">
              <a:latin typeface="微軟正黑體" panose="020B0604030504040204" pitchFamily="34" charset="-120"/>
              <a:ea typeface="微軟正黑體" panose="020B0604030504040204" pitchFamily="34" charset="-120"/>
            </a:rPr>
            <a:t>歲、</a:t>
          </a:r>
          <a:r>
            <a:rPr lang="en-US" altLang="zh-TW" sz="2400" b="0" i="0" kern="1200" dirty="0">
              <a:latin typeface="微軟正黑體" panose="020B0604030504040204" pitchFamily="34" charset="-120"/>
              <a:ea typeface="微軟正黑體" panose="020B0604030504040204" pitchFamily="34" charset="-120"/>
            </a:rPr>
            <a:t>46</a:t>
          </a:r>
          <a:r>
            <a:rPr lang="zh-TW" altLang="en-US" sz="2400" b="0" i="0" kern="1200" dirty="0">
              <a:latin typeface="微軟正黑體" panose="020B0604030504040204" pitchFamily="34" charset="-120"/>
              <a:ea typeface="微軟正黑體" panose="020B0604030504040204" pitchFamily="34" charset="-120"/>
            </a:rPr>
            <a:t>至</a:t>
          </a:r>
          <a:r>
            <a:rPr lang="en-US" altLang="zh-TW" sz="2400" b="0" i="0" kern="1200" dirty="0">
              <a:latin typeface="微軟正黑體" panose="020B0604030504040204" pitchFamily="34" charset="-120"/>
              <a:ea typeface="微軟正黑體" panose="020B0604030504040204" pitchFamily="34" charset="-120"/>
            </a:rPr>
            <a:t>60</a:t>
          </a:r>
          <a:r>
            <a:rPr lang="zh-TW" altLang="en-US" sz="2400" b="0" i="0" kern="1200" dirty="0">
              <a:latin typeface="微軟正黑體" panose="020B0604030504040204" pitchFamily="34" charset="-120"/>
              <a:ea typeface="微軟正黑體" panose="020B0604030504040204" pitchFamily="34" charset="-120"/>
            </a:rPr>
            <a:t>歲、超過</a:t>
          </a:r>
          <a:r>
            <a:rPr lang="en-US" altLang="zh-TW" sz="2400" b="0" i="0" kern="1200" dirty="0">
              <a:latin typeface="微軟正黑體" panose="020B0604030504040204" pitchFamily="34" charset="-120"/>
              <a:ea typeface="微軟正黑體" panose="020B0604030504040204" pitchFamily="34" charset="-120"/>
            </a:rPr>
            <a:t>60</a:t>
          </a:r>
          <a:r>
            <a:rPr lang="zh-TW" altLang="en-US" sz="2400" b="0" i="0" kern="1200" dirty="0">
              <a:latin typeface="微軟正黑體" panose="020B0604030504040204" pitchFamily="34" charset="-120"/>
              <a:ea typeface="微軟正黑體" panose="020B0604030504040204" pitchFamily="34" charset="-120"/>
            </a:rPr>
            <a:t>歲</a:t>
          </a:r>
          <a:r>
            <a:rPr lang="en-US" altLang="zh-TW" sz="2400" b="0" i="0" kern="1200" dirty="0">
              <a:latin typeface="微軟正黑體" panose="020B0604030504040204" pitchFamily="34" charset="-120"/>
              <a:ea typeface="微軟正黑體" panose="020B0604030504040204" pitchFamily="34" charset="-120"/>
            </a:rPr>
            <a:t>)</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altLang="en-US" sz="2400" b="1" i="0" kern="1200" dirty="0">
              <a:latin typeface="微軟正黑體" panose="020B0604030504040204" pitchFamily="34" charset="-120"/>
              <a:ea typeface="微軟正黑體" panose="020B0604030504040204" pitchFamily="34" charset="-120"/>
            </a:rPr>
            <a:t>學校類型</a:t>
          </a:r>
          <a:r>
            <a:rPr lang="en-US" altLang="zh-TW" sz="2400" b="1" i="0" kern="1200" dirty="0">
              <a:latin typeface="微軟正黑體" panose="020B0604030504040204" pitchFamily="34" charset="-120"/>
              <a:ea typeface="微軟正黑體" panose="020B0604030504040204" pitchFamily="34" charset="-120"/>
            </a:rPr>
            <a:t>(</a:t>
          </a:r>
          <a:r>
            <a:rPr lang="en-US" altLang="zh-TW" sz="2400" b="0" i="0" kern="1200" dirty="0"/>
            <a:t>Type of school </a:t>
          </a:r>
          <a:r>
            <a:rPr lang="en-US" altLang="zh-TW" sz="2400" b="1" i="0" kern="1200" dirty="0">
              <a:latin typeface="微軟正黑體" panose="020B0604030504040204" pitchFamily="34" charset="-120"/>
              <a:ea typeface="微軟正黑體" panose="020B0604030504040204" pitchFamily="34" charset="-120"/>
            </a:rPr>
            <a:t>)</a:t>
          </a:r>
          <a:r>
            <a:rPr lang="en-US" altLang="zh-TW" sz="2400" b="0" i="0" kern="1200" dirty="0">
              <a:latin typeface="微軟正黑體" panose="020B0604030504040204" pitchFamily="34" charset="-120"/>
              <a:ea typeface="微軟正黑體" panose="020B0604030504040204" pitchFamily="34" charset="-120"/>
            </a:rPr>
            <a:t>(</a:t>
          </a:r>
          <a:r>
            <a:rPr lang="zh-TW" altLang="en-US" sz="2400" b="0" i="0" kern="1200" dirty="0">
              <a:latin typeface="微軟正黑體" panose="020B0604030504040204" pitchFamily="34" charset="-120"/>
              <a:ea typeface="微軟正黑體" panose="020B0604030504040204" pitchFamily="34" charset="-120"/>
            </a:rPr>
            <a:t>小學、文法學校、高級文理中學</a:t>
          </a:r>
          <a:r>
            <a:rPr lang="en-US" sz="2400" b="0" i="0" kern="1200" dirty="0">
              <a:latin typeface="微軟正黑體" panose="020B0604030504040204" pitchFamily="34" charset="-120"/>
              <a:ea typeface="微軟正黑體" panose="020B0604030504040204" pitchFamily="34" charset="-120"/>
            </a:rPr>
            <a:t>gymnasium</a:t>
          </a:r>
          <a:r>
            <a:rPr lang="zh-TW" altLang="en-US" sz="2400" b="0" i="0" kern="1200" dirty="0">
              <a:latin typeface="微軟正黑體" panose="020B0604030504040204" pitchFamily="34" charset="-120"/>
              <a:ea typeface="微軟正黑體" panose="020B0604030504040204" pitchFamily="34" charset="-120"/>
            </a:rPr>
            <a:t>、有特殊需求的兒童學校</a:t>
          </a:r>
          <a:r>
            <a:rPr lang="en-US" altLang="zh-TW" sz="2400" b="0" i="0" kern="1200" dirty="0">
              <a:latin typeface="微軟正黑體" panose="020B0604030504040204" pitchFamily="34" charset="-120"/>
              <a:ea typeface="微軟正黑體" panose="020B0604030504040204" pitchFamily="34" charset="-120"/>
            </a:rPr>
            <a:t>(</a:t>
          </a:r>
          <a:r>
            <a:rPr lang="zh-TW" altLang="en-US" sz="2400" b="0" i="0" kern="1200" dirty="0">
              <a:latin typeface="微軟正黑體" panose="020B0604030504040204" pitchFamily="34" charset="-120"/>
              <a:ea typeface="微軟正黑體" panose="020B0604030504040204" pitchFamily="34" charset="-120"/>
            </a:rPr>
            <a:t>如：殘障人士</a:t>
          </a:r>
          <a:r>
            <a:rPr lang="en-US" altLang="zh-TW" sz="2400" b="0" i="0" kern="1200" dirty="0">
              <a:latin typeface="微軟正黑體" panose="020B0604030504040204" pitchFamily="34" charset="-120"/>
              <a:ea typeface="微軟正黑體" panose="020B0604030504040204" pitchFamily="34" charset="-120"/>
            </a:rPr>
            <a:t>)</a:t>
          </a:r>
          <a:r>
            <a:rPr lang="zh-TW" altLang="en-US" sz="2400" b="0" i="0" kern="1200" dirty="0">
              <a:latin typeface="微軟正黑體" panose="020B0604030504040204" pitchFamily="34" charset="-120"/>
              <a:ea typeface="微軟正黑體" panose="020B0604030504040204" pitchFamily="34" charset="-120"/>
            </a:rPr>
            <a:t>、職業學校</a:t>
          </a:r>
          <a:r>
            <a:rPr lang="en-US" altLang="zh-TW" sz="2400" b="0" i="0" kern="1200" dirty="0">
              <a:latin typeface="微軟正黑體" panose="020B0604030504040204" pitchFamily="34" charset="-120"/>
              <a:ea typeface="微軟正黑體" panose="020B0604030504040204" pitchFamily="34" charset="-120"/>
            </a:rPr>
            <a:t>(</a:t>
          </a:r>
          <a:r>
            <a:rPr lang="zh-TW" altLang="en-US" sz="2400" b="0" i="0" kern="1200" dirty="0">
              <a:latin typeface="微軟正黑體" panose="020B0604030504040204" pitchFamily="34" charset="-120"/>
              <a:ea typeface="微軟正黑體" panose="020B0604030504040204" pitchFamily="34" charset="-120"/>
            </a:rPr>
            <a:t>例如：綜合學校</a:t>
          </a:r>
          <a:r>
            <a:rPr lang="en-US" sz="2400" b="0" i="0" kern="1200" dirty="0">
              <a:latin typeface="微軟正黑體" panose="020B0604030504040204" pitchFamily="34" charset="-120"/>
              <a:ea typeface="微軟正黑體" panose="020B0604030504040204" pitchFamily="34" charset="-120"/>
            </a:rPr>
            <a:t>)</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altLang="en-US" sz="2400" b="1" i="0" kern="1200" dirty="0">
              <a:latin typeface="微軟正黑體" panose="020B0604030504040204" pitchFamily="34" charset="-120"/>
              <a:ea typeface="微軟正黑體" panose="020B0604030504040204" pitchFamily="34" charset="-120"/>
            </a:rPr>
            <a:t>專業角色</a:t>
          </a:r>
          <a:r>
            <a:rPr lang="en-US" altLang="zh-TW" sz="2400" b="1" i="0" kern="1200" dirty="0">
              <a:latin typeface="微軟正黑體" panose="020B0604030504040204" pitchFamily="34" charset="-120"/>
              <a:ea typeface="微軟正黑體" panose="020B0604030504040204" pitchFamily="34" charset="-120"/>
            </a:rPr>
            <a:t>(</a:t>
          </a:r>
          <a:r>
            <a:rPr lang="en-US" altLang="zh-TW" sz="2400" b="0" i="0" kern="1200" dirty="0"/>
            <a:t>Professional role</a:t>
          </a:r>
          <a:r>
            <a:rPr lang="en-US" altLang="zh-TW" sz="2400" b="1" i="0" kern="1200" dirty="0">
              <a:latin typeface="微軟正黑體" panose="020B0604030504040204" pitchFamily="34" charset="-120"/>
              <a:ea typeface="微軟正黑體" panose="020B0604030504040204" pitchFamily="34" charset="-120"/>
            </a:rPr>
            <a:t>)</a:t>
          </a:r>
          <a:r>
            <a:rPr lang="en-US" altLang="zh-TW" sz="2400" b="0" i="0" kern="1200" dirty="0">
              <a:latin typeface="微軟正黑體" panose="020B0604030504040204" pitchFamily="34" charset="-120"/>
              <a:ea typeface="微軟正黑體" panose="020B0604030504040204" pitchFamily="34" charset="-120"/>
            </a:rPr>
            <a:t>(</a:t>
          </a:r>
          <a:r>
            <a:rPr lang="zh-TW" altLang="en-US" sz="2400" b="0" i="0" kern="1200" dirty="0">
              <a:latin typeface="微軟正黑體" panose="020B0604030504040204" pitchFamily="34" charset="-120"/>
              <a:ea typeface="微軟正黑體" panose="020B0604030504040204" pitchFamily="34" charset="-120"/>
            </a:rPr>
            <a:t>學校校長、學校管理委員會成員</a:t>
          </a:r>
          <a:r>
            <a:rPr lang="en-US" altLang="zh-TW" sz="2400" b="0" i="0" kern="1200" dirty="0">
              <a:latin typeface="微軟正黑體" panose="020B0604030504040204" pitchFamily="34" charset="-120"/>
              <a:ea typeface="微軟正黑體" panose="020B0604030504040204" pitchFamily="34" charset="-120"/>
            </a:rPr>
            <a:t>)</a:t>
          </a:r>
          <a:endParaRPr lang="zh-TW" sz="2400" kern="1200" dirty="0">
            <a:latin typeface="微軟正黑體" panose="020B0604030504040204" pitchFamily="34" charset="-120"/>
            <a:ea typeface="微軟正黑體" panose="020B0604030504040204" pitchFamily="34" charset="-120"/>
          </a:endParaRPr>
        </a:p>
      </dsp:txBody>
      <dsp:txXfrm>
        <a:off x="0" y="758632"/>
        <a:ext cx="8661619" cy="3425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9BAAD-BAC8-42DA-A2F6-DCC19A627E84}">
      <dsp:nvSpPr>
        <dsp:cNvPr id="0" name=""/>
        <dsp:cNvSpPr/>
      </dsp:nvSpPr>
      <dsp:spPr>
        <a:xfrm>
          <a:off x="0" y="0"/>
          <a:ext cx="8520600" cy="56599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Health literacy</a:t>
          </a:r>
          <a:r>
            <a:rPr lang="zh-TW" altLang="en-US" sz="2000" b="1" kern="1200" dirty="0">
              <a:latin typeface="微軟正黑體" panose="020B0604030504040204" pitchFamily="34" charset="-120"/>
              <a:ea typeface="微軟正黑體" panose="020B0604030504040204" pitchFamily="34" charset="-120"/>
              <a:cs typeface="Times New Roman" panose="02020603050405020304" pitchFamily="18" charset="0"/>
            </a:rPr>
            <a:t>健康識能</a:t>
          </a:r>
          <a:endParaRPr lang="zh-TW" sz="2000" b="1" kern="1200" dirty="0">
            <a:latin typeface="微軟正黑體" panose="020B0604030504040204" pitchFamily="34" charset="-120"/>
            <a:ea typeface="微軟正黑體" panose="020B0604030504040204" pitchFamily="34" charset="-120"/>
            <a:cs typeface="Times New Roman" panose="02020603050405020304" pitchFamily="18" charset="0"/>
          </a:endParaRPr>
        </a:p>
      </dsp:txBody>
      <dsp:txXfrm>
        <a:off x="27630" y="27630"/>
        <a:ext cx="8465340" cy="510736"/>
      </dsp:txXfrm>
    </dsp:sp>
    <dsp:sp modelId="{9497AF47-B997-48B1-8CD3-E8CFAA7C1010}">
      <dsp:nvSpPr>
        <dsp:cNvPr id="0" name=""/>
        <dsp:cNvSpPr/>
      </dsp:nvSpPr>
      <dsp:spPr>
        <a:xfrm>
          <a:off x="0" y="664452"/>
          <a:ext cx="8520600" cy="251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TW" altLang="en-US" sz="1800" kern="1200" dirty="0">
              <a:latin typeface="微軟正黑體" panose="020B0604030504040204" pitchFamily="34" charset="-120"/>
              <a:ea typeface="微軟正黑體" panose="020B0604030504040204" pitchFamily="34" charset="-120"/>
              <a:cs typeface="Times New Roman" panose="02020603050405020304" pitchFamily="18" charset="0"/>
            </a:rPr>
            <a:t>採用歐洲健康識能量表</a:t>
          </a:r>
          <a:r>
            <a:rPr lang="fr-FR" altLang="zh-TW" sz="1800" kern="1200" dirty="0">
              <a:latin typeface="微軟正黑體" panose="020B0604030504040204" pitchFamily="34" charset="-120"/>
              <a:ea typeface="微軟正黑體" panose="020B0604030504040204" pitchFamily="34" charset="-120"/>
              <a:cs typeface="Times New Roman" panose="02020603050405020304" pitchFamily="18" charset="0"/>
            </a:rPr>
            <a:t>(HLS-EU-16)</a:t>
          </a:r>
          <a:r>
            <a:rPr lang="zh-TW" altLang="en-US" sz="1800" kern="12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1800" kern="1200" dirty="0">
              <a:latin typeface="微軟正黑體" panose="020B0604030504040204" pitchFamily="34" charset="-120"/>
              <a:ea typeface="微軟正黑體" panose="020B0604030504040204" pitchFamily="34" charset="-120"/>
              <a:cs typeface="Times New Roman" panose="02020603050405020304" pitchFamily="18" charset="0"/>
            </a:rPr>
            <a:t>16 </a:t>
          </a:r>
          <a:r>
            <a:rPr lang="zh-TW" altLang="en-US" sz="1800" kern="1200" dirty="0">
              <a:latin typeface="微軟正黑體" panose="020B0604030504040204" pitchFamily="34" charset="-120"/>
              <a:ea typeface="微軟正黑體" panose="020B0604030504040204" pitchFamily="34" charset="-120"/>
              <a:cs typeface="Times New Roman" panose="02020603050405020304" pitchFamily="18" charset="0"/>
            </a:rPr>
            <a:t>題。</a:t>
          </a:r>
          <a:endParaRPr lang="zh-TW" sz="1800" kern="12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1450" lvl="1" indent="-171450" algn="l" defTabSz="800100">
            <a:lnSpc>
              <a:spcPct val="90000"/>
            </a:lnSpc>
            <a:spcBef>
              <a:spcPct val="0"/>
            </a:spcBef>
            <a:spcAft>
              <a:spcPct val="20000"/>
            </a:spcAft>
            <a:buChar char="•"/>
          </a:pPr>
          <a:r>
            <a:rPr lang="zh-TW" altLang="en-US" sz="1800" kern="1200" dirty="0">
              <a:latin typeface="微軟正黑體" panose="020B0604030504040204" pitchFamily="34" charset="-120"/>
              <a:ea typeface="微軟正黑體" panose="020B0604030504040204" pitchFamily="34" charset="-120"/>
              <a:cs typeface="Times New Roman" panose="02020603050405020304" pitchFamily="18" charset="0"/>
            </a:rPr>
            <a:t>評量尺度為受訪者認為題目的容易程度</a:t>
          </a:r>
          <a:r>
            <a:rPr lang="en-US" altLang="zh-TW" sz="1800" kern="12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800" kern="1200" dirty="0">
              <a:latin typeface="微軟正黑體" panose="020B0604030504040204" pitchFamily="34" charset="-120"/>
              <a:ea typeface="微軟正黑體" panose="020B0604030504040204" pitchFamily="34" charset="-120"/>
              <a:cs typeface="Times New Roman" panose="02020603050405020304" pitchFamily="18" charset="0"/>
            </a:rPr>
            <a:t>非常容易；</a:t>
          </a:r>
          <a:r>
            <a:rPr lang="en-US" altLang="zh-TW" sz="1800" kern="12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800" kern="1200" dirty="0">
              <a:latin typeface="微軟正黑體" panose="020B0604030504040204" pitchFamily="34" charset="-120"/>
              <a:ea typeface="微軟正黑體" panose="020B0604030504040204" pitchFamily="34" charset="-120"/>
              <a:cs typeface="Times New Roman" panose="02020603050405020304" pitchFamily="18" charset="0"/>
            </a:rPr>
            <a:t>非常困難</a:t>
          </a:r>
          <a:r>
            <a:rPr lang="en-US" altLang="zh-TW" sz="1800" kern="12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2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1450" lvl="1" indent="-171450" algn="l" defTabSz="800100">
            <a:lnSpc>
              <a:spcPct val="90000"/>
            </a:lnSpc>
            <a:spcBef>
              <a:spcPct val="0"/>
            </a:spcBef>
            <a:spcAft>
              <a:spcPct val="20000"/>
            </a:spcAft>
            <a:buChar char="•"/>
          </a:pPr>
          <a:r>
            <a:rPr lang="zh-TW" altLang="en-US" sz="1800" kern="1200" dirty="0">
              <a:latin typeface="微軟正黑體" panose="020B0604030504040204" pitchFamily="34" charset="-120"/>
              <a:ea typeface="微軟正黑體" panose="020B0604030504040204" pitchFamily="34" charset="-120"/>
              <a:cs typeface="Times New Roman" panose="02020603050405020304" pitchFamily="18" charset="0"/>
            </a:rPr>
            <a:t>例如：</a:t>
          </a:r>
          <a:r>
            <a:rPr lang="zh-CN" sz="1800" kern="1200" dirty="0">
              <a:latin typeface="微軟正黑體" panose="020B0604030504040204" pitchFamily="34" charset="-120"/>
              <a:ea typeface="微軟正黑體" panose="020B0604030504040204" pitchFamily="34" charset="-120"/>
            </a:rPr>
            <a:t>您能</a:t>
          </a:r>
          <a:r>
            <a:rPr lang="zh-CN" sz="1800" u="sng" kern="1200" dirty="0">
              <a:latin typeface="微軟正黑體" panose="020B0604030504040204" pitchFamily="34" charset="-120"/>
              <a:ea typeface="微軟正黑體" panose="020B0604030504040204" pitchFamily="34" charset="-120"/>
            </a:rPr>
            <a:t>找到</a:t>
          </a:r>
          <a:r>
            <a:rPr lang="zh-CN" sz="1800" kern="1200" dirty="0">
              <a:latin typeface="微軟正黑體" panose="020B0604030504040204" pitchFamily="34" charset="-120"/>
              <a:ea typeface="微軟正黑體" panose="020B0604030504040204" pitchFamily="34" charset="-120"/>
            </a:rPr>
            <a:t>處理心理健康方面問題的資訊嗎？（如：壓力或憂鬱症狀）</a:t>
          </a:r>
          <a:endParaRPr lang="zh-TW" sz="1800" kern="12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1450" lvl="1" indent="-171450" algn="l" defTabSz="800100">
            <a:lnSpc>
              <a:spcPct val="90000"/>
            </a:lnSpc>
            <a:spcBef>
              <a:spcPct val="0"/>
            </a:spcBef>
            <a:spcAft>
              <a:spcPct val="20000"/>
            </a:spcAft>
            <a:buChar char="•"/>
          </a:pPr>
          <a:r>
            <a:rPr lang="en-US" altLang="zh-TW" sz="1800" kern="1200" dirty="0">
              <a:latin typeface="微軟正黑體" panose="020B0604030504040204" pitchFamily="34" charset="-120"/>
              <a:ea typeface="微軟正黑體" panose="020B0604030504040204" pitchFamily="34" charset="-120"/>
              <a:cs typeface="Times New Roman" panose="02020603050405020304" pitchFamily="18" charset="0"/>
            </a:rPr>
            <a:t>r = 0.82 ; Cronbach’s 0.90</a:t>
          </a:r>
          <a:endParaRPr lang="zh-TW" sz="1800" kern="12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1450" lvl="1" indent="-171450" algn="l" defTabSz="800100">
            <a:lnSpc>
              <a:spcPct val="90000"/>
            </a:lnSpc>
            <a:spcBef>
              <a:spcPct val="0"/>
            </a:spcBef>
            <a:spcAft>
              <a:spcPct val="20000"/>
            </a:spcAft>
            <a:buChar char="•"/>
          </a:pPr>
          <a:r>
            <a:rPr lang="zh-TW" altLang="en-US" sz="1800" kern="1200" dirty="0">
              <a:latin typeface="微軟正黑體" panose="020B0604030504040204" pitchFamily="34" charset="-120"/>
              <a:ea typeface="微軟正黑體" panose="020B0604030504040204" pitchFamily="34" charset="-120"/>
              <a:cs typeface="Times New Roman" panose="02020603050405020304" pitchFamily="18" charset="0"/>
            </a:rPr>
            <a:t>然而後續資料分析進一步將非常容易及容易轉變為</a:t>
          </a:r>
          <a:r>
            <a:rPr lang="en-US" altLang="zh-TW" sz="1800" kern="12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800" kern="1200" dirty="0">
              <a:latin typeface="微軟正黑體" panose="020B0604030504040204" pitchFamily="34" charset="-120"/>
              <a:ea typeface="微軟正黑體" panose="020B0604030504040204" pitchFamily="34" charset="-120"/>
              <a:cs typeface="Times New Roman" panose="02020603050405020304" pitchFamily="18" charset="0"/>
            </a:rPr>
            <a:t>，非常困難及困難轉變為</a:t>
          </a:r>
          <a:r>
            <a:rPr lang="en-US" altLang="zh-TW" sz="1800" kern="1200" dirty="0">
              <a:latin typeface="微軟正黑體" panose="020B0604030504040204" pitchFamily="34" charset="-120"/>
              <a:ea typeface="微軟正黑體" panose="020B0604030504040204" pitchFamily="34" charset="-120"/>
              <a:cs typeface="Times New Roman" panose="02020603050405020304" pitchFamily="18" charset="0"/>
            </a:rPr>
            <a:t>0</a:t>
          </a:r>
          <a:r>
            <a:rPr lang="zh-TW" altLang="en-US" sz="1800" kern="1200" dirty="0">
              <a:latin typeface="微軟正黑體" panose="020B0604030504040204" pitchFamily="34" charset="-120"/>
              <a:ea typeface="微軟正黑體" panose="020B0604030504040204" pitchFamily="34" charset="-120"/>
              <a:cs typeface="Times New Roman" panose="02020603050405020304" pitchFamily="18" charset="0"/>
            </a:rPr>
            <a:t>，而將所有題項分數加總後，最少</a:t>
          </a:r>
          <a:r>
            <a:rPr lang="en-US" altLang="zh-TW" sz="1800" kern="1200" dirty="0">
              <a:latin typeface="微軟正黑體" panose="020B0604030504040204" pitchFamily="34" charset="-120"/>
              <a:ea typeface="微軟正黑體" panose="020B0604030504040204" pitchFamily="34" charset="-120"/>
              <a:cs typeface="Times New Roman" panose="02020603050405020304" pitchFamily="18" charset="0"/>
            </a:rPr>
            <a:t>0</a:t>
          </a:r>
          <a:r>
            <a:rPr lang="zh-TW" altLang="en-US" sz="1800" kern="1200" dirty="0">
              <a:latin typeface="微軟正黑體" panose="020B0604030504040204" pitchFamily="34" charset="-120"/>
              <a:ea typeface="微軟正黑體" panose="020B0604030504040204" pitchFamily="34" charset="-120"/>
              <a:cs typeface="Times New Roman" panose="02020603050405020304" pitchFamily="18" charset="0"/>
            </a:rPr>
            <a:t>分最多</a:t>
          </a:r>
          <a:r>
            <a:rPr lang="en-US" altLang="zh-TW" sz="1800" kern="1200" dirty="0">
              <a:latin typeface="微軟正黑體" panose="020B0604030504040204" pitchFamily="34" charset="-120"/>
              <a:ea typeface="微軟正黑體" panose="020B0604030504040204" pitchFamily="34" charset="-120"/>
              <a:cs typeface="Times New Roman" panose="02020603050405020304" pitchFamily="18" charset="0"/>
            </a:rPr>
            <a:t>16</a:t>
          </a:r>
          <a:r>
            <a:rPr lang="zh-TW" altLang="en-US" sz="1800" kern="1200" dirty="0">
              <a:latin typeface="微軟正黑體" panose="020B0604030504040204" pitchFamily="34" charset="-120"/>
              <a:ea typeface="微軟正黑體" panose="020B0604030504040204" pitchFamily="34" charset="-120"/>
              <a:cs typeface="Times New Roman" panose="02020603050405020304" pitchFamily="18" charset="0"/>
            </a:rPr>
            <a:t>分，轉變為以下分類方式：</a:t>
          </a:r>
          <a:endParaRPr lang="zh-TW" sz="1800" kern="1200" dirty="0">
            <a:latin typeface="微軟正黑體" panose="020B0604030504040204" pitchFamily="34" charset="-120"/>
            <a:ea typeface="微軟正黑體" panose="020B0604030504040204" pitchFamily="34" charset="-120"/>
            <a:cs typeface="Times New Roman" panose="02020603050405020304" pitchFamily="18" charset="0"/>
          </a:endParaRPr>
        </a:p>
      </dsp:txBody>
      <dsp:txXfrm>
        <a:off x="0" y="664452"/>
        <a:ext cx="8520600" cy="2517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0A756-B867-4F2C-8F22-91FDF5F39245}">
      <dsp:nvSpPr>
        <dsp:cNvPr id="0" name=""/>
        <dsp:cNvSpPr/>
      </dsp:nvSpPr>
      <dsp:spPr>
        <a:xfrm>
          <a:off x="0" y="3621"/>
          <a:ext cx="8520600" cy="58123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Personal attitudes towards HPS</a:t>
          </a:r>
          <a:r>
            <a:rPr lang="zh-TW" altLang="en-US" sz="2000" b="1" kern="1200" dirty="0">
              <a:latin typeface="Times New Roman" panose="02020603050405020304" pitchFamily="18" charset="0"/>
              <a:cs typeface="Times New Roman" panose="02020603050405020304" pitchFamily="18" charset="0"/>
            </a:rPr>
            <a:t> </a:t>
          </a:r>
          <a:r>
            <a:rPr lang="zh-TW" altLang="en-US" sz="2000" b="1" kern="1200" dirty="0">
              <a:latin typeface="微軟正黑體" panose="020B0604030504040204" pitchFamily="34" charset="-120"/>
              <a:ea typeface="微軟正黑體" panose="020B0604030504040204" pitchFamily="34" charset="-120"/>
              <a:cs typeface="Times New Roman" panose="02020603050405020304" pitchFamily="18" charset="0"/>
            </a:rPr>
            <a:t>個人對於</a:t>
          </a:r>
          <a:r>
            <a:rPr lang="en-US" altLang="zh-TW" sz="2000" b="1" kern="1200" dirty="0">
              <a:latin typeface="微軟正黑體" panose="020B0604030504040204" pitchFamily="34" charset="-120"/>
              <a:ea typeface="微軟正黑體" panose="020B0604030504040204" pitchFamily="34" charset="-120"/>
              <a:cs typeface="Times New Roman" panose="02020603050405020304" pitchFamily="18" charset="0"/>
            </a:rPr>
            <a:t>HPS</a:t>
          </a:r>
          <a:r>
            <a:rPr lang="zh-TW" altLang="en-US" sz="2000" b="1" kern="1200" dirty="0">
              <a:latin typeface="微軟正黑體" panose="020B0604030504040204" pitchFamily="34" charset="-120"/>
              <a:ea typeface="微軟正黑體" panose="020B0604030504040204" pitchFamily="34" charset="-120"/>
              <a:cs typeface="Times New Roman" panose="02020603050405020304" pitchFamily="18" charset="0"/>
            </a:rPr>
            <a:t>的態度</a:t>
          </a:r>
          <a:endParaRPr lang="zh-TW" sz="1600" b="1" kern="1200" dirty="0">
            <a:latin typeface="微軟正黑體" panose="020B0604030504040204" pitchFamily="34" charset="-120"/>
            <a:ea typeface="微軟正黑體" panose="020B0604030504040204" pitchFamily="34" charset="-120"/>
            <a:cs typeface="Times New Roman" panose="02020603050405020304" pitchFamily="18" charset="0"/>
          </a:endParaRPr>
        </a:p>
      </dsp:txBody>
      <dsp:txXfrm>
        <a:off x="28373" y="31994"/>
        <a:ext cx="8463854" cy="524487"/>
      </dsp:txXfrm>
    </dsp:sp>
    <dsp:sp modelId="{ACAC161D-492C-4D0A-AC36-F973DFCFBB3F}">
      <dsp:nvSpPr>
        <dsp:cNvPr id="0" name=""/>
        <dsp:cNvSpPr/>
      </dsp:nvSpPr>
      <dsp:spPr>
        <a:xfrm>
          <a:off x="0" y="584854"/>
          <a:ext cx="8520600" cy="264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包含態度、能力及自我效能，共</a:t>
          </a:r>
          <a:r>
            <a:rPr lang="en-US" altLang="zh-TW" sz="2000" kern="12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題。</a:t>
          </a:r>
          <a:endParaRPr lang="zh-TW" sz="1600" kern="1200" dirty="0">
            <a:latin typeface="微軟正黑體" panose="020B0604030504040204" pitchFamily="34" charset="-120"/>
            <a:ea typeface="微軟正黑體" panose="020B0604030504040204" pitchFamily="34"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主要針對</a:t>
          </a:r>
          <a:r>
            <a:rPr lang="zh-TW" altLang="zh-TW" sz="2000" kern="1200" dirty="0">
              <a:latin typeface="微軟正黑體" panose="020B0604030504040204" pitchFamily="34" charset="-120"/>
              <a:ea typeface="微軟正黑體" panose="020B0604030504040204" pitchFamily="34" charset="-120"/>
            </a:rPr>
            <a:t>受訪者對促進學生健康的重要性的認識</a:t>
          </a:r>
          <a:r>
            <a:rPr lang="zh-TW" altLang="en-US" sz="2000" kern="1200" dirty="0">
              <a:latin typeface="微軟正黑體" panose="020B0604030504040204" pitchFamily="34" charset="-120"/>
              <a:ea typeface="微軟正黑體" panose="020B0604030504040204" pitchFamily="34" charset="-120"/>
            </a:rPr>
            <a:t>、</a:t>
          </a:r>
          <a:r>
            <a:rPr lang="zh-TW" altLang="zh-TW" sz="2000" kern="1200" dirty="0">
              <a:latin typeface="微軟正黑體" panose="020B0604030504040204" pitchFamily="34" charset="-120"/>
              <a:ea typeface="微軟正黑體" panose="020B0604030504040204" pitchFamily="34" charset="-120"/>
            </a:rPr>
            <a:t>教師或健康對於工作和學習能力的重要性 </a:t>
          </a:r>
          <a:r>
            <a:rPr lang="zh-TW" altLang="en-US" sz="2000" kern="1200" dirty="0">
              <a:latin typeface="微軟正黑體" panose="020B0604030504040204" pitchFamily="34" charset="-120"/>
              <a:ea typeface="微軟正黑體" panose="020B0604030504040204" pitchFamily="34" charset="-120"/>
            </a:rPr>
            <a:t>。</a:t>
          </a:r>
          <a:endParaRPr lang="zh-TW" sz="2000" kern="1200" dirty="0">
            <a:latin typeface="微軟正黑體" panose="020B0604030504040204" pitchFamily="34" charset="-120"/>
            <a:ea typeface="微軟正黑體" panose="020B0604030504040204" pitchFamily="34"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例如：</a:t>
          </a:r>
          <a:r>
            <a:rPr lang="zh-TW" altLang="zh-TW" sz="2000" kern="1200" dirty="0">
              <a:latin typeface="微軟正黑體" panose="020B0604030504040204" pitchFamily="34" charset="-120"/>
              <a:ea typeface="微軟正黑體" panose="020B0604030504040204" pitchFamily="34" charset="-120"/>
            </a:rPr>
            <a:t>我認為以健康的方式為學校工作人員和學生創造我學校的工作和學習條件很重要</a:t>
          </a:r>
          <a:endParaRPr lang="zh-TW" sz="2000" kern="1200" dirty="0">
            <a:latin typeface="微軟正黑體" panose="020B0604030504040204" pitchFamily="34" charset="-120"/>
            <a:ea typeface="微軟正黑體" panose="020B0604030504040204" pitchFamily="34"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en-US" altLang="zh-TW" sz="2000" kern="1200" dirty="0">
              <a:latin typeface="Times New Roman" panose="02020603050405020304" pitchFamily="18" charset="0"/>
              <a:cs typeface="Times New Roman" panose="02020603050405020304" pitchFamily="18" charset="0"/>
            </a:rPr>
            <a:t>Cronbach’s 0.76</a:t>
          </a:r>
          <a:endParaRPr lang="zh-TW" sz="2000" kern="1200" dirty="0">
            <a:latin typeface="Times New Roman" panose="02020603050405020304" pitchFamily="18" charset="0"/>
            <a:cs typeface="Times New Roman" panose="02020603050405020304" pitchFamily="18" charset="0"/>
          </a:endParaRPr>
        </a:p>
      </dsp:txBody>
      <dsp:txXfrm>
        <a:off x="0" y="584854"/>
        <a:ext cx="8520600" cy="2649193"/>
      </dsp:txXfrm>
    </dsp:sp>
    <dsp:sp modelId="{1067A69F-13FE-49A1-A584-970A7FFA0912}">
      <dsp:nvSpPr>
        <dsp:cNvPr id="0" name=""/>
        <dsp:cNvSpPr/>
      </dsp:nvSpPr>
      <dsp:spPr>
        <a:xfrm>
          <a:off x="0" y="3234048"/>
          <a:ext cx="8520600" cy="58123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HPS related competencies</a:t>
          </a:r>
          <a:r>
            <a:rPr lang="zh-TW" altLang="en-US" sz="2000" b="1" kern="1200" dirty="0">
              <a:latin typeface="Times New Roman" panose="02020603050405020304" pitchFamily="18" charset="0"/>
              <a:cs typeface="Times New Roman" panose="02020603050405020304" pitchFamily="18" charset="0"/>
            </a:rPr>
            <a:t> </a:t>
          </a:r>
          <a:r>
            <a:rPr lang="en-US" altLang="zh-TW" sz="2000" b="1" kern="1200" dirty="0">
              <a:latin typeface="微軟正黑體" panose="020B0604030504040204" pitchFamily="34" charset="-120"/>
              <a:ea typeface="微軟正黑體" panose="020B0604030504040204" pitchFamily="34" charset="-120"/>
              <a:cs typeface="Times New Roman" panose="02020603050405020304" pitchFamily="18" charset="0"/>
            </a:rPr>
            <a:t>HPS</a:t>
          </a:r>
          <a:r>
            <a:rPr lang="zh-TW" altLang="en-US" sz="2000" b="1" kern="1200" dirty="0">
              <a:latin typeface="微軟正黑體" panose="020B0604030504040204" pitchFamily="34" charset="-120"/>
              <a:ea typeface="微軟正黑體" panose="020B0604030504040204" pitchFamily="34" charset="-120"/>
              <a:cs typeface="Times New Roman" panose="02020603050405020304" pitchFamily="18" charset="0"/>
            </a:rPr>
            <a:t>相關能力</a:t>
          </a:r>
          <a:endParaRPr lang="zh-TW" sz="2000" b="1" kern="1200" dirty="0">
            <a:latin typeface="微軟正黑體" panose="020B0604030504040204" pitchFamily="34" charset="-120"/>
            <a:ea typeface="微軟正黑體" panose="020B0604030504040204" pitchFamily="34" charset="-120"/>
            <a:cs typeface="Times New Roman" panose="02020603050405020304" pitchFamily="18" charset="0"/>
          </a:endParaRPr>
        </a:p>
      </dsp:txBody>
      <dsp:txXfrm>
        <a:off x="28373" y="3262421"/>
        <a:ext cx="8463854" cy="524487"/>
      </dsp:txXfrm>
    </dsp:sp>
    <dsp:sp modelId="{0F6D329A-F534-4E9A-8C8F-8313F1E15BD9}">
      <dsp:nvSpPr>
        <dsp:cNvPr id="0" name=""/>
        <dsp:cNvSpPr/>
      </dsp:nvSpPr>
      <dsp:spPr>
        <a:xfrm>
          <a:off x="0" y="3815282"/>
          <a:ext cx="8520600" cy="132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獲取促進學生和教職員工的感知能力。共</a:t>
          </a:r>
          <a:r>
            <a:rPr lang="en-US" altLang="zh-TW" sz="2000" kern="12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題。</a:t>
          </a:r>
          <a:r>
            <a:rPr 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kern="1200" dirty="0">
              <a:latin typeface="微軟正黑體" panose="020B0604030504040204" pitchFamily="34" charset="-120"/>
              <a:ea typeface="微軟正黑體" panose="020B0604030504040204" pitchFamily="34" charset="-120"/>
              <a:cs typeface="Times New Roman" panose="02020603050405020304" pitchFamily="18" charset="0"/>
            </a:rPr>
            <a:t>Wilde et al., )</a:t>
          </a:r>
          <a:endParaRPr lang="zh-TW" sz="2000" kern="1200" dirty="0">
            <a:latin typeface="微軟正黑體" panose="020B0604030504040204" pitchFamily="34" charset="-120"/>
            <a:ea typeface="微軟正黑體" panose="020B0604030504040204" pitchFamily="34"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例如：</a:t>
          </a:r>
          <a:r>
            <a:rPr lang="zh-TW" altLang="zh-TW" sz="2000" kern="1200" dirty="0">
              <a:latin typeface="微軟正黑體" panose="020B0604030504040204" pitchFamily="34" charset="-120"/>
              <a:ea typeface="微軟正黑體" panose="020B0604030504040204" pitchFamily="34" charset="-120"/>
            </a:rPr>
            <a:t>我不確定如何在學校中支持有關學校健康促進和預防的活動</a:t>
          </a:r>
          <a:r>
            <a:rPr lang="en-US" altLang="zh-TW" sz="2000" kern="1200" dirty="0">
              <a:latin typeface="微軟正黑體" panose="020B0604030504040204" pitchFamily="34" charset="-120"/>
              <a:ea typeface="微軟正黑體" panose="020B0604030504040204" pitchFamily="34" charset="-120"/>
            </a:rPr>
            <a:t>\</a:t>
          </a:r>
          <a:endParaRPr lang="zh-TW" sz="2000" kern="1200" dirty="0">
            <a:latin typeface="微軟正黑體" panose="020B0604030504040204" pitchFamily="34" charset="-120"/>
            <a:ea typeface="微軟正黑體" panose="020B0604030504040204" pitchFamily="34"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en-US" altLang="zh-TW" sz="2000" kern="1200" dirty="0">
              <a:latin typeface="微軟正黑體" panose="020B0604030504040204" pitchFamily="34" charset="-120"/>
              <a:ea typeface="微軟正黑體" panose="020B0604030504040204" pitchFamily="34" charset="-120"/>
              <a:cs typeface="Times New Roman" panose="02020603050405020304" pitchFamily="18" charset="0"/>
            </a:rPr>
            <a:t>Cronbach’s 0.82.</a:t>
          </a:r>
          <a:endParaRPr lang="zh-TW" sz="2000" kern="1200" dirty="0">
            <a:latin typeface="微軟正黑體" panose="020B0604030504040204" pitchFamily="34" charset="-120"/>
            <a:ea typeface="微軟正黑體" panose="020B0604030504040204" pitchFamily="34" charset="-120"/>
            <a:cs typeface="Times New Roman" panose="02020603050405020304" pitchFamily="18" charset="0"/>
          </a:endParaRPr>
        </a:p>
      </dsp:txBody>
      <dsp:txXfrm>
        <a:off x="0" y="3815282"/>
        <a:ext cx="8520600" cy="13245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AB145-AABB-41E0-801E-90B1AE4E9C3D}">
      <dsp:nvSpPr>
        <dsp:cNvPr id="0" name=""/>
        <dsp:cNvSpPr/>
      </dsp:nvSpPr>
      <dsp:spPr>
        <a:xfrm>
          <a:off x="0" y="1844"/>
          <a:ext cx="8776356" cy="6739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Occupational self-efficacy</a:t>
          </a:r>
          <a:r>
            <a:rPr lang="zh-TW" altLang="en-US" sz="2000" b="1" kern="1200" dirty="0">
              <a:latin typeface="Times New Roman" panose="02020603050405020304" pitchFamily="18" charset="0"/>
              <a:cs typeface="Times New Roman" panose="02020603050405020304" pitchFamily="18" charset="0"/>
            </a:rPr>
            <a:t>   </a:t>
          </a:r>
          <a:r>
            <a:rPr lang="zh-TW" altLang="en-US" sz="2000" b="1" kern="1200" dirty="0">
              <a:latin typeface="微軟正黑體" panose="020B0604030504040204" pitchFamily="34" charset="-120"/>
              <a:ea typeface="微軟正黑體" panose="020B0604030504040204" pitchFamily="34" charset="-120"/>
              <a:cs typeface="Times New Roman" panose="02020603050405020304" pitchFamily="18" charset="0"/>
            </a:rPr>
            <a:t>職業的自我效能</a:t>
          </a:r>
          <a:endParaRPr lang="zh-TW" sz="2000" b="1" kern="1200" dirty="0">
            <a:latin typeface="微軟正黑體" panose="020B0604030504040204" pitchFamily="34" charset="-120"/>
            <a:ea typeface="微軟正黑體" panose="020B0604030504040204" pitchFamily="34" charset="-120"/>
            <a:cs typeface="Times New Roman" panose="02020603050405020304" pitchFamily="18" charset="0"/>
          </a:endParaRPr>
        </a:p>
      </dsp:txBody>
      <dsp:txXfrm>
        <a:off x="32898" y="34742"/>
        <a:ext cx="8710560" cy="608124"/>
      </dsp:txXfrm>
    </dsp:sp>
    <dsp:sp modelId="{B172F08F-CA5F-4B82-BA81-67C4BFBC2162}">
      <dsp:nvSpPr>
        <dsp:cNvPr id="0" name=""/>
        <dsp:cNvSpPr/>
      </dsp:nvSpPr>
      <dsp:spPr>
        <a:xfrm>
          <a:off x="0" y="675764"/>
          <a:ext cx="8776356"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6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此量表指的是完成工作相關任務的主觀能力，共</a:t>
          </a:r>
          <a:r>
            <a:rPr lang="en-US" altLang="zh-TW" sz="2000" kern="12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題，</a:t>
          </a:r>
          <a:r>
            <a:rPr lang="en-US" altLang="zh-TW" sz="2000" kern="1200" dirty="0">
              <a:latin typeface="Times New Roman" panose="02020603050405020304" pitchFamily="18" charset="0"/>
              <a:cs typeface="Times New Roman" panose="02020603050405020304" pitchFamily="18" charset="0"/>
            </a:rPr>
            <a:t>(Abele et al,</a:t>
          </a:r>
          <a:r>
            <a:rPr lang="zh-TW" altLang="en-US" sz="2000" kern="1200" dirty="0">
              <a:latin typeface="Times New Roman" panose="02020603050405020304" pitchFamily="18" charset="0"/>
              <a:cs typeface="Times New Roman" panose="02020603050405020304" pitchFamily="18" charset="0"/>
            </a:rPr>
            <a:t> </a:t>
          </a:r>
          <a:r>
            <a:rPr lang="en-US" altLang="zh-TW" sz="2000" kern="1200" dirty="0">
              <a:latin typeface="Times New Roman" panose="02020603050405020304" pitchFamily="18" charset="0"/>
              <a:cs typeface="Times New Roman" panose="02020603050405020304" pitchFamily="18" charset="0"/>
            </a:rPr>
            <a:t>2000)</a:t>
          </a:r>
          <a:r>
            <a:rPr lang="zh-TW" altLang="en-US" sz="2000" kern="1200" dirty="0">
              <a:latin typeface="Times New Roman" panose="02020603050405020304" pitchFamily="18" charset="0"/>
              <a:cs typeface="Times New Roman" panose="02020603050405020304" pitchFamily="18" charset="0"/>
            </a:rPr>
            <a:t>。</a:t>
          </a:r>
          <a:endParaRPr lang="zh-TW"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例如：我知道只要我願意我就能滿足工作上所提出的需求。</a:t>
          </a:r>
          <a:endParaRPr lang="zh-TW" sz="2000" kern="1200" dirty="0">
            <a:latin typeface="微軟正黑體" panose="020B0604030504040204" pitchFamily="34" charset="-120"/>
            <a:ea typeface="微軟正黑體" panose="020B0604030504040204" pitchFamily="34"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en-US" altLang="zh-TW" sz="2000" kern="1200" dirty="0">
              <a:latin typeface="Times New Roman" panose="02020603050405020304" pitchFamily="18" charset="0"/>
              <a:cs typeface="Times New Roman" panose="02020603050405020304" pitchFamily="18" charset="0"/>
            </a:rPr>
            <a:t>Cronbach’s  0.73</a:t>
          </a:r>
          <a:endParaRPr lang="zh-TW" sz="2000" kern="1200" dirty="0">
            <a:latin typeface="Times New Roman" panose="02020603050405020304" pitchFamily="18" charset="0"/>
            <a:cs typeface="Times New Roman" panose="02020603050405020304" pitchFamily="18" charset="0"/>
          </a:endParaRPr>
        </a:p>
      </dsp:txBody>
      <dsp:txXfrm>
        <a:off x="0" y="675764"/>
        <a:ext cx="8776356" cy="1304100"/>
      </dsp:txXfrm>
    </dsp:sp>
    <dsp:sp modelId="{62EB843C-EE36-4F43-AD99-DFE413D2A3B6}">
      <dsp:nvSpPr>
        <dsp:cNvPr id="0" name=""/>
        <dsp:cNvSpPr/>
      </dsp:nvSpPr>
      <dsp:spPr>
        <a:xfrm>
          <a:off x="0" y="1979864"/>
          <a:ext cx="8776356" cy="6739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Level of HPS implementation</a:t>
          </a:r>
          <a:r>
            <a:rPr lang="zh-TW" altLang="en-US" sz="2000" b="1" kern="1200" dirty="0">
              <a:latin typeface="Times New Roman" panose="02020603050405020304" pitchFamily="18" charset="0"/>
              <a:cs typeface="Times New Roman" panose="02020603050405020304" pitchFamily="18" charset="0"/>
            </a:rPr>
            <a:t>   </a:t>
          </a:r>
          <a:r>
            <a:rPr lang="en-US" altLang="zh-TW" sz="2000" b="1" kern="1200" dirty="0">
              <a:latin typeface="微軟正黑體" panose="020B0604030504040204" pitchFamily="34" charset="-120"/>
              <a:ea typeface="微軟正黑體" panose="020B0604030504040204" pitchFamily="34" charset="-120"/>
              <a:cs typeface="Times New Roman" panose="02020603050405020304" pitchFamily="18" charset="0"/>
            </a:rPr>
            <a:t>HPS</a:t>
          </a:r>
          <a:r>
            <a:rPr lang="zh-TW" altLang="en-US" sz="2000" b="1" kern="1200" dirty="0">
              <a:latin typeface="微軟正黑體" panose="020B0604030504040204" pitchFamily="34" charset="-120"/>
              <a:ea typeface="微軟正黑體" panose="020B0604030504040204" pitchFamily="34" charset="-120"/>
              <a:cs typeface="Times New Roman" panose="02020603050405020304" pitchFamily="18" charset="0"/>
            </a:rPr>
            <a:t>實施等級</a:t>
          </a:r>
          <a:endParaRPr lang="zh-TW" sz="2000" b="1" kern="1200" dirty="0">
            <a:latin typeface="微軟正黑體" panose="020B0604030504040204" pitchFamily="34" charset="-120"/>
            <a:ea typeface="微軟正黑體" panose="020B0604030504040204" pitchFamily="34" charset="-120"/>
            <a:cs typeface="Times New Roman" panose="02020603050405020304" pitchFamily="18" charset="0"/>
          </a:endParaRPr>
        </a:p>
      </dsp:txBody>
      <dsp:txXfrm>
        <a:off x="32898" y="2012762"/>
        <a:ext cx="8710560" cy="608124"/>
      </dsp:txXfrm>
    </dsp:sp>
    <dsp:sp modelId="{3D3A3486-F58B-4C7F-A30F-2B8BA3BDD7F5}">
      <dsp:nvSpPr>
        <dsp:cNvPr id="0" name=""/>
        <dsp:cNvSpPr/>
      </dsp:nvSpPr>
      <dsp:spPr>
        <a:xfrm>
          <a:off x="0" y="2653784"/>
          <a:ext cx="8776356" cy="227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6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此變項為依變項</a:t>
          </a:r>
          <a:endParaRPr lang="zh-TW" sz="2000" kern="1200" dirty="0">
            <a:latin typeface="微軟正黑體" panose="020B0604030504040204" pitchFamily="34" charset="-120"/>
            <a:ea typeface="微軟正黑體" panose="020B0604030504040204" pitchFamily="34"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例如：健康促進及健康目標已納入我們學校的計畫中。</a:t>
          </a:r>
          <a:endParaRPr lang="zh-TW" sz="2000" kern="1200" dirty="0">
            <a:latin typeface="Times New Roman" panose="02020603050405020304" pitchFamily="18" charset="0"/>
            <a:ea typeface="微軟正黑體" panose="020B0604030504040204" pitchFamily="34"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例如：在我們學校，學生支持健康促進行為的發展</a:t>
          </a:r>
          <a:endParaRPr lang="zh-TW" sz="2000" kern="1200" dirty="0">
            <a:latin typeface="Times New Roman" panose="02020603050405020304" pitchFamily="18" charset="0"/>
            <a:ea typeface="微軟正黑體" panose="020B0604030504040204" pitchFamily="34"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zh-TW" altLang="en-US" sz="2000" kern="12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2000" kern="1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000" kern="1200" dirty="0">
              <a:latin typeface="Times New Roman" panose="02020603050405020304" pitchFamily="18" charset="0"/>
              <a:ea typeface="微軟正黑體" panose="020B0604030504040204" pitchFamily="34" charset="-120"/>
              <a:cs typeface="Times New Roman" panose="02020603050405020304" pitchFamily="18" charset="0"/>
            </a:rPr>
            <a:t>題 </a:t>
          </a:r>
          <a:r>
            <a:rPr lang="en-US" altLang="zh-TW" sz="20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kern="1200" dirty="0" err="1">
              <a:latin typeface="Times New Roman" panose="02020603050405020304" pitchFamily="18" charset="0"/>
              <a:ea typeface="微軟正黑體" panose="020B0604030504040204" pitchFamily="34" charset="-120"/>
              <a:cs typeface="Times New Roman" panose="02020603050405020304" pitchFamily="18" charset="0"/>
            </a:rPr>
            <a:t>Harazd</a:t>
          </a:r>
          <a:r>
            <a:rPr lang="en-US" altLang="zh-TW" sz="2000" kern="1200" dirty="0">
              <a:latin typeface="Times New Roman" panose="02020603050405020304" pitchFamily="18" charset="0"/>
              <a:ea typeface="微軟正黑體" panose="020B0604030504040204" pitchFamily="34" charset="-120"/>
              <a:cs typeface="Times New Roman" panose="02020603050405020304" pitchFamily="18" charset="0"/>
            </a:rPr>
            <a:t> et al, 2009)</a:t>
          </a:r>
          <a:r>
            <a:rPr lang="zh-TW" altLang="en-US" sz="2000" kern="1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sz="2000" kern="1200" dirty="0">
            <a:latin typeface="Times New Roman" panose="02020603050405020304" pitchFamily="18" charset="0"/>
            <a:ea typeface="微軟正黑體" panose="020B0604030504040204" pitchFamily="34"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en-US" altLang="zh-TW" sz="2000" kern="1200" dirty="0">
              <a:latin typeface="Times New Roman" panose="02020603050405020304" pitchFamily="18" charset="0"/>
              <a:cs typeface="Times New Roman" panose="02020603050405020304" pitchFamily="18" charset="0"/>
            </a:rPr>
            <a:t>Cronbach’s 0.90.</a:t>
          </a:r>
          <a:endParaRPr lang="zh-TW" sz="2000" kern="1200" dirty="0">
            <a:latin typeface="Times New Roman" panose="02020603050405020304" pitchFamily="18" charset="0"/>
            <a:cs typeface="Times New Roman" panose="02020603050405020304" pitchFamily="18" charset="0"/>
          </a:endParaRPr>
        </a:p>
      </dsp:txBody>
      <dsp:txXfrm>
        <a:off x="0" y="2653784"/>
        <a:ext cx="8776356" cy="22728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E1B13-AC05-4B63-8490-14D2F2A9A646}">
      <dsp:nvSpPr>
        <dsp:cNvPr id="0" name=""/>
        <dsp:cNvSpPr/>
      </dsp:nvSpPr>
      <dsp:spPr>
        <a:xfrm rot="5400000">
          <a:off x="2463041" y="-946152"/>
          <a:ext cx="1289906" cy="3455011"/>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zh-TW" altLang="en-US" sz="1600" b="0" i="0" kern="1200" dirty="0">
              <a:latin typeface="微軟正黑體" panose="020B0604030504040204" pitchFamily="34" charset="-120"/>
              <a:ea typeface="微軟正黑體" panose="020B0604030504040204" pitchFamily="34" charset="-120"/>
            </a:rPr>
            <a:t>包含人口學統計</a:t>
          </a:r>
          <a:r>
            <a:rPr lang="en-US" altLang="zh-TW" sz="1600" b="1" i="0" kern="1200" dirty="0">
              <a:solidFill>
                <a:srgbClr val="FF0000"/>
              </a:solidFill>
              <a:latin typeface="微軟正黑體" panose="020B0604030504040204" pitchFamily="34" charset="-120"/>
              <a:ea typeface="微軟正黑體" panose="020B0604030504040204" pitchFamily="34" charset="-120"/>
            </a:rPr>
            <a:t>sociodemographic</a:t>
          </a:r>
          <a:r>
            <a:rPr lang="zh-TW" altLang="en-US" sz="1600" b="0" i="0" kern="1200" dirty="0">
              <a:latin typeface="微軟正黑體" panose="020B0604030504040204" pitchFamily="34" charset="-120"/>
              <a:ea typeface="微軟正黑體" panose="020B0604030504040204" pitchFamily="34" charset="-120"/>
            </a:rPr>
            <a:t>及工作特性</a:t>
          </a:r>
          <a:r>
            <a:rPr lang="en-US" sz="1600" b="0" i="0" kern="1200" dirty="0">
              <a:latin typeface="微軟正黑體" panose="020B0604030504040204" pitchFamily="34" charset="-120"/>
              <a:ea typeface="微軟正黑體" panose="020B0604030504040204" pitchFamily="34" charset="-120"/>
            </a:rPr>
            <a:t> </a:t>
          </a:r>
          <a:r>
            <a:rPr lang="en-US" sz="1600" b="1" i="0" kern="1200" dirty="0">
              <a:solidFill>
                <a:srgbClr val="FF0000"/>
              </a:solidFill>
              <a:latin typeface="微軟正黑體" panose="020B0604030504040204" pitchFamily="34" charset="-120"/>
              <a:ea typeface="微軟正黑體" panose="020B0604030504040204" pitchFamily="34" charset="-120"/>
            </a:rPr>
            <a:t>work characteristics</a:t>
          </a:r>
          <a:endParaRPr lang="zh-TW" sz="1600" b="1" kern="1200" dirty="0">
            <a:solidFill>
              <a:srgbClr val="FF0000"/>
            </a:solidFill>
            <a:latin typeface="微軟正黑體" panose="020B0604030504040204" pitchFamily="34" charset="-120"/>
            <a:ea typeface="微軟正黑體" panose="020B0604030504040204" pitchFamily="34" charset="-120"/>
          </a:endParaRPr>
        </a:p>
      </dsp:txBody>
      <dsp:txXfrm rot="-5400000">
        <a:off x="1380489" y="199368"/>
        <a:ext cx="3392043" cy="1163970"/>
      </dsp:txXfrm>
    </dsp:sp>
    <dsp:sp modelId="{64715EAE-6E6A-4861-832F-B407E4113A6E}">
      <dsp:nvSpPr>
        <dsp:cNvPr id="0" name=""/>
        <dsp:cNvSpPr/>
      </dsp:nvSpPr>
      <dsp:spPr>
        <a:xfrm>
          <a:off x="169826" y="2443"/>
          <a:ext cx="1257844" cy="161238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zh-TW" altLang="en-US" sz="1600" b="1" i="0" kern="1200" dirty="0">
              <a:latin typeface="微軟正黑體" panose="020B0604030504040204" pitchFamily="34" charset="-120"/>
              <a:ea typeface="微軟正黑體" panose="020B0604030504040204" pitchFamily="34" charset="-120"/>
            </a:rPr>
            <a:t>區集</a:t>
          </a:r>
          <a:r>
            <a:rPr lang="en-US" sz="1600" b="1" i="0" kern="1200" dirty="0">
              <a:latin typeface="微軟正黑體" panose="020B0604030504040204" pitchFamily="34" charset="-120"/>
              <a:ea typeface="微軟正黑體" panose="020B0604030504040204" pitchFamily="34" charset="-120"/>
            </a:rPr>
            <a:t> 1</a:t>
          </a:r>
          <a:endParaRPr lang="zh-TW" sz="1600" b="1" i="0" kern="1200" dirty="0">
            <a:latin typeface="微軟正黑體" panose="020B0604030504040204" pitchFamily="34" charset="-120"/>
            <a:ea typeface="微軟正黑體" panose="020B0604030504040204" pitchFamily="34" charset="-120"/>
          </a:endParaRPr>
        </a:p>
      </dsp:txBody>
      <dsp:txXfrm>
        <a:off x="231229" y="63846"/>
        <a:ext cx="1135038" cy="1489577"/>
      </dsp:txXfrm>
    </dsp:sp>
    <dsp:sp modelId="{08939A07-C8C6-42BB-9E39-85A102FEB3D2}">
      <dsp:nvSpPr>
        <dsp:cNvPr id="0" name=""/>
        <dsp:cNvSpPr/>
      </dsp:nvSpPr>
      <dsp:spPr>
        <a:xfrm rot="5400000">
          <a:off x="2510223" y="774131"/>
          <a:ext cx="1289906" cy="3455011"/>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6000" lvl="1" indent="-36000" algn="l" defTabSz="711200" rtl="0">
            <a:lnSpc>
              <a:spcPct val="90000"/>
            </a:lnSpc>
            <a:spcBef>
              <a:spcPct val="0"/>
            </a:spcBef>
            <a:spcAft>
              <a:spcPts val="0"/>
            </a:spcAft>
            <a:buChar char="•"/>
          </a:pPr>
          <a:r>
            <a:rPr lang="en-US" altLang="zh-TW" sz="1600" b="0" i="0" kern="1200" dirty="0">
              <a:latin typeface="微軟正黑體" panose="020B0604030504040204" pitchFamily="34" charset="-120"/>
              <a:ea typeface="微軟正黑體" panose="020B0604030504040204" pitchFamily="34" charset="-120"/>
            </a:rPr>
            <a:t>(</a:t>
          </a:r>
          <a:r>
            <a:rPr lang="zh-TW" altLang="en-US" sz="1600" b="0" i="0" kern="1200" dirty="0">
              <a:latin typeface="微軟正黑體" panose="020B0604030504040204" pitchFamily="34" charset="-120"/>
              <a:ea typeface="微軟正黑體" panose="020B0604030504040204" pitchFamily="34" charset="-120"/>
            </a:rPr>
            <a:t>除了區集</a:t>
          </a:r>
          <a:r>
            <a:rPr lang="en-US" altLang="zh-TW" sz="1600" b="0" i="0" kern="1200" dirty="0">
              <a:latin typeface="微軟正黑體" panose="020B0604030504040204" pitchFamily="34" charset="-120"/>
              <a:ea typeface="微軟正黑體" panose="020B0604030504040204" pitchFamily="34" charset="-120"/>
            </a:rPr>
            <a:t>1</a:t>
          </a:r>
          <a:r>
            <a:rPr lang="zh-TW" altLang="en-US" sz="1600" b="0" i="0" kern="1200" dirty="0">
              <a:latin typeface="微軟正黑體" panose="020B0604030504040204" pitchFamily="34" charset="-120"/>
              <a:ea typeface="微軟正黑體" panose="020B0604030504040204" pitchFamily="34" charset="-120"/>
            </a:rPr>
            <a:t>的變項之外</a:t>
          </a:r>
          <a:r>
            <a:rPr lang="en-US" altLang="zh-TW" sz="1600" b="0" i="0" kern="1200" dirty="0">
              <a:latin typeface="微軟正黑體" panose="020B0604030504040204" pitchFamily="34" charset="-120"/>
              <a:ea typeface="微軟正黑體" panose="020B0604030504040204" pitchFamily="34" charset="-120"/>
            </a:rPr>
            <a:t>)</a:t>
          </a:r>
          <a:r>
            <a:rPr lang="en-US" sz="1600" b="0" i="0" kern="1200" dirty="0">
              <a:latin typeface="微軟正黑體" panose="020B0604030504040204" pitchFamily="34" charset="-120"/>
              <a:ea typeface="微軟正黑體" panose="020B0604030504040204" pitchFamily="34" charset="-120"/>
            </a:rPr>
            <a:t> </a:t>
          </a:r>
          <a:r>
            <a:rPr lang="zh-TW" altLang="en-US" sz="1600" b="0" i="0" kern="1200" dirty="0">
              <a:latin typeface="微軟正黑體" panose="020B0604030504040204" pitchFamily="34" charset="-120"/>
              <a:ea typeface="微軟正黑體" panose="020B0604030504040204" pitchFamily="34" charset="-120"/>
            </a:rPr>
            <a:t>包含健康促進學校的態度</a:t>
          </a:r>
          <a:r>
            <a:rPr lang="en-US" altLang="zh-TW" sz="1600" b="1" i="0" kern="1200" dirty="0">
              <a:solidFill>
                <a:srgbClr val="FF0000"/>
              </a:solidFill>
              <a:latin typeface="微軟正黑體" panose="020B0604030504040204" pitchFamily="34" charset="-120"/>
              <a:ea typeface="微軟正黑體" panose="020B0604030504040204" pitchFamily="34" charset="-120"/>
            </a:rPr>
            <a:t>HPS attitudes</a:t>
          </a:r>
          <a:r>
            <a:rPr lang="zh-TW" altLang="en-US" sz="1600" b="0" i="0" kern="1200" dirty="0">
              <a:latin typeface="微軟正黑體" panose="020B0604030504040204" pitchFamily="34" charset="-120"/>
              <a:ea typeface="微軟正黑體" panose="020B0604030504040204" pitchFamily="34" charset="-120"/>
            </a:rPr>
            <a:t>、能力</a:t>
          </a:r>
          <a:r>
            <a:rPr lang="en-US" altLang="zh-TW" sz="1600" b="1" i="0" kern="1200" dirty="0">
              <a:solidFill>
                <a:srgbClr val="FF0000"/>
              </a:solidFill>
              <a:latin typeface="微軟正黑體" panose="020B0604030504040204" pitchFamily="34" charset="-120"/>
              <a:ea typeface="微軟正黑體" panose="020B0604030504040204" pitchFamily="34" charset="-120"/>
            </a:rPr>
            <a:t>competencies</a:t>
          </a:r>
          <a:r>
            <a:rPr lang="zh-TW" altLang="en-US" sz="1600" b="0" i="0" kern="1200" dirty="0">
              <a:latin typeface="微軟正黑體" panose="020B0604030504040204" pitchFamily="34" charset="-120"/>
              <a:ea typeface="微軟正黑體" panose="020B0604030504040204" pitchFamily="34" charset="-120"/>
            </a:rPr>
            <a:t>以及自我效能</a:t>
          </a:r>
          <a:r>
            <a:rPr lang="en-US" altLang="zh-TW" sz="1600" b="1" i="0" kern="1200" dirty="0">
              <a:solidFill>
                <a:srgbClr val="FF0000"/>
              </a:solidFill>
              <a:latin typeface="微軟正黑體" panose="020B0604030504040204" pitchFamily="34" charset="-120"/>
              <a:ea typeface="微軟正黑體" panose="020B0604030504040204" pitchFamily="34" charset="-120"/>
            </a:rPr>
            <a:t>self-efficacy</a:t>
          </a:r>
          <a:r>
            <a:rPr lang="zh-TW" altLang="en-US" sz="1600" b="0" i="0" kern="1200" dirty="0">
              <a:latin typeface="微軟正黑體" panose="020B0604030504040204" pitchFamily="34" charset="-120"/>
              <a:ea typeface="微軟正黑體" panose="020B0604030504040204" pitchFamily="34" charset="-120"/>
            </a:rPr>
            <a:t>。</a:t>
          </a:r>
          <a:endParaRPr lang="zh-TW" sz="1600" b="1" i="0" kern="1200" dirty="0">
            <a:solidFill>
              <a:srgbClr val="FF0000"/>
            </a:solidFill>
            <a:latin typeface="微軟正黑體" panose="020B0604030504040204" pitchFamily="34" charset="-120"/>
            <a:ea typeface="微軟正黑體" panose="020B0604030504040204" pitchFamily="34" charset="-120"/>
          </a:endParaRPr>
        </a:p>
      </dsp:txBody>
      <dsp:txXfrm rot="-5400000">
        <a:off x="1427671" y="1919651"/>
        <a:ext cx="3392043" cy="1163970"/>
      </dsp:txXfrm>
    </dsp:sp>
    <dsp:sp modelId="{07E67E30-B8FA-46B3-AEE8-98E5CEE84332}">
      <dsp:nvSpPr>
        <dsp:cNvPr id="0" name=""/>
        <dsp:cNvSpPr/>
      </dsp:nvSpPr>
      <dsp:spPr>
        <a:xfrm>
          <a:off x="169826" y="1695445"/>
          <a:ext cx="1257844" cy="161238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zh-TW" altLang="en-US" sz="1600" b="1" i="0" kern="1200" dirty="0">
              <a:latin typeface="微軟正黑體" panose="020B0604030504040204" pitchFamily="34" charset="-120"/>
              <a:ea typeface="微軟正黑體" panose="020B0604030504040204" pitchFamily="34" charset="-120"/>
            </a:rPr>
            <a:t>區集</a:t>
          </a:r>
          <a:r>
            <a:rPr lang="en-US" sz="1600" b="1" i="0" kern="1200" dirty="0">
              <a:latin typeface="微軟正黑體" panose="020B0604030504040204" pitchFamily="34" charset="-120"/>
              <a:ea typeface="微軟正黑體" panose="020B0604030504040204" pitchFamily="34" charset="-120"/>
            </a:rPr>
            <a:t> </a:t>
          </a:r>
          <a:r>
            <a:rPr lang="en-US" altLang="zh-TW" sz="1600" b="1" i="0" kern="1200" dirty="0">
              <a:latin typeface="微軟正黑體" panose="020B0604030504040204" pitchFamily="34" charset="-120"/>
              <a:ea typeface="微軟正黑體" panose="020B0604030504040204" pitchFamily="34" charset="-120"/>
            </a:rPr>
            <a:t>2</a:t>
          </a:r>
          <a:endParaRPr lang="zh-TW" sz="1600" kern="1200" dirty="0"/>
        </a:p>
      </dsp:txBody>
      <dsp:txXfrm>
        <a:off x="231229" y="1756848"/>
        <a:ext cx="1135038" cy="1489577"/>
      </dsp:txXfrm>
    </dsp:sp>
    <dsp:sp modelId="{A4A8F20F-DBAF-4FCA-96C5-FD980203DBBD}">
      <dsp:nvSpPr>
        <dsp:cNvPr id="0" name=""/>
        <dsp:cNvSpPr/>
      </dsp:nvSpPr>
      <dsp:spPr>
        <a:xfrm rot="5400000">
          <a:off x="2510223" y="2487824"/>
          <a:ext cx="1289906" cy="3455011"/>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zh-TW" altLang="en-US" sz="1600" b="0" i="0" kern="1200" dirty="0">
              <a:latin typeface="微軟正黑體" panose="020B0604030504040204" pitchFamily="34" charset="-120"/>
              <a:ea typeface="微軟正黑體" panose="020B0604030504040204" pitchFamily="34" charset="-120"/>
            </a:rPr>
            <a:t>除了前兩項區集之外，包含健康識能</a:t>
          </a:r>
          <a:r>
            <a:rPr lang="en-US" sz="1600" b="0" i="0" kern="1200" dirty="0">
              <a:latin typeface="微軟正黑體" panose="020B0604030504040204" pitchFamily="34" charset="-120"/>
              <a:ea typeface="微軟正黑體" panose="020B0604030504040204" pitchFamily="34" charset="-120"/>
            </a:rPr>
            <a:t> </a:t>
          </a:r>
          <a:r>
            <a:rPr lang="en-US" sz="1600" b="1" i="0" kern="1200" dirty="0">
              <a:solidFill>
                <a:srgbClr val="FF0000"/>
              </a:solidFill>
              <a:latin typeface="微軟正黑體" panose="020B0604030504040204" pitchFamily="34" charset="-120"/>
              <a:ea typeface="微軟正黑體" panose="020B0604030504040204" pitchFamily="34" charset="-120"/>
            </a:rPr>
            <a:t>health literacy</a:t>
          </a:r>
          <a:endParaRPr lang="zh-TW" sz="1600" kern="1200" dirty="0">
            <a:latin typeface="微軟正黑體" panose="020B0604030504040204" pitchFamily="34" charset="-120"/>
            <a:ea typeface="微軟正黑體" panose="020B0604030504040204" pitchFamily="34" charset="-120"/>
          </a:endParaRPr>
        </a:p>
      </dsp:txBody>
      <dsp:txXfrm rot="-5400000">
        <a:off x="1427671" y="3633344"/>
        <a:ext cx="3392043" cy="1163970"/>
      </dsp:txXfrm>
    </dsp:sp>
    <dsp:sp modelId="{C64144EA-C8D1-43CC-B4FF-626F40F1B704}">
      <dsp:nvSpPr>
        <dsp:cNvPr id="0" name=""/>
        <dsp:cNvSpPr/>
      </dsp:nvSpPr>
      <dsp:spPr>
        <a:xfrm>
          <a:off x="169826" y="3388448"/>
          <a:ext cx="1257844" cy="161238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zh-TW" altLang="en-US" sz="1600" b="1" i="0" kern="1200" dirty="0">
              <a:latin typeface="微軟正黑體" panose="020B0604030504040204" pitchFamily="34" charset="-120"/>
              <a:ea typeface="微軟正黑體" panose="020B0604030504040204" pitchFamily="34" charset="-120"/>
            </a:rPr>
            <a:t>區集</a:t>
          </a:r>
          <a:r>
            <a:rPr lang="en-US" sz="1600" b="1" i="0" kern="1200" dirty="0">
              <a:latin typeface="微軟正黑體" panose="020B0604030504040204" pitchFamily="34" charset="-120"/>
              <a:ea typeface="微軟正黑體" panose="020B0604030504040204" pitchFamily="34" charset="-120"/>
            </a:rPr>
            <a:t> </a:t>
          </a:r>
          <a:r>
            <a:rPr lang="en-US" altLang="zh-TW" sz="1600" b="1" i="0" kern="1200" dirty="0">
              <a:latin typeface="微軟正黑體" panose="020B0604030504040204" pitchFamily="34" charset="-120"/>
              <a:ea typeface="微軟正黑體" panose="020B0604030504040204" pitchFamily="34" charset="-120"/>
            </a:rPr>
            <a:t>3</a:t>
          </a:r>
          <a:endParaRPr lang="zh-TW" sz="1600" kern="1200" dirty="0"/>
        </a:p>
      </dsp:txBody>
      <dsp:txXfrm>
        <a:off x="231229" y="3449851"/>
        <a:ext cx="1135038" cy="14895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9F9F4-8683-4C7A-BCCF-475B84DE3E41}">
      <dsp:nvSpPr>
        <dsp:cNvPr id="0" name=""/>
        <dsp:cNvSpPr/>
      </dsp:nvSpPr>
      <dsp:spPr>
        <a:xfrm>
          <a:off x="0" y="0"/>
          <a:ext cx="7704000" cy="129908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zh-TW" altLang="en-US" sz="1800" kern="1200" dirty="0">
              <a:solidFill>
                <a:schemeClr val="tx1">
                  <a:lumMod val="50000"/>
                </a:schemeClr>
              </a:solidFill>
              <a:latin typeface="微軟正黑體" panose="020B0604030504040204" pitchFamily="34" charset="-120"/>
              <a:ea typeface="微軟正黑體" panose="020B0604030504040204" pitchFamily="34" charset="-120"/>
            </a:rPr>
            <a:t>第一，此研究主要是探討</a:t>
          </a:r>
          <a:r>
            <a:rPr lang="zh-TW" altLang="en-US" sz="1800" b="1" kern="1200" dirty="0">
              <a:solidFill>
                <a:srgbClr val="FF0000"/>
              </a:solidFill>
              <a:latin typeface="微軟正黑體" panose="020B0604030504040204" pitchFamily="34" charset="-120"/>
              <a:ea typeface="微軟正黑體" panose="020B0604030504040204" pitchFamily="34" charset="-120"/>
            </a:rPr>
            <a:t>學校領導者的健康識能等級</a:t>
          </a:r>
          <a:r>
            <a:rPr lang="zh-TW" altLang="en-US" sz="1800" kern="1200" dirty="0">
              <a:solidFill>
                <a:schemeClr val="tx1">
                  <a:lumMod val="50000"/>
                </a:schemeClr>
              </a:solidFill>
              <a:latin typeface="微軟正黑體" panose="020B0604030504040204" pitchFamily="34" charset="-120"/>
              <a:ea typeface="微軟正黑體" panose="020B0604030504040204" pitchFamily="34" charset="-120"/>
            </a:rPr>
            <a:t>與</a:t>
          </a:r>
          <a:r>
            <a:rPr lang="zh-TW" altLang="en-US" sz="1800" b="1" kern="1200" dirty="0">
              <a:solidFill>
                <a:srgbClr val="FF0000"/>
              </a:solidFill>
              <a:latin typeface="微軟正黑體" panose="020B0604030504040204" pitchFamily="34" charset="-120"/>
              <a:ea typeface="微軟正黑體" panose="020B0604030504040204" pitchFamily="34" charset="-120"/>
            </a:rPr>
            <a:t>學校實施健康促進學校狀態</a:t>
          </a:r>
          <a:r>
            <a:rPr lang="zh-TW" altLang="en-US" sz="1800" kern="1200" dirty="0">
              <a:solidFill>
                <a:schemeClr val="tx1">
                  <a:lumMod val="50000"/>
                </a:schemeClr>
              </a:solidFill>
              <a:latin typeface="微軟正黑體" panose="020B0604030504040204" pitchFamily="34" charset="-120"/>
              <a:ea typeface="微軟正黑體" panose="020B0604030504040204" pitchFamily="34" charset="-120"/>
            </a:rPr>
            <a:t>之關係。</a:t>
          </a:r>
        </a:p>
      </dsp:txBody>
      <dsp:txXfrm>
        <a:off x="63416" y="63416"/>
        <a:ext cx="7577168" cy="1172257"/>
      </dsp:txXfrm>
    </dsp:sp>
    <dsp:sp modelId="{53D26B90-A237-4A67-A76B-2165394C879E}">
      <dsp:nvSpPr>
        <dsp:cNvPr id="0" name=""/>
        <dsp:cNvSpPr/>
      </dsp:nvSpPr>
      <dsp:spPr>
        <a:xfrm>
          <a:off x="0" y="1313161"/>
          <a:ext cx="7704000" cy="129908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zh-TW" altLang="en-US" sz="1800" kern="1200" dirty="0">
              <a:solidFill>
                <a:schemeClr val="tx1">
                  <a:lumMod val="50000"/>
                </a:schemeClr>
              </a:solidFill>
              <a:latin typeface="微軟正黑體" panose="020B0604030504040204" pitchFamily="34" charset="-120"/>
              <a:ea typeface="微軟正黑體" panose="020B0604030504040204" pitchFamily="34" charset="-120"/>
            </a:rPr>
            <a:t>第二，</a:t>
          </a:r>
          <a:r>
            <a:rPr lang="zh-TW" altLang="en-US" sz="1800" b="1" kern="1200" dirty="0">
              <a:solidFill>
                <a:srgbClr val="FF0000"/>
              </a:solidFill>
              <a:latin typeface="微軟正黑體" panose="020B0604030504040204" pitchFamily="34" charset="-120"/>
              <a:ea typeface="微軟正黑體" panose="020B0604030504040204" pitchFamily="34" charset="-120"/>
            </a:rPr>
            <a:t>男性校長</a:t>
          </a:r>
          <a:r>
            <a:rPr lang="zh-TW" altLang="en-US" sz="1800" kern="1200" dirty="0">
              <a:solidFill>
                <a:schemeClr val="tx1">
                  <a:lumMod val="50000"/>
                </a:schemeClr>
              </a:solidFill>
              <a:latin typeface="微軟正黑體" panose="020B0604030504040204" pitchFamily="34" charset="-120"/>
              <a:ea typeface="微軟正黑體" panose="020B0604030504040204" pitchFamily="34" charset="-120"/>
            </a:rPr>
            <a:t>健康素養比女性校長更加受到</a:t>
          </a:r>
          <a:r>
            <a:rPr lang="zh-TW" altLang="en-US" sz="1800" b="1" kern="1200" dirty="0">
              <a:solidFill>
                <a:srgbClr val="FF0000"/>
              </a:solidFill>
              <a:latin typeface="微軟正黑體" panose="020B0604030504040204" pitchFamily="34" charset="-120"/>
              <a:ea typeface="微軟正黑體" panose="020B0604030504040204" pitchFamily="34" charset="-120"/>
            </a:rPr>
            <a:t>健康識能不足</a:t>
          </a:r>
          <a:r>
            <a:rPr lang="zh-TW" altLang="en-US" sz="1800" kern="1200" dirty="0">
              <a:solidFill>
                <a:schemeClr val="tx1">
                  <a:lumMod val="50000"/>
                </a:schemeClr>
              </a:solidFill>
              <a:latin typeface="微軟正黑體" panose="020B0604030504040204" pitchFamily="34" charset="-120"/>
              <a:ea typeface="微軟正黑體" panose="020B0604030504040204" pitchFamily="34" charset="-120"/>
            </a:rPr>
            <a:t>的影響，（</a:t>
          </a:r>
          <a:r>
            <a:rPr lang="en-US" altLang="zh-TW" sz="1800" kern="1200" dirty="0">
              <a:solidFill>
                <a:schemeClr val="tx1">
                  <a:lumMod val="50000"/>
                </a:schemeClr>
              </a:solidFill>
              <a:latin typeface="微軟正黑體" panose="020B0604030504040204" pitchFamily="34" charset="-120"/>
              <a:ea typeface="微軟正黑體" panose="020B0604030504040204" pitchFamily="34" charset="-120"/>
            </a:rPr>
            <a:t>36.5</a:t>
          </a:r>
          <a:r>
            <a:rPr lang="zh-TW" altLang="en-US" sz="1800" kern="1200" dirty="0">
              <a:solidFill>
                <a:schemeClr val="tx1">
                  <a:lumMod val="50000"/>
                </a:schemeClr>
              </a:solidFill>
              <a:latin typeface="微軟正黑體" panose="020B0604030504040204" pitchFamily="34" charset="-120"/>
              <a:ea typeface="微軟正黑體" panose="020B0604030504040204" pitchFamily="34" charset="-120"/>
            </a:rPr>
            <a:t>％ 比 </a:t>
          </a:r>
          <a:r>
            <a:rPr lang="en-US" altLang="zh-TW" sz="1800" kern="1200" dirty="0">
              <a:solidFill>
                <a:schemeClr val="tx1">
                  <a:lumMod val="50000"/>
                </a:schemeClr>
              </a:solidFill>
              <a:latin typeface="微軟正黑體" panose="020B0604030504040204" pitchFamily="34" charset="-120"/>
              <a:ea typeface="微軟正黑體" panose="020B0604030504040204" pitchFamily="34" charset="-120"/>
            </a:rPr>
            <a:t>26.9</a:t>
          </a:r>
          <a:r>
            <a:rPr lang="zh-TW" altLang="en-US" sz="1800" kern="1200" dirty="0">
              <a:solidFill>
                <a:schemeClr val="tx1">
                  <a:lumMod val="50000"/>
                </a:schemeClr>
              </a:solidFill>
              <a:latin typeface="微軟正黑體" panose="020B0604030504040204" pitchFamily="34" charset="-120"/>
              <a:ea typeface="微軟正黑體" panose="020B0604030504040204" pitchFamily="34" charset="-120"/>
            </a:rPr>
            <a:t>％），因此特別需要為男性校長提供更多的支持。 </a:t>
          </a:r>
        </a:p>
      </dsp:txBody>
      <dsp:txXfrm>
        <a:off x="63416" y="1376577"/>
        <a:ext cx="7577168" cy="1172257"/>
      </dsp:txXfrm>
    </dsp:sp>
    <dsp:sp modelId="{02BB72A6-80DA-4782-A5AC-2A8D6731E01F}">
      <dsp:nvSpPr>
        <dsp:cNvPr id="0" name=""/>
        <dsp:cNvSpPr/>
      </dsp:nvSpPr>
      <dsp:spPr>
        <a:xfrm>
          <a:off x="0" y="2626117"/>
          <a:ext cx="7704000" cy="129908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zh-TW" altLang="en-US" sz="1800" kern="1200" dirty="0">
              <a:solidFill>
                <a:schemeClr val="tx1">
                  <a:lumMod val="50000"/>
                </a:schemeClr>
              </a:solidFill>
              <a:latin typeface="微軟正黑體" panose="020B0604030504040204" pitchFamily="34" charset="-120"/>
              <a:ea typeface="微軟正黑體" panose="020B0604030504040204" pitchFamily="34" charset="-120"/>
            </a:rPr>
            <a:t>第三，除了對健康識能等級有初步發現之外，研究結果更顯示，即使在控制了社會人口學和工作特性以及其他以學校領導者為導向的影響因素之後，</a:t>
          </a:r>
          <a:r>
            <a:rPr lang="zh-TW" altLang="en-US" sz="1800" b="1" kern="1200" dirty="0">
              <a:solidFill>
                <a:srgbClr val="FF0000"/>
              </a:solidFill>
              <a:latin typeface="微軟正黑體" panose="020B0604030504040204" pitchFamily="34" charset="-120"/>
              <a:ea typeface="微軟正黑體" panose="020B0604030504040204" pitchFamily="34" charset="-120"/>
            </a:rPr>
            <a:t>健康識能也與健康促進學校的實施狀況有相關</a:t>
          </a:r>
          <a:r>
            <a:rPr lang="zh-TW" altLang="en-US" sz="1800" kern="1200" dirty="0">
              <a:solidFill>
                <a:schemeClr val="tx1">
                  <a:lumMod val="50000"/>
                </a:schemeClr>
              </a:solidFill>
              <a:latin typeface="微軟正黑體" panose="020B0604030504040204" pitchFamily="34" charset="-120"/>
              <a:ea typeface="微軟正黑體" panose="020B0604030504040204" pitchFamily="34" charset="-120"/>
            </a:rPr>
            <a:t>。</a:t>
          </a:r>
        </a:p>
      </dsp:txBody>
      <dsp:txXfrm>
        <a:off x="63416" y="2689533"/>
        <a:ext cx="7577168" cy="1172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ABBDD-FC7F-4125-A9A7-2E22A779A7C2}">
      <dsp:nvSpPr>
        <dsp:cNvPr id="0" name=""/>
        <dsp:cNvSpPr/>
      </dsp:nvSpPr>
      <dsp:spPr>
        <a:xfrm>
          <a:off x="1612366" y="187284"/>
          <a:ext cx="1304933" cy="84820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微軟正黑體" panose="020B0604030504040204" pitchFamily="34" charset="-120"/>
              <a:ea typeface="微軟正黑體" panose="020B0604030504040204" pitchFamily="34" charset="-120"/>
            </a:rPr>
            <a:t>1. </a:t>
          </a:r>
          <a:r>
            <a:rPr lang="zh-TW" altLang="en-US" sz="1400" b="1" i="0" kern="1200" dirty="0">
              <a:latin typeface="微軟正黑體" panose="020B0604030504040204" pitchFamily="34" charset="-120"/>
              <a:ea typeface="微軟正黑體" panose="020B0604030504040204" pitchFamily="34" charset="-120"/>
            </a:rPr>
            <a:t>溝通</a:t>
          </a:r>
          <a:endParaRPr lang="zh-TW" sz="1400" b="1" kern="1200" dirty="0">
            <a:latin typeface="微軟正黑體" panose="020B0604030504040204" pitchFamily="34" charset="-120"/>
            <a:ea typeface="微軟正黑體" panose="020B0604030504040204" pitchFamily="34" charset="-120"/>
          </a:endParaRPr>
        </a:p>
      </dsp:txBody>
      <dsp:txXfrm>
        <a:off x="1653772" y="228690"/>
        <a:ext cx="1222121" cy="765394"/>
      </dsp:txXfrm>
    </dsp:sp>
    <dsp:sp modelId="{A8712F7E-D88E-4046-B911-A10FC2886A1C}">
      <dsp:nvSpPr>
        <dsp:cNvPr id="0" name=""/>
        <dsp:cNvSpPr/>
      </dsp:nvSpPr>
      <dsp:spPr>
        <a:xfrm>
          <a:off x="570765" y="611388"/>
          <a:ext cx="3388135" cy="3388135"/>
        </a:xfrm>
        <a:custGeom>
          <a:avLst/>
          <a:gdLst/>
          <a:ahLst/>
          <a:cxnLst/>
          <a:rect l="0" t="0" r="0" b="0"/>
          <a:pathLst>
            <a:path>
              <a:moveTo>
                <a:pt x="2355491" y="134457"/>
              </a:moveTo>
              <a:arcTo wR="1694067" hR="1694067" stAng="17578896" swAng="196067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BEC7EE-4750-4564-B851-4A39356A2F42}">
      <dsp:nvSpPr>
        <dsp:cNvPr id="0" name=""/>
        <dsp:cNvSpPr/>
      </dsp:nvSpPr>
      <dsp:spPr>
        <a:xfrm>
          <a:off x="3223520" y="1357856"/>
          <a:ext cx="1304933" cy="84820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微軟正黑體" panose="020B0604030504040204" pitchFamily="34" charset="-120"/>
              <a:ea typeface="微軟正黑體" panose="020B0604030504040204" pitchFamily="34" charset="-120"/>
            </a:rPr>
            <a:t>2. </a:t>
          </a:r>
          <a:r>
            <a:rPr lang="zh-TW" altLang="en-US" sz="1400" b="1" i="0" kern="1200" dirty="0">
              <a:latin typeface="微軟正黑體" panose="020B0604030504040204" pitchFamily="34" charset="-120"/>
              <a:ea typeface="微軟正黑體" panose="020B0604030504040204" pitchFamily="34" charset="-120"/>
            </a:rPr>
            <a:t>有效的課程導向的領導力</a:t>
          </a:r>
          <a:endParaRPr lang="zh-TW" sz="1400" b="1" kern="1200" dirty="0">
            <a:latin typeface="微軟正黑體" panose="020B0604030504040204" pitchFamily="34" charset="-120"/>
            <a:ea typeface="微軟正黑體" panose="020B0604030504040204" pitchFamily="34" charset="-120"/>
          </a:endParaRPr>
        </a:p>
      </dsp:txBody>
      <dsp:txXfrm>
        <a:off x="3264926" y="1399262"/>
        <a:ext cx="1222121" cy="765394"/>
      </dsp:txXfrm>
    </dsp:sp>
    <dsp:sp modelId="{0BA82D14-758A-4D13-A79E-478FB21EED59}">
      <dsp:nvSpPr>
        <dsp:cNvPr id="0" name=""/>
        <dsp:cNvSpPr/>
      </dsp:nvSpPr>
      <dsp:spPr>
        <a:xfrm>
          <a:off x="570765" y="611388"/>
          <a:ext cx="3388135" cy="3388135"/>
        </a:xfrm>
        <a:custGeom>
          <a:avLst/>
          <a:gdLst/>
          <a:ahLst/>
          <a:cxnLst/>
          <a:rect l="0" t="0" r="0" b="0"/>
          <a:pathLst>
            <a:path>
              <a:moveTo>
                <a:pt x="3385818" y="1605500"/>
              </a:moveTo>
              <a:arcTo wR="1694067" hR="1694067" stAng="21420191" swAng="2195642"/>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0F4FB3-FF24-40F9-BDEE-E28E33E330A8}">
      <dsp:nvSpPr>
        <dsp:cNvPr id="0" name=""/>
        <dsp:cNvSpPr/>
      </dsp:nvSpPr>
      <dsp:spPr>
        <a:xfrm>
          <a:off x="2608114" y="3251881"/>
          <a:ext cx="1304933" cy="84820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微軟正黑體" panose="020B0604030504040204" pitchFamily="34" charset="-120"/>
              <a:ea typeface="微軟正黑體" panose="020B0604030504040204" pitchFamily="34" charset="-120"/>
            </a:rPr>
            <a:t>3. </a:t>
          </a:r>
          <a:r>
            <a:rPr lang="zh-TW" altLang="en-US" sz="1400" b="1" i="0" kern="1200" dirty="0">
              <a:latin typeface="微軟正黑體" panose="020B0604030504040204" pitchFamily="34" charset="-120"/>
              <a:ea typeface="微軟正黑體" panose="020B0604030504040204" pitchFamily="34" charset="-120"/>
            </a:rPr>
            <a:t>學校的預算管理</a:t>
          </a:r>
          <a:endParaRPr lang="zh-TW" sz="1400" b="1" kern="1200" dirty="0">
            <a:latin typeface="微軟正黑體" panose="020B0604030504040204" pitchFamily="34" charset="-120"/>
            <a:ea typeface="微軟正黑體" panose="020B0604030504040204" pitchFamily="34" charset="-120"/>
          </a:endParaRPr>
        </a:p>
      </dsp:txBody>
      <dsp:txXfrm>
        <a:off x="2649520" y="3293287"/>
        <a:ext cx="1222121" cy="765394"/>
      </dsp:txXfrm>
    </dsp:sp>
    <dsp:sp modelId="{6857A3C5-5A32-40BA-8ED5-F75DCC02954A}">
      <dsp:nvSpPr>
        <dsp:cNvPr id="0" name=""/>
        <dsp:cNvSpPr/>
      </dsp:nvSpPr>
      <dsp:spPr>
        <a:xfrm>
          <a:off x="570765" y="611388"/>
          <a:ext cx="3388135" cy="3388135"/>
        </a:xfrm>
        <a:custGeom>
          <a:avLst/>
          <a:gdLst/>
          <a:ahLst/>
          <a:cxnLst/>
          <a:rect l="0" t="0" r="0" b="0"/>
          <a:pathLst>
            <a:path>
              <a:moveTo>
                <a:pt x="2030622" y="3354367"/>
              </a:moveTo>
              <a:arcTo wR="1694067" hR="1694067" stAng="4712459" swAng="1375082"/>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6976B2-6D48-4BE9-BBF4-2D2868CCC3AD}">
      <dsp:nvSpPr>
        <dsp:cNvPr id="0" name=""/>
        <dsp:cNvSpPr/>
      </dsp:nvSpPr>
      <dsp:spPr>
        <a:xfrm>
          <a:off x="616618" y="3251881"/>
          <a:ext cx="1304933" cy="84820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微軟正黑體" panose="020B0604030504040204" pitchFamily="34" charset="-120"/>
              <a:ea typeface="微軟正黑體" panose="020B0604030504040204" pitchFamily="34" charset="-120"/>
            </a:rPr>
            <a:t>4.</a:t>
          </a:r>
          <a:r>
            <a:rPr lang="zh-TW" altLang="en-US" sz="1400" b="1" i="0" kern="1200" dirty="0">
              <a:latin typeface="微軟正黑體" panose="020B0604030504040204" pitchFamily="34" charset="-120"/>
              <a:ea typeface="微軟正黑體" panose="020B0604030504040204" pitchFamily="34" charset="-120"/>
            </a:rPr>
            <a:t>學校法規訂定</a:t>
          </a:r>
          <a:endParaRPr lang="zh-TW" sz="1400" b="1" kern="1200" dirty="0">
            <a:latin typeface="微軟正黑體" panose="020B0604030504040204" pitchFamily="34" charset="-120"/>
            <a:ea typeface="微軟正黑體" panose="020B0604030504040204" pitchFamily="34" charset="-120"/>
          </a:endParaRPr>
        </a:p>
      </dsp:txBody>
      <dsp:txXfrm>
        <a:off x="658024" y="3293287"/>
        <a:ext cx="1222121" cy="765394"/>
      </dsp:txXfrm>
    </dsp:sp>
    <dsp:sp modelId="{198D9409-4CF6-4D94-90D3-48FF9529D42B}">
      <dsp:nvSpPr>
        <dsp:cNvPr id="0" name=""/>
        <dsp:cNvSpPr/>
      </dsp:nvSpPr>
      <dsp:spPr>
        <a:xfrm>
          <a:off x="570765" y="611388"/>
          <a:ext cx="3388135" cy="3388135"/>
        </a:xfrm>
        <a:custGeom>
          <a:avLst/>
          <a:gdLst/>
          <a:ahLst/>
          <a:cxnLst/>
          <a:rect l="0" t="0" r="0" b="0"/>
          <a:pathLst>
            <a:path>
              <a:moveTo>
                <a:pt x="282997" y="2631481"/>
              </a:moveTo>
              <a:arcTo wR="1694067" hR="1694067" stAng="8784167" swAng="2195642"/>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2ED6B-CEE6-43C9-89CB-F54F29C639CA}">
      <dsp:nvSpPr>
        <dsp:cNvPr id="0" name=""/>
        <dsp:cNvSpPr/>
      </dsp:nvSpPr>
      <dsp:spPr>
        <a:xfrm>
          <a:off x="1212" y="1357856"/>
          <a:ext cx="1304933" cy="84820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微軟正黑體" panose="020B0604030504040204" pitchFamily="34" charset="-120"/>
              <a:ea typeface="微軟正黑體" panose="020B0604030504040204" pitchFamily="34" charset="-120"/>
            </a:rPr>
            <a:t>5. </a:t>
          </a:r>
          <a:r>
            <a:rPr lang="zh-TW" altLang="en-US" sz="1400" b="1" i="0" kern="1200" dirty="0">
              <a:latin typeface="微軟正黑體" panose="020B0604030504040204" pitchFamily="34" charset="-120"/>
              <a:ea typeface="微軟正黑體" panose="020B0604030504040204" pitchFamily="34" charset="-120"/>
            </a:rPr>
            <a:t>改變管理的過程</a:t>
          </a:r>
          <a:endParaRPr lang="zh-TW" sz="1400" b="1" kern="1200" dirty="0">
            <a:latin typeface="微軟正黑體" panose="020B0604030504040204" pitchFamily="34" charset="-120"/>
            <a:ea typeface="微軟正黑體" panose="020B0604030504040204" pitchFamily="34" charset="-120"/>
          </a:endParaRPr>
        </a:p>
      </dsp:txBody>
      <dsp:txXfrm>
        <a:off x="42618" y="1399262"/>
        <a:ext cx="1222121" cy="765394"/>
      </dsp:txXfrm>
    </dsp:sp>
    <dsp:sp modelId="{F4EDA8D1-2209-4C04-B45F-6AFB46B88D23}">
      <dsp:nvSpPr>
        <dsp:cNvPr id="0" name=""/>
        <dsp:cNvSpPr/>
      </dsp:nvSpPr>
      <dsp:spPr>
        <a:xfrm>
          <a:off x="570765" y="611388"/>
          <a:ext cx="3388135" cy="3388135"/>
        </a:xfrm>
        <a:custGeom>
          <a:avLst/>
          <a:gdLst/>
          <a:ahLst/>
          <a:cxnLst/>
          <a:rect l="0" t="0" r="0" b="0"/>
          <a:pathLst>
            <a:path>
              <a:moveTo>
                <a:pt x="295275" y="738428"/>
              </a:moveTo>
              <a:arcTo wR="1694067" hR="1694067" stAng="12860426" swAng="196067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484762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f075e0846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f075e0846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5727237b4_1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5727237b4_1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494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100" b="0" i="0" u="none" strike="noStrike" cap="none" baseline="0" dirty="0">
                <a:solidFill>
                  <a:srgbClr val="000000"/>
                </a:solidFill>
                <a:latin typeface="Arial"/>
                <a:ea typeface="Arial"/>
                <a:cs typeface="Arial"/>
                <a:sym typeface="Arial"/>
              </a:rPr>
              <a:t>Berlin (n = 237)</a:t>
            </a:r>
          </a:p>
          <a:p>
            <a:r>
              <a:rPr lang="en-US" altLang="zh-TW" sz="1100" b="0" i="0" u="none" strike="noStrike" cap="none" baseline="0" dirty="0">
                <a:solidFill>
                  <a:srgbClr val="000000"/>
                </a:solidFill>
                <a:latin typeface="Arial"/>
                <a:ea typeface="Arial"/>
                <a:cs typeface="Arial"/>
                <a:sym typeface="Arial"/>
              </a:rPr>
              <a:t>Lower Saxony</a:t>
            </a:r>
            <a:r>
              <a:rPr lang="de-DE" altLang="zh-TW" sz="1100" b="0" i="0" u="none" strike="noStrike" cap="none" baseline="0" dirty="0">
                <a:solidFill>
                  <a:srgbClr val="000000"/>
                </a:solidFill>
                <a:latin typeface="Arial"/>
                <a:ea typeface="Arial"/>
                <a:cs typeface="Arial"/>
                <a:sym typeface="Arial"/>
              </a:rPr>
              <a:t>(n = 1.336)</a:t>
            </a:r>
          </a:p>
          <a:p>
            <a:r>
              <a:rPr lang="de-DE" altLang="zh-TW" sz="1100" b="0" i="0" u="none" strike="noStrike" cap="none" baseline="0" dirty="0">
                <a:solidFill>
                  <a:srgbClr val="000000"/>
                </a:solidFill>
                <a:latin typeface="Arial"/>
                <a:ea typeface="Arial"/>
                <a:cs typeface="Arial"/>
                <a:sym typeface="Arial"/>
              </a:rPr>
              <a:t>Schleswig-Holstein (n = 714)</a:t>
            </a:r>
          </a:p>
          <a:p>
            <a:endParaRPr lang="en-US" altLang="zh-TW" sz="1100" dirty="0">
              <a:latin typeface="Times New Roman" panose="02020603050405020304" pitchFamily="18" charset="0"/>
              <a:cs typeface="Times New Roman" panose="02020603050405020304" pitchFamily="18" charset="0"/>
            </a:endParaRPr>
          </a:p>
          <a:p>
            <a:r>
              <a:rPr lang="en-US" altLang="zh-TW" sz="1100" dirty="0">
                <a:latin typeface="Times New Roman" panose="02020603050405020304" pitchFamily="18" charset="0"/>
                <a:cs typeface="Times New Roman" panose="02020603050405020304" pitchFamily="18" charset="0"/>
              </a:rPr>
              <a:t>This cross-sectional study was </a:t>
            </a:r>
            <a:r>
              <a:rPr lang="en-US" altLang="zh-TW" sz="1100" b="1" dirty="0">
                <a:solidFill>
                  <a:srgbClr val="FF0000"/>
                </a:solidFill>
                <a:latin typeface="Times New Roman" panose="02020603050405020304" pitchFamily="18" charset="0"/>
                <a:cs typeface="Times New Roman" panose="02020603050405020304" pitchFamily="18" charset="0"/>
              </a:rPr>
              <a:t>part of a larger survey </a:t>
            </a:r>
            <a:r>
              <a:rPr lang="en-US" altLang="zh-TW" sz="1100" dirty="0">
                <a:latin typeface="Times New Roman" panose="02020603050405020304" pitchFamily="18" charset="0"/>
                <a:cs typeface="Times New Roman" panose="02020603050405020304" pitchFamily="18" charset="0"/>
              </a:rPr>
              <a:t>which aimed </a:t>
            </a:r>
            <a:r>
              <a:rPr lang="en-US" altLang="zh-TW" sz="1100" b="1" dirty="0">
                <a:solidFill>
                  <a:srgbClr val="FF0000"/>
                </a:solidFill>
                <a:latin typeface="Times New Roman" panose="02020603050405020304" pitchFamily="18" charset="0"/>
                <a:cs typeface="Times New Roman" panose="02020603050405020304" pitchFamily="18" charset="0"/>
              </a:rPr>
              <a:t>to investigate the work </a:t>
            </a:r>
            <a:r>
              <a:rPr lang="en-US" altLang="zh-TW" sz="1100" dirty="0">
                <a:latin typeface="Times New Roman" panose="02020603050405020304" pitchFamily="18" charset="0"/>
                <a:cs typeface="Times New Roman" panose="02020603050405020304" pitchFamily="18" charset="0"/>
              </a:rPr>
              <a:t>and</a:t>
            </a:r>
            <a:r>
              <a:rPr lang="zh-TW" altLang="en-US" sz="1100" dirty="0">
                <a:latin typeface="Times New Roman" panose="02020603050405020304" pitchFamily="18" charset="0"/>
                <a:cs typeface="Times New Roman" panose="02020603050405020304" pitchFamily="18" charset="0"/>
              </a:rPr>
              <a:t> </a:t>
            </a:r>
            <a:r>
              <a:rPr lang="en-US" altLang="zh-TW" sz="1100" b="1" dirty="0">
                <a:solidFill>
                  <a:srgbClr val="FF0000"/>
                </a:solidFill>
                <a:latin typeface="Times New Roman" panose="02020603050405020304" pitchFamily="18" charset="0"/>
                <a:cs typeface="Times New Roman" panose="02020603050405020304" pitchFamily="18" charset="0"/>
              </a:rPr>
              <a:t>health situation </a:t>
            </a:r>
            <a:r>
              <a:rPr lang="en-US" altLang="zh-TW" sz="1100" dirty="0">
                <a:latin typeface="Times New Roman" panose="02020603050405020304" pitchFamily="18" charset="0"/>
                <a:cs typeface="Times New Roman" panose="02020603050405020304" pitchFamily="18" charset="0"/>
              </a:rPr>
              <a:t>of German school leaders and to examine their role in the implementation of school</a:t>
            </a:r>
            <a:r>
              <a:rPr lang="zh-TW" altLang="en-US" sz="1100" dirty="0">
                <a:latin typeface="Times New Roman" panose="02020603050405020304" pitchFamily="18" charset="0"/>
                <a:cs typeface="Times New Roman" panose="02020603050405020304" pitchFamily="18" charset="0"/>
              </a:rPr>
              <a:t>  </a:t>
            </a:r>
            <a:r>
              <a:rPr lang="en-US" altLang="zh-TW" sz="1100" dirty="0">
                <a:latin typeface="Times New Roman" panose="02020603050405020304" pitchFamily="18" charset="0"/>
                <a:cs typeface="Times New Roman" panose="02020603050405020304" pitchFamily="18" charset="0"/>
              </a:rPr>
              <a:t>health promotion.</a:t>
            </a:r>
          </a:p>
          <a:p>
            <a:r>
              <a:rPr lang="en-US" altLang="zh-TW" sz="1100" dirty="0">
                <a:latin typeface="Times New Roman" panose="02020603050405020304" pitchFamily="18" charset="0"/>
                <a:cs typeface="Times New Roman" panose="02020603050405020304" pitchFamily="18" charset="0"/>
              </a:rPr>
              <a:t>To ensure comparability, a core questionnaire was used in each study,</a:t>
            </a:r>
            <a:r>
              <a:rPr lang="zh-TW" altLang="en-US" sz="1100" dirty="0">
                <a:latin typeface="Times New Roman" panose="02020603050405020304" pitchFamily="18" charset="0"/>
                <a:cs typeface="Times New Roman" panose="02020603050405020304" pitchFamily="18" charset="0"/>
              </a:rPr>
              <a:t> </a:t>
            </a:r>
            <a:r>
              <a:rPr lang="en-US" altLang="zh-TW" sz="1100" dirty="0">
                <a:latin typeface="Times New Roman" panose="02020603050405020304" pitchFamily="18" charset="0"/>
                <a:cs typeface="Times New Roman" panose="02020603050405020304" pitchFamily="18" charset="0"/>
              </a:rPr>
              <a:t>which was supplemented by additional scales and items</a:t>
            </a:r>
            <a:endParaRPr lang="zh-TW"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74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zh-TW" dirty="0"/>
              <a:t>目標人群是普通學校和職業學校的校長和學校管理委員會成員（例如副校長）。 所有合格的參與者均通過電子郵件和新聞通訊的邀請，其中包括黑森州校長協會的兩次提醒。  參與是自願的，並確保了匿名。</a:t>
            </a:r>
            <a:endParaRPr lang="en-US" altLang="zh-TW" dirty="0"/>
          </a:p>
          <a:p>
            <a:endParaRPr lang="en-US" altLang="zh-TW" dirty="0"/>
          </a:p>
          <a:p>
            <a:r>
              <a:rPr lang="en-US" altLang="zh-TW" sz="1100" dirty="0">
                <a:latin typeface="Times New Roman" panose="02020603050405020304" pitchFamily="18" charset="0"/>
                <a:cs typeface="Times New Roman" panose="02020603050405020304" pitchFamily="18" charset="0"/>
              </a:rPr>
              <a:t>The target group </a:t>
            </a:r>
            <a:r>
              <a:rPr lang="en-US" altLang="zh-TW" sz="1100" b="1" dirty="0">
                <a:solidFill>
                  <a:srgbClr val="FF0000"/>
                </a:solidFill>
                <a:latin typeface="Times New Roman" panose="02020603050405020304" pitchFamily="18" charset="0"/>
                <a:cs typeface="Times New Roman" panose="02020603050405020304" pitchFamily="18" charset="0"/>
              </a:rPr>
              <a:t>was school principals</a:t>
            </a:r>
            <a:r>
              <a:rPr lang="en-US" altLang="zh-TW" sz="1100" dirty="0">
                <a:latin typeface="Times New Roman" panose="02020603050405020304" pitchFamily="18" charset="0"/>
                <a:cs typeface="Times New Roman" panose="02020603050405020304" pitchFamily="18" charset="0"/>
              </a:rPr>
              <a:t> and </a:t>
            </a:r>
            <a:r>
              <a:rPr lang="en-US" altLang="zh-TW" sz="1100" b="1" dirty="0">
                <a:solidFill>
                  <a:srgbClr val="FF0000"/>
                </a:solidFill>
                <a:latin typeface="Times New Roman" panose="02020603050405020304" pitchFamily="18" charset="0"/>
                <a:cs typeface="Times New Roman" panose="02020603050405020304" pitchFamily="18" charset="0"/>
              </a:rPr>
              <a:t>members of the school management</a:t>
            </a:r>
            <a:r>
              <a:rPr lang="en-US" altLang="zh-TW" sz="1100" dirty="0">
                <a:latin typeface="Times New Roman" panose="02020603050405020304" pitchFamily="18" charset="0"/>
                <a:cs typeface="Times New Roman" panose="02020603050405020304" pitchFamily="18" charset="0"/>
              </a:rPr>
              <a:t> boards (e.g., vice-principals) in general and vocational schools.</a:t>
            </a:r>
          </a:p>
          <a:p>
            <a:endParaRPr lang="en-US" altLang="zh-TW" sz="1100" dirty="0">
              <a:latin typeface="Times New Roman" panose="02020603050405020304" pitchFamily="18" charset="0"/>
              <a:cs typeface="Times New Roman" panose="02020603050405020304" pitchFamily="18" charset="0"/>
            </a:endParaRPr>
          </a:p>
          <a:p>
            <a:r>
              <a:rPr lang="en-US" altLang="zh-TW" sz="1100" dirty="0">
                <a:latin typeface="Times New Roman" panose="02020603050405020304" pitchFamily="18" charset="0"/>
                <a:cs typeface="Times New Roman" panose="02020603050405020304" pitchFamily="18" charset="0"/>
              </a:rPr>
              <a:t>All eligible participants were invited by </a:t>
            </a:r>
            <a:r>
              <a:rPr lang="en-US" altLang="zh-TW" sz="1100" b="1" dirty="0">
                <a:solidFill>
                  <a:srgbClr val="FF0000"/>
                </a:solidFill>
                <a:latin typeface="Times New Roman" panose="02020603050405020304" pitchFamily="18" charset="0"/>
                <a:cs typeface="Times New Roman" panose="02020603050405020304" pitchFamily="18" charset="0"/>
              </a:rPr>
              <a:t>email and newsletter</a:t>
            </a:r>
            <a:r>
              <a:rPr lang="en-US" altLang="zh-TW" sz="1100" dirty="0">
                <a:latin typeface="Times New Roman" panose="02020603050405020304" pitchFamily="18" charset="0"/>
                <a:cs typeface="Times New Roman" panose="02020603050405020304" pitchFamily="18" charset="0"/>
              </a:rPr>
              <a:t>, including two reminders by the Hesse association of school principals.</a:t>
            </a:r>
          </a:p>
          <a:p>
            <a:endParaRPr lang="en-US" altLang="zh-TW" sz="1100" dirty="0">
              <a:latin typeface="Times New Roman" panose="02020603050405020304" pitchFamily="18" charset="0"/>
              <a:cs typeface="Times New Roman" panose="02020603050405020304" pitchFamily="18" charset="0"/>
            </a:endParaRPr>
          </a:p>
          <a:p>
            <a:r>
              <a:rPr lang="en-US" altLang="zh-TW" sz="1100" dirty="0">
                <a:latin typeface="Times New Roman" panose="02020603050405020304" pitchFamily="18" charset="0"/>
                <a:cs typeface="Times New Roman" panose="02020603050405020304" pitchFamily="18" charset="0"/>
              </a:rPr>
              <a:t> Participation was </a:t>
            </a:r>
            <a:r>
              <a:rPr lang="en-US" altLang="zh-TW" sz="1100" b="1" dirty="0">
                <a:solidFill>
                  <a:srgbClr val="FF0000"/>
                </a:solidFill>
                <a:latin typeface="Times New Roman" panose="02020603050405020304" pitchFamily="18" charset="0"/>
                <a:cs typeface="Times New Roman" panose="02020603050405020304" pitchFamily="18" charset="0"/>
              </a:rPr>
              <a:t>voluntary</a:t>
            </a:r>
            <a:r>
              <a:rPr lang="en-US" altLang="zh-TW" sz="1100" dirty="0">
                <a:latin typeface="Times New Roman" panose="02020603050405020304" pitchFamily="18" charset="0"/>
                <a:cs typeface="Times New Roman" panose="02020603050405020304" pitchFamily="18" charset="0"/>
              </a:rPr>
              <a:t>, and anonymity was assured</a:t>
            </a:r>
            <a:endParaRPr lang="zh-TW" altLang="en-US" dirty="0"/>
          </a:p>
        </p:txBody>
      </p:sp>
    </p:spTree>
    <p:extLst>
      <p:ext uri="{BB962C8B-B14F-4D97-AF65-F5344CB8AC3E}">
        <p14:creationId xmlns:p14="http://schemas.microsoft.com/office/powerpoint/2010/main" val="198891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lvl="0" rtl="0"/>
            <a:r>
              <a:rPr lang="en-US" altLang="zh-TW" sz="1100" b="0" i="0" dirty="0"/>
              <a:t>Gender (male, female)</a:t>
            </a:r>
            <a:endParaRPr lang="zh-TW" altLang="zh-TW" sz="1100" dirty="0"/>
          </a:p>
          <a:p>
            <a:pPr lvl="0" rtl="0"/>
            <a:r>
              <a:rPr lang="en-US" altLang="zh-TW" sz="1100" b="0" i="0" dirty="0"/>
              <a:t>Age (45 years,46 to 60 years, and &gt;60 years)</a:t>
            </a:r>
            <a:endParaRPr lang="zh-TW" altLang="zh-TW" sz="1100" dirty="0"/>
          </a:p>
          <a:p>
            <a:pPr lvl="0" rtl="0"/>
            <a:r>
              <a:rPr lang="en-US" altLang="zh-TW" sz="1100" b="0" i="0" dirty="0"/>
              <a:t>Type of school (primary school, grammar/high school (gymnasium)	</a:t>
            </a:r>
            <a:endParaRPr lang="zh-TW" altLang="zh-TW" sz="1100" dirty="0"/>
          </a:p>
          <a:p>
            <a:pPr lvl="0" rtl="0"/>
            <a:r>
              <a:rPr lang="en-US" altLang="zh-TW" sz="1100" b="0" i="0" dirty="0"/>
              <a:t>Schools for children with special educational needs (e.g., disabilities)</a:t>
            </a:r>
            <a:endParaRPr lang="zh-TW" altLang="zh-TW" sz="1100" dirty="0"/>
          </a:p>
          <a:p>
            <a:pPr lvl="0" rtl="0"/>
            <a:r>
              <a:rPr lang="en-US" altLang="zh-TW" sz="1100" b="0" i="0" dirty="0"/>
              <a:t>Vocational school, others (e.g., comprehensive and mixed schools)</a:t>
            </a:r>
            <a:endParaRPr lang="zh-TW" altLang="zh-TW" sz="1100" dirty="0"/>
          </a:p>
          <a:p>
            <a:pPr lvl="0" rtl="0"/>
            <a:r>
              <a:rPr lang="en-US" altLang="zh-TW" sz="1100" b="0" i="0" dirty="0"/>
              <a:t>Professional role (school principal and member of the school management board)</a:t>
            </a:r>
            <a:endParaRPr lang="zh-TW" altLang="zh-TW" sz="1100" dirty="0"/>
          </a:p>
          <a:p>
            <a:endParaRPr lang="zh-TW" altLang="en-US" dirty="0"/>
          </a:p>
        </p:txBody>
      </p:sp>
    </p:spTree>
    <p:extLst>
      <p:ext uri="{BB962C8B-B14F-4D97-AF65-F5344CB8AC3E}">
        <p14:creationId xmlns:p14="http://schemas.microsoft.com/office/powerpoint/2010/main" val="302401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zh-TW" dirty="0"/>
              <a:t>歐洲健康素養調查問卷（HLS-EU-16），16個 受訪者評估了他們認為任務或活動的簡單程度（1 =非常簡單，4 =非常困難）。 例如，“從非常容易到非常困難的程度，您會說找到有關如何處理壓力或抑鬱等心理健康問題的信息有多容易？” r = 0.82;克朗巴赫的0.90</a:t>
            </a:r>
            <a:endParaRPr lang="en-US" altLang="zh-TW" dirty="0"/>
          </a:p>
          <a:p>
            <a:endParaRPr lang="en-US" altLang="zh-TW" dirty="0"/>
          </a:p>
          <a:p>
            <a:r>
              <a:rPr lang="zh-TW" altLang="zh-TW" dirty="0"/>
              <a:t>健康素養不足</a:t>
            </a:r>
            <a:endParaRPr lang="en-US" altLang="zh-TW" dirty="0"/>
          </a:p>
          <a:p>
            <a:r>
              <a:rPr lang="zh-TW" altLang="zh-TW" dirty="0"/>
              <a:t>有問題的健康素養（9至12分</a:t>
            </a:r>
            <a:endParaRPr lang="en-US" altLang="zh-TW" dirty="0"/>
          </a:p>
          <a:p>
            <a:endParaRPr lang="en-US" altLang="zh-TW" dirty="0"/>
          </a:p>
          <a:p>
            <a:pPr lvl="0">
              <a:lnSpc>
                <a:spcPct val="90000"/>
              </a:lnSpc>
            </a:pPr>
            <a:r>
              <a:rPr lang="fr-FR" altLang="zh-TW" sz="1100" dirty="0">
                <a:latin typeface="Times New Roman" panose="02020603050405020304" pitchFamily="18" charset="0"/>
                <a:cs typeface="Times New Roman" panose="02020603050405020304" pitchFamily="18" charset="0"/>
              </a:rPr>
              <a:t>European Health Literacy Survey Questionnaire (HLS-EU-16),</a:t>
            </a:r>
            <a:r>
              <a:rPr lang="en-US" altLang="zh-TW" sz="1100" dirty="0">
                <a:latin typeface="Times New Roman" panose="02020603050405020304" pitchFamily="18" charset="0"/>
                <a:cs typeface="Times New Roman" panose="02020603050405020304" pitchFamily="18" charset="0"/>
              </a:rPr>
              <a:t>16 items</a:t>
            </a:r>
            <a:endParaRPr lang="zh-TW" altLang="zh-TW" sz="1100" dirty="0">
              <a:latin typeface="Times New Roman" panose="02020603050405020304" pitchFamily="18" charset="0"/>
              <a:cs typeface="Times New Roman" panose="02020603050405020304" pitchFamily="18" charset="0"/>
            </a:endParaRPr>
          </a:p>
          <a:p>
            <a:pPr lvl="0">
              <a:lnSpc>
                <a:spcPct val="90000"/>
              </a:lnSpc>
            </a:pPr>
            <a:r>
              <a:rPr lang="en-US" altLang="zh-TW" sz="1100" dirty="0">
                <a:latin typeface="Times New Roman" panose="02020603050405020304" pitchFamily="18" charset="0"/>
                <a:cs typeface="Times New Roman" panose="02020603050405020304" pitchFamily="18" charset="0"/>
              </a:rPr>
              <a:t>respondents assessing how simple they think the task or activity is (1 = very simple and 4 = very difficult).</a:t>
            </a:r>
            <a:endParaRPr lang="zh-TW" altLang="zh-TW" sz="1100" dirty="0">
              <a:latin typeface="Times New Roman" panose="02020603050405020304" pitchFamily="18" charset="0"/>
              <a:cs typeface="Times New Roman" panose="02020603050405020304" pitchFamily="18" charset="0"/>
            </a:endParaRPr>
          </a:p>
          <a:p>
            <a:pPr lvl="0">
              <a:lnSpc>
                <a:spcPct val="90000"/>
              </a:lnSpc>
            </a:pPr>
            <a:r>
              <a:rPr lang="en-US" altLang="zh-TW" sz="1100" dirty="0">
                <a:latin typeface="Times New Roman" panose="02020603050405020304" pitchFamily="18" charset="0"/>
                <a:cs typeface="Times New Roman" panose="02020603050405020304" pitchFamily="18" charset="0"/>
              </a:rPr>
              <a:t>e.g., “ On a scale from very easy to very difficult, how easy would you say it is to find information on how to manage mental health problems like stress or depression?”</a:t>
            </a:r>
            <a:endParaRPr lang="zh-TW" altLang="zh-TW" sz="1100" dirty="0">
              <a:latin typeface="Times New Roman" panose="02020603050405020304" pitchFamily="18" charset="0"/>
              <a:cs typeface="Times New Roman" panose="02020603050405020304" pitchFamily="18" charset="0"/>
            </a:endParaRPr>
          </a:p>
          <a:p>
            <a:pPr lvl="0">
              <a:lnSpc>
                <a:spcPct val="90000"/>
              </a:lnSpc>
            </a:pPr>
            <a:r>
              <a:rPr lang="en-US" altLang="zh-TW" sz="1100" dirty="0">
                <a:latin typeface="Times New Roman" panose="02020603050405020304" pitchFamily="18" charset="0"/>
                <a:cs typeface="Times New Roman" panose="02020603050405020304" pitchFamily="18" charset="0"/>
              </a:rPr>
              <a:t>r = 0.82 ; Cronbach’s 0.90</a:t>
            </a:r>
            <a:endParaRPr lang="zh-TW" altLang="zh-TW" sz="1100" dirty="0">
              <a:latin typeface="Times New Roman" panose="02020603050405020304" pitchFamily="18" charset="0"/>
              <a:cs typeface="Times New Roman" panose="02020603050405020304" pitchFamily="18" charset="0"/>
            </a:endParaRPr>
          </a:p>
          <a:p>
            <a:pPr lvl="0">
              <a:lnSpc>
                <a:spcPct val="90000"/>
              </a:lnSpc>
            </a:pPr>
            <a:endParaRPr lang="zh-TW" altLang="zh-TW" sz="1100" dirty="0">
              <a:latin typeface="Times New Roman" panose="02020603050405020304" pitchFamily="18" charset="0"/>
              <a:cs typeface="Times New Roman" panose="02020603050405020304" pitchFamily="18" charset="0"/>
            </a:endParaRPr>
          </a:p>
          <a:p>
            <a:pPr lvl="0">
              <a:lnSpc>
                <a:spcPct val="90000"/>
              </a:lnSpc>
            </a:pPr>
            <a:r>
              <a:rPr lang="en-US" altLang="zh-TW" sz="1100" dirty="0">
                <a:latin typeface="Times New Roman" panose="02020603050405020304" pitchFamily="18" charset="0"/>
                <a:cs typeface="Times New Roman" panose="02020603050405020304" pitchFamily="18" charset="0"/>
              </a:rPr>
              <a:t>1 = very simple/ fairly simple and 0 = fairly difficult/ difficult</a:t>
            </a:r>
            <a:endParaRPr lang="zh-TW" altLang="zh-TW" sz="1100"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1531496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zh-TW" dirty="0"/>
              <a:t>包括態度，能力和自我效能感，六個項目 受訪者對促進學生健康的重要性的認識 教師或健康對於工作和學習能力的重要性 例如，“我認為以健康的方式為學校工作人員和學生創造我學校的工作和學習條件很重要。” 克倫巴赫的0.76</a:t>
            </a:r>
            <a:endParaRPr lang="en-US" altLang="zh-TW" dirty="0"/>
          </a:p>
          <a:p>
            <a:endParaRPr lang="en-US" altLang="zh-TW" dirty="0"/>
          </a:p>
          <a:p>
            <a:r>
              <a:rPr lang="zh-TW" altLang="zh-TW" dirty="0"/>
              <a:t>捕獲了促進學生和教職員工健康的感知能力，這三個項目（Wilde等，） 例如，“我不確定如何在學校中支持有關學校健康促進和預防的活動。” 克朗巴赫的0.82。</a:t>
            </a:r>
            <a:endParaRPr lang="en-US" altLang="zh-TW" dirty="0"/>
          </a:p>
          <a:p>
            <a:endParaRPr lang="en-US" altLang="zh-TW" dirty="0"/>
          </a:p>
          <a:p>
            <a:pPr lvl="0"/>
            <a:r>
              <a:rPr lang="en-US" altLang="zh-TW" sz="1100" dirty="0">
                <a:latin typeface="Times New Roman" panose="02020603050405020304" pitchFamily="18" charset="0"/>
                <a:cs typeface="Times New Roman" panose="02020603050405020304" pitchFamily="18" charset="0"/>
              </a:rPr>
              <a:t>included </a:t>
            </a:r>
            <a:r>
              <a:rPr lang="en-US" altLang="zh-TW" sz="1100" b="1" dirty="0">
                <a:latin typeface="Times New Roman" panose="02020603050405020304" pitchFamily="18" charset="0"/>
                <a:cs typeface="Times New Roman" panose="02020603050405020304" pitchFamily="18" charset="0"/>
              </a:rPr>
              <a:t>attitudes</a:t>
            </a:r>
            <a:r>
              <a:rPr lang="en-US" altLang="zh-TW" sz="1100" dirty="0">
                <a:latin typeface="Times New Roman" panose="02020603050405020304" pitchFamily="18" charset="0"/>
                <a:cs typeface="Times New Roman" panose="02020603050405020304" pitchFamily="18" charset="0"/>
              </a:rPr>
              <a:t>, </a:t>
            </a:r>
            <a:r>
              <a:rPr lang="en-US" altLang="zh-TW" sz="1100" b="1" dirty="0">
                <a:latin typeface="Times New Roman" panose="02020603050405020304" pitchFamily="18" charset="0"/>
                <a:cs typeface="Times New Roman" panose="02020603050405020304" pitchFamily="18" charset="0"/>
              </a:rPr>
              <a:t>competencies</a:t>
            </a:r>
            <a:r>
              <a:rPr lang="en-US" altLang="zh-TW" sz="1100" dirty="0">
                <a:latin typeface="Times New Roman" panose="02020603050405020304" pitchFamily="18" charset="0"/>
                <a:cs typeface="Times New Roman" panose="02020603050405020304" pitchFamily="18" charset="0"/>
              </a:rPr>
              <a:t>, and </a:t>
            </a:r>
            <a:r>
              <a:rPr lang="en-US" altLang="zh-TW" sz="1100" b="1" dirty="0">
                <a:latin typeface="Times New Roman" panose="02020603050405020304" pitchFamily="18" charset="0"/>
                <a:cs typeface="Times New Roman" panose="02020603050405020304" pitchFamily="18" charset="0"/>
              </a:rPr>
              <a:t>self-efficacy</a:t>
            </a:r>
            <a:r>
              <a:rPr lang="en-US" altLang="zh-TW" sz="1100" dirty="0">
                <a:latin typeface="Times New Roman" panose="02020603050405020304" pitchFamily="18" charset="0"/>
                <a:cs typeface="Times New Roman" panose="02020603050405020304" pitchFamily="18" charset="0"/>
              </a:rPr>
              <a:t>, six items</a:t>
            </a:r>
            <a:endParaRPr lang="zh-TW" altLang="zh-TW" sz="1000" dirty="0">
              <a:latin typeface="Times New Roman" panose="02020603050405020304" pitchFamily="18" charset="0"/>
              <a:cs typeface="Times New Roman" panose="02020603050405020304" pitchFamily="18" charset="0"/>
            </a:endParaRPr>
          </a:p>
          <a:p>
            <a:pPr lvl="0"/>
            <a:r>
              <a:rPr lang="en-US" altLang="zh-TW" sz="1100" dirty="0">
                <a:latin typeface="Times New Roman" panose="02020603050405020304" pitchFamily="18" charset="0"/>
                <a:cs typeface="Times New Roman" panose="02020603050405020304" pitchFamily="18" charset="0"/>
              </a:rPr>
              <a:t>the perceived importance of the respondents to promote the health of pupils</a:t>
            </a:r>
            <a:endParaRPr lang="zh-TW" altLang="zh-TW" sz="1100" dirty="0">
              <a:latin typeface="Times New Roman" panose="02020603050405020304" pitchFamily="18" charset="0"/>
              <a:cs typeface="Times New Roman" panose="02020603050405020304" pitchFamily="18" charset="0"/>
            </a:endParaRPr>
          </a:p>
          <a:p>
            <a:pPr lvl="0"/>
            <a:r>
              <a:rPr lang="en-US" altLang="zh-TW" sz="1100" dirty="0">
                <a:latin typeface="Times New Roman" panose="02020603050405020304" pitchFamily="18" charset="0"/>
                <a:cs typeface="Times New Roman" panose="02020603050405020304" pitchFamily="18" charset="0"/>
              </a:rPr>
              <a:t>teachers or the perceived importance of health for the work and learning ability</a:t>
            </a:r>
            <a:endParaRPr lang="zh-TW" altLang="zh-TW" sz="1100" dirty="0">
              <a:latin typeface="Times New Roman" panose="02020603050405020304" pitchFamily="18" charset="0"/>
              <a:cs typeface="Times New Roman" panose="02020603050405020304" pitchFamily="18" charset="0"/>
            </a:endParaRPr>
          </a:p>
          <a:p>
            <a:pPr lvl="0"/>
            <a:r>
              <a:rPr lang="en-US" altLang="zh-TW" sz="1100" dirty="0">
                <a:latin typeface="Times New Roman" panose="02020603050405020304" pitchFamily="18" charset="0"/>
                <a:cs typeface="Times New Roman" panose="02020603050405020304" pitchFamily="18" charset="0"/>
              </a:rPr>
              <a:t>e.g., “I think it is important that the working and learning conditions at my school are created in a health promoting way for the school </a:t>
            </a:r>
            <a:r>
              <a:rPr lang="en-US" altLang="zh-TW" sz="1100" dirty="0" err="1">
                <a:latin typeface="Times New Roman" panose="02020603050405020304" pitchFamily="18" charset="0"/>
                <a:cs typeface="Times New Roman" panose="02020603050405020304" pitchFamily="18" charset="0"/>
              </a:rPr>
              <a:t>sta</a:t>
            </a:r>
            <a:r>
              <a:rPr lang="en-US" altLang="zh-TW" sz="1100" dirty="0">
                <a:latin typeface="Times New Roman" panose="02020603050405020304" pitchFamily="18" charset="0"/>
                <a:cs typeface="Times New Roman" panose="02020603050405020304" pitchFamily="18" charset="0"/>
              </a:rPr>
              <a:t>  and the pupils.”</a:t>
            </a:r>
            <a:endParaRPr lang="zh-TW" altLang="zh-TW" sz="1100" dirty="0">
              <a:latin typeface="Times New Roman" panose="02020603050405020304" pitchFamily="18" charset="0"/>
              <a:cs typeface="Times New Roman" panose="02020603050405020304" pitchFamily="18" charset="0"/>
            </a:endParaRPr>
          </a:p>
          <a:p>
            <a:pPr lvl="0"/>
            <a:r>
              <a:rPr lang="en-US" altLang="zh-TW" sz="1100" dirty="0">
                <a:latin typeface="Times New Roman" panose="02020603050405020304" pitchFamily="18" charset="0"/>
                <a:cs typeface="Times New Roman" panose="02020603050405020304" pitchFamily="18" charset="0"/>
              </a:rPr>
              <a:t>Cronbach’s 0.76</a:t>
            </a:r>
            <a:endParaRPr lang="zh-TW" altLang="zh-TW" sz="1100" dirty="0">
              <a:latin typeface="Times New Roman" panose="02020603050405020304" pitchFamily="18" charset="0"/>
              <a:cs typeface="Times New Roman" panose="02020603050405020304" pitchFamily="18" charset="0"/>
            </a:endParaRPr>
          </a:p>
          <a:p>
            <a:endParaRPr lang="en-US" altLang="zh-TW" dirty="0"/>
          </a:p>
          <a:p>
            <a:endParaRPr lang="en-US" altLang="zh-TW" dirty="0"/>
          </a:p>
          <a:p>
            <a:endParaRPr lang="en-US" altLang="zh-TW" dirty="0"/>
          </a:p>
          <a:p>
            <a:pPr lvl="0"/>
            <a:r>
              <a:rPr lang="en-US" altLang="zh-TW" sz="1100" dirty="0">
                <a:latin typeface="Times New Roman" panose="02020603050405020304" pitchFamily="18" charset="0"/>
                <a:cs typeface="Times New Roman" panose="02020603050405020304" pitchFamily="18" charset="0"/>
              </a:rPr>
              <a:t>captured the perceived ability to promote the health of pupils and the school staff, three items(Wilde et al., )</a:t>
            </a:r>
            <a:endParaRPr lang="zh-TW" altLang="zh-TW" sz="1100" dirty="0">
              <a:latin typeface="Times New Roman" panose="02020603050405020304" pitchFamily="18" charset="0"/>
              <a:cs typeface="Times New Roman" panose="02020603050405020304" pitchFamily="18" charset="0"/>
            </a:endParaRPr>
          </a:p>
          <a:p>
            <a:pPr lvl="0"/>
            <a:r>
              <a:rPr lang="en-US" altLang="zh-TW" sz="1100" dirty="0">
                <a:latin typeface="Times New Roman" panose="02020603050405020304" pitchFamily="18" charset="0"/>
                <a:cs typeface="Times New Roman" panose="02020603050405020304" pitchFamily="18" charset="0"/>
              </a:rPr>
              <a:t>e.g., “I am not sure how I can support activities on school health promotion and prevention at my school.” </a:t>
            </a:r>
            <a:endParaRPr lang="zh-TW" altLang="zh-TW" sz="1100" dirty="0">
              <a:latin typeface="Times New Roman" panose="02020603050405020304" pitchFamily="18" charset="0"/>
              <a:cs typeface="Times New Roman" panose="02020603050405020304" pitchFamily="18" charset="0"/>
            </a:endParaRPr>
          </a:p>
          <a:p>
            <a:pPr lvl="0"/>
            <a:r>
              <a:rPr lang="en-US" altLang="zh-TW" sz="1100" dirty="0">
                <a:latin typeface="Times New Roman" panose="02020603050405020304" pitchFamily="18" charset="0"/>
                <a:cs typeface="Times New Roman" panose="02020603050405020304" pitchFamily="18" charset="0"/>
              </a:rPr>
              <a:t>Cronbach’s 0.82.</a:t>
            </a:r>
            <a:endParaRPr lang="zh-TW" altLang="zh-TW" sz="1100"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3068634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lvl="0"/>
            <a:r>
              <a:rPr lang="en-US" altLang="zh-TW" sz="2000" b="1" dirty="0">
                <a:latin typeface="Times New Roman" panose="02020603050405020304" pitchFamily="18" charset="0"/>
                <a:cs typeface="Times New Roman" panose="02020603050405020304" pitchFamily="18" charset="0"/>
              </a:rPr>
              <a:t>Occupational self-efficacy</a:t>
            </a:r>
            <a:r>
              <a:rPr lang="zh-TW" altLang="en-US" sz="2000" b="1" dirty="0">
                <a:latin typeface="Times New Roman" panose="02020603050405020304" pitchFamily="18" charset="0"/>
                <a:cs typeface="Times New Roman" panose="02020603050405020304" pitchFamily="18" charset="0"/>
              </a:rPr>
              <a:t>   </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職業的自我效能</a:t>
            </a:r>
            <a:endPar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lvl="1"/>
            <a:r>
              <a:rPr lang="en-US" altLang="zh-TW" sz="2000" dirty="0">
                <a:latin typeface="Times New Roman" panose="02020603050405020304" pitchFamily="18" charset="0"/>
                <a:cs typeface="Times New Roman" panose="02020603050405020304" pitchFamily="18" charset="0"/>
              </a:rPr>
              <a:t>    Abele et al  six items</a:t>
            </a:r>
            <a:endParaRPr lang="zh-TW" altLang="zh-TW" sz="2000" dirty="0">
              <a:latin typeface="Times New Roman" panose="02020603050405020304" pitchFamily="18" charset="0"/>
              <a:cs typeface="Times New Roman" panose="02020603050405020304" pitchFamily="18" charset="0"/>
            </a:endParaRPr>
          </a:p>
          <a:p>
            <a:pPr lvl="1"/>
            <a:r>
              <a:rPr lang="en-US" altLang="zh-TW" sz="2000" dirty="0">
                <a:latin typeface="Times New Roman" panose="02020603050405020304" pitchFamily="18" charset="0"/>
                <a:cs typeface="Times New Roman" panose="02020603050405020304" pitchFamily="18" charset="0"/>
              </a:rPr>
              <a:t>the scale is domain specific and refers to the</a:t>
            </a:r>
            <a:endParaRPr lang="zh-TW" altLang="zh-TW" sz="2000" dirty="0">
              <a:latin typeface="Times New Roman" panose="02020603050405020304" pitchFamily="18" charset="0"/>
              <a:cs typeface="Times New Roman" panose="02020603050405020304" pitchFamily="18" charset="0"/>
            </a:endParaRPr>
          </a:p>
          <a:p>
            <a:pPr lvl="1"/>
            <a:r>
              <a:rPr lang="en-US" altLang="zh-TW" sz="2000" dirty="0">
                <a:latin typeface="Times New Roman" panose="02020603050405020304" pitchFamily="18" charset="0"/>
                <a:cs typeface="Times New Roman" panose="02020603050405020304" pitchFamily="18" charset="0"/>
              </a:rPr>
              <a:t>subjective abilities to successfully fulfil job-related tasks.</a:t>
            </a:r>
            <a:endParaRPr lang="zh-TW" altLang="en-US" sz="2000" dirty="0">
              <a:latin typeface="Times New Roman" panose="02020603050405020304" pitchFamily="18" charset="0"/>
              <a:cs typeface="Times New Roman" panose="02020603050405020304" pitchFamily="18" charset="0"/>
            </a:endParaRPr>
          </a:p>
          <a:p>
            <a:pPr lvl="1"/>
            <a:r>
              <a:rPr lang="en-US" altLang="zh-TW" sz="2000" dirty="0">
                <a:latin typeface="Times New Roman" panose="02020603050405020304" pitchFamily="18" charset="0"/>
                <a:cs typeface="Times New Roman" panose="02020603050405020304" pitchFamily="18" charset="0"/>
              </a:rPr>
              <a:t>e.g., “I know exactly that I can meet the demands placed on my profession if I only want to.”</a:t>
            </a:r>
            <a:endParaRPr lang="zh-TW" altLang="zh-TW" sz="2000" dirty="0">
              <a:latin typeface="Times New Roman" panose="02020603050405020304" pitchFamily="18" charset="0"/>
              <a:cs typeface="Times New Roman" panose="02020603050405020304" pitchFamily="18" charset="0"/>
            </a:endParaRPr>
          </a:p>
          <a:p>
            <a:pPr lvl="1"/>
            <a:r>
              <a:rPr lang="en-US" altLang="zh-TW" sz="2000" dirty="0">
                <a:latin typeface="Times New Roman" panose="02020603050405020304" pitchFamily="18" charset="0"/>
                <a:cs typeface="Times New Roman" panose="02020603050405020304" pitchFamily="18" charset="0"/>
              </a:rPr>
              <a:t>Cronbach’s  0.73</a:t>
            </a:r>
            <a:endParaRPr lang="zh-TW" altLang="zh-TW" sz="2000" dirty="0">
              <a:latin typeface="Times New Roman" panose="02020603050405020304" pitchFamily="18" charset="0"/>
              <a:cs typeface="Times New Roman" panose="02020603050405020304" pitchFamily="18" charset="0"/>
            </a:endParaRPr>
          </a:p>
          <a:p>
            <a:pPr lvl="0"/>
            <a:r>
              <a:rPr lang="en-US" altLang="zh-TW" sz="2000" b="1" dirty="0">
                <a:latin typeface="Times New Roman" panose="02020603050405020304" pitchFamily="18" charset="0"/>
                <a:cs typeface="Times New Roman" panose="02020603050405020304" pitchFamily="18" charset="0"/>
              </a:rPr>
              <a:t>Level of HPS implementation</a:t>
            </a:r>
            <a:r>
              <a:rPr lang="zh-TW" altLang="en-US" sz="2000" b="1" dirty="0">
                <a:latin typeface="Times New Roman" panose="02020603050405020304" pitchFamily="18" charset="0"/>
                <a:cs typeface="Times New Roman" panose="02020603050405020304" pitchFamily="18" charset="0"/>
              </a:rPr>
              <a:t>   </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HPS</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實施等級</a:t>
            </a:r>
            <a:endPar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lvl="1"/>
            <a:r>
              <a:rPr lang="en-US" altLang="zh-TW" sz="2000" dirty="0" err="1">
                <a:latin typeface="Times New Roman" panose="02020603050405020304" pitchFamily="18" charset="0"/>
                <a:cs typeface="Times New Roman" panose="02020603050405020304" pitchFamily="18" charset="0"/>
              </a:rPr>
              <a:t>Harazd</a:t>
            </a:r>
            <a:r>
              <a:rPr lang="en-US" altLang="zh-TW" sz="2000" dirty="0">
                <a:latin typeface="Times New Roman" panose="02020603050405020304" pitchFamily="18" charset="0"/>
                <a:cs typeface="Times New Roman" panose="02020603050405020304" pitchFamily="18" charset="0"/>
              </a:rPr>
              <a:t> et al</a:t>
            </a:r>
            <a:endParaRPr lang="zh-TW" altLang="zh-TW" sz="2000" dirty="0">
              <a:latin typeface="Times New Roman" panose="02020603050405020304" pitchFamily="18" charset="0"/>
              <a:cs typeface="Times New Roman" panose="02020603050405020304" pitchFamily="18" charset="0"/>
            </a:endParaRPr>
          </a:p>
          <a:p>
            <a:pPr lvl="1"/>
            <a:r>
              <a:rPr lang="en-US" altLang="zh-TW" sz="2000" dirty="0">
                <a:latin typeface="Times New Roman" panose="02020603050405020304" pitchFamily="18" charset="0"/>
                <a:cs typeface="Times New Roman" panose="02020603050405020304" pitchFamily="18" charset="0"/>
              </a:rPr>
              <a:t>Health promotion and health goals are integrated in the mission statement and program of our school</a:t>
            </a:r>
            <a:endParaRPr lang="zh-TW" altLang="zh-TW" sz="2000" dirty="0">
              <a:latin typeface="Times New Roman" panose="02020603050405020304" pitchFamily="18" charset="0"/>
              <a:cs typeface="Times New Roman" panose="02020603050405020304" pitchFamily="18" charset="0"/>
            </a:endParaRPr>
          </a:p>
          <a:p>
            <a:pPr lvl="1"/>
            <a:r>
              <a:rPr lang="en-US" altLang="zh-TW" sz="2000" dirty="0">
                <a:latin typeface="Times New Roman" panose="02020603050405020304" pitchFamily="18" charset="0"/>
                <a:cs typeface="Times New Roman" panose="02020603050405020304" pitchFamily="18" charset="0"/>
              </a:rPr>
              <a:t>At our school, pupils are supported in the development of health-promoting behavior</a:t>
            </a:r>
            <a:endParaRPr lang="zh-TW" altLang="zh-TW" sz="2000" dirty="0">
              <a:latin typeface="Times New Roman" panose="02020603050405020304" pitchFamily="18" charset="0"/>
              <a:cs typeface="Times New Roman" panose="02020603050405020304" pitchFamily="18" charset="0"/>
            </a:endParaRPr>
          </a:p>
          <a:p>
            <a:pPr lvl="1"/>
            <a:r>
              <a:rPr lang="en-US" altLang="zh-TW" sz="2000" dirty="0">
                <a:latin typeface="Times New Roman" panose="02020603050405020304" pitchFamily="18" charset="0"/>
                <a:cs typeface="Times New Roman" panose="02020603050405020304" pitchFamily="18" charset="0"/>
              </a:rPr>
              <a:t>Cronbach’s 0.90.</a:t>
            </a:r>
            <a:endParaRPr lang="zh-TW" altLang="zh-TW"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894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a:buFont typeface="Wingdings" panose="05000000000000000000" pitchFamily="2" charset="2"/>
              <a:buChar char="Ø"/>
            </a:pPr>
            <a:r>
              <a:rPr lang="en-US" altLang="zh-TW" sz="1100" dirty="0">
                <a:latin typeface="Times New Roman" panose="02020603050405020304" pitchFamily="18" charset="0"/>
                <a:cs typeface="Times New Roman" panose="02020603050405020304" pitchFamily="18" charset="0"/>
              </a:rPr>
              <a:t>using IBM SPSS version 23.</a:t>
            </a:r>
          </a:p>
          <a:p>
            <a:pPr>
              <a:buFont typeface="Wingdings" panose="05000000000000000000" pitchFamily="2" charset="2"/>
              <a:buChar char="Ø"/>
            </a:pPr>
            <a:r>
              <a:rPr lang="zh-TW" altLang="en-US" sz="11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描述性統計</a:t>
            </a:r>
            <a:r>
              <a:rPr lang="en-US" altLang="zh-TW" sz="1100" b="1" dirty="0">
                <a:solidFill>
                  <a:schemeClr val="bg1">
                    <a:lumMod val="50000"/>
                  </a:schemeClr>
                </a:solidFill>
                <a:latin typeface="Times New Roman" panose="02020603050405020304" pitchFamily="18" charset="0"/>
                <a:cs typeface="Times New Roman" panose="02020603050405020304" pitchFamily="18" charset="0"/>
              </a:rPr>
              <a:t>Descriptively</a:t>
            </a:r>
            <a:r>
              <a:rPr lang="en-US" altLang="zh-TW" sz="1100" dirty="0">
                <a:latin typeface="Times New Roman" panose="02020603050405020304" pitchFamily="18" charset="0"/>
                <a:cs typeface="Times New Roman" panose="02020603050405020304" pitchFamily="18" charset="0"/>
              </a:rPr>
              <a:t> (i.e., means, standard deviations, and frequencies).</a:t>
            </a:r>
          </a:p>
          <a:p>
            <a:pPr>
              <a:buFont typeface="Wingdings" panose="05000000000000000000" pitchFamily="2" charset="2"/>
              <a:buChar char="Ø"/>
            </a:pPr>
            <a:r>
              <a:rPr lang="en-US" altLang="zh-TW" sz="1100" dirty="0">
                <a:latin typeface="Times New Roman" panose="02020603050405020304" pitchFamily="18" charset="0"/>
                <a:cs typeface="Times New Roman" panose="02020603050405020304" pitchFamily="18" charset="0"/>
              </a:rPr>
              <a:t>all potential sociodemographic and work characteristics were cross tabulated with the two levels</a:t>
            </a:r>
            <a:r>
              <a:rPr lang="zh-TW" altLang="en-US" sz="1100" dirty="0">
                <a:latin typeface="Times New Roman" panose="02020603050405020304" pitchFamily="18" charset="0"/>
                <a:cs typeface="Times New Roman" panose="02020603050405020304" pitchFamily="18" charset="0"/>
              </a:rPr>
              <a:t> </a:t>
            </a:r>
            <a:r>
              <a:rPr lang="en-US" altLang="zh-TW" sz="1100" dirty="0">
                <a:latin typeface="Times New Roman" panose="02020603050405020304" pitchFamily="18" charset="0"/>
                <a:cs typeface="Times New Roman" panose="02020603050405020304" pitchFamily="18" charset="0"/>
              </a:rPr>
              <a:t>of health literacy (limited vs. sufficient) their associations were assessed using </a:t>
            </a:r>
            <a:r>
              <a:rPr lang="zh-TW" altLang="en-US" sz="11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卡方檢定 </a:t>
            </a:r>
            <a:r>
              <a:rPr lang="en-US" altLang="zh-TW" sz="1100" b="1" dirty="0">
                <a:solidFill>
                  <a:schemeClr val="bg1">
                    <a:lumMod val="50000"/>
                  </a:schemeClr>
                </a:solidFill>
                <a:latin typeface="Times New Roman" panose="02020603050405020304" pitchFamily="18" charset="0"/>
                <a:cs typeface="Times New Roman" panose="02020603050405020304" pitchFamily="18" charset="0"/>
              </a:rPr>
              <a:t>chi square tests.</a:t>
            </a:r>
            <a:endParaRPr lang="en-US" altLang="zh-TW" sz="11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en-US" sz="11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皮爾森迴歸分析 </a:t>
            </a:r>
            <a:r>
              <a:rPr lang="en-US" altLang="zh-TW" sz="1100" b="1" dirty="0">
                <a:solidFill>
                  <a:schemeClr val="bg1">
                    <a:lumMod val="50000"/>
                  </a:schemeClr>
                </a:solidFill>
                <a:latin typeface="Times New Roman" panose="02020603050405020304" pitchFamily="18" charset="0"/>
                <a:cs typeface="Times New Roman" panose="02020603050405020304" pitchFamily="18" charset="0"/>
              </a:rPr>
              <a:t>Pearson correlation (two-tailed) </a:t>
            </a:r>
            <a:r>
              <a:rPr lang="en-US" altLang="zh-TW" sz="1100" dirty="0">
                <a:latin typeface="Times New Roman" panose="02020603050405020304" pitchFamily="18" charset="0"/>
                <a:cs typeface="Times New Roman" panose="02020603050405020304" pitchFamily="18" charset="0"/>
              </a:rPr>
              <a:t>for all independent and dependent </a:t>
            </a:r>
            <a:r>
              <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rPr>
              <a:t>variables were</a:t>
            </a:r>
            <a:r>
              <a:rPr lang="zh-TW" altLang="en-US" sz="11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rPr>
              <a:t>conducted.</a:t>
            </a:r>
          </a:p>
          <a:p>
            <a:pPr>
              <a:buFont typeface="Wingdings" panose="05000000000000000000" pitchFamily="2" charset="2"/>
              <a:buChar char="Ø"/>
            </a:pPr>
            <a:r>
              <a:rPr lang="zh-TW" altLang="en-US" sz="11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二元邏輯斯迴歸</a:t>
            </a:r>
            <a:r>
              <a:rPr lang="en-US" altLang="zh-TW" sz="1100" b="1" dirty="0">
                <a:solidFill>
                  <a:schemeClr val="bg1">
                    <a:lumMod val="50000"/>
                  </a:schemeClr>
                </a:solidFill>
                <a:latin typeface="Times New Roman" panose="02020603050405020304" pitchFamily="18" charset="0"/>
                <a:cs typeface="Times New Roman" panose="02020603050405020304" pitchFamily="18" charset="0"/>
              </a:rPr>
              <a:t>Multiple binary logistic regression analyses.</a:t>
            </a:r>
          </a:p>
          <a:p>
            <a:pPr>
              <a:buFont typeface="Wingdings" panose="05000000000000000000" pitchFamily="2" charset="2"/>
              <a:buChar char="Ø"/>
            </a:pPr>
            <a:endParaRPr lang="en-US" altLang="zh-TW" sz="1100" b="1" dirty="0">
              <a:solidFill>
                <a:schemeClr val="bg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zh-TW" sz="1100" b="1" dirty="0">
              <a:solidFill>
                <a:schemeClr val="bg1">
                  <a:lumMod val="50000"/>
                </a:schemeClr>
              </a:solidFill>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323333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5727237b4_1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5727237b4_1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85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en-US" altLang="zh-TW" dirty="0"/>
          </a:p>
          <a:p>
            <a:pPr>
              <a:lnSpc>
                <a:spcPct val="150000"/>
              </a:lnSpc>
            </a:pPr>
            <a:r>
              <a:rPr lang="en-US" altLang="zh-TW" sz="1100" dirty="0">
                <a:latin typeface="Times New Roman" panose="02020603050405020304" pitchFamily="18" charset="0"/>
                <a:cs typeface="Times New Roman" panose="02020603050405020304" pitchFamily="18" charset="0"/>
              </a:rPr>
              <a:t>total of </a:t>
            </a:r>
            <a:r>
              <a:rPr lang="en-US" altLang="zh-TW" sz="1100" b="1" dirty="0">
                <a:solidFill>
                  <a:srgbClr val="FF0000"/>
                </a:solidFill>
                <a:latin typeface="Times New Roman" panose="02020603050405020304" pitchFamily="18" charset="0"/>
                <a:cs typeface="Times New Roman" panose="02020603050405020304" pitchFamily="18" charset="0"/>
              </a:rPr>
              <a:t>n = 680 </a:t>
            </a:r>
            <a:r>
              <a:rPr lang="en-US" altLang="zh-TW" sz="1100" dirty="0">
                <a:latin typeface="Times New Roman" panose="02020603050405020304" pitchFamily="18" charset="0"/>
                <a:cs typeface="Times New Roman" panose="02020603050405020304" pitchFamily="18" charset="0"/>
              </a:rPr>
              <a:t>respondents completed the survey</a:t>
            </a:r>
            <a:endParaRPr lang="en-US" altLang="zh-TW" sz="1100" dirty="0">
              <a:latin typeface="Times New Roman" panose="02020603050405020304" pitchFamily="18" charset="0"/>
              <a:ea typeface="新細明體" panose="02020500000000000000" pitchFamily="18" charset="-120"/>
              <a:cs typeface="Times New Roman" panose="02020603050405020304" pitchFamily="18" charset="0"/>
            </a:endParaRPr>
          </a:p>
          <a:p>
            <a:pPr>
              <a:lnSpc>
                <a:spcPct val="150000"/>
              </a:lnSpc>
            </a:pPr>
            <a:r>
              <a:rPr lang="en-US" altLang="zh-TW" sz="1100" dirty="0">
                <a:latin typeface="Times New Roman" panose="02020603050405020304" pitchFamily="18" charset="0"/>
                <a:ea typeface="新細明體" panose="02020500000000000000" pitchFamily="18" charset="-120"/>
                <a:cs typeface="Times New Roman" panose="02020603050405020304" pitchFamily="18" charset="0"/>
              </a:rPr>
              <a:t>The majority were </a:t>
            </a:r>
            <a:r>
              <a:rPr lang="en-US" altLang="zh-TW" sz="1100" b="1"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female (67.2%)</a:t>
            </a:r>
          </a:p>
          <a:p>
            <a:pPr>
              <a:lnSpc>
                <a:spcPct val="150000"/>
              </a:lnSpc>
            </a:pPr>
            <a:r>
              <a:rPr lang="en-US" altLang="zh-TW" sz="1100" dirty="0">
                <a:latin typeface="Times New Roman" panose="02020603050405020304" pitchFamily="18" charset="0"/>
                <a:ea typeface="新細明體" panose="02020500000000000000" pitchFamily="18" charset="-120"/>
                <a:cs typeface="Times New Roman" panose="02020603050405020304" pitchFamily="18" charset="0"/>
              </a:rPr>
              <a:t> between the age of </a:t>
            </a:r>
            <a:r>
              <a:rPr lang="en-US" altLang="zh-TW" sz="1100" b="1"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46 to 60 years (60.7%)</a:t>
            </a:r>
          </a:p>
          <a:p>
            <a:pPr>
              <a:lnSpc>
                <a:spcPct val="150000"/>
              </a:lnSpc>
            </a:pPr>
            <a:r>
              <a:rPr lang="en-US" altLang="zh-TW" sz="1100" dirty="0">
                <a:latin typeface="Times New Roman" panose="02020603050405020304" pitchFamily="18" charset="0"/>
                <a:ea typeface="新細明體" panose="02020500000000000000" pitchFamily="18" charset="-120"/>
                <a:cs typeface="Times New Roman" panose="02020603050405020304" pitchFamily="18" charset="0"/>
              </a:rPr>
              <a:t> had the role of the main </a:t>
            </a:r>
            <a:r>
              <a:rPr lang="en-US" altLang="zh-TW" sz="1100" b="1"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school principal (81.2%).</a:t>
            </a:r>
          </a:p>
          <a:p>
            <a:pPr>
              <a:lnSpc>
                <a:spcPct val="150000"/>
              </a:lnSpc>
            </a:pPr>
            <a:r>
              <a:rPr lang="en-US" altLang="zh-TW" sz="1100" b="1"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primary schools (48.5%)</a:t>
            </a:r>
            <a:r>
              <a:rPr lang="en-US" altLang="zh-TW" sz="1100" dirty="0">
                <a:latin typeface="Times New Roman" panose="02020603050405020304" pitchFamily="18" charset="0"/>
                <a:ea typeface="新細明體" panose="02020500000000000000" pitchFamily="18" charset="-120"/>
                <a:cs typeface="Times New Roman" panose="02020603050405020304" pitchFamily="18" charset="0"/>
              </a:rPr>
              <a:t>, another 10% worked at a grammar school, and about 9% worked at a school for children with special educational needs</a:t>
            </a:r>
            <a:endParaRPr lang="zh-TW" altLang="en-US" sz="1100" dirty="0">
              <a:latin typeface="Times New Roman" panose="02020603050405020304" pitchFamily="18" charset="0"/>
              <a:ea typeface="新細明體" panose="02020500000000000000" pitchFamily="18"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96593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40b5c75b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40b5c75b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3285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a:lnSpc>
                <a:spcPct val="100000"/>
              </a:lnSpc>
            </a:pPr>
            <a:r>
              <a:rPr lang="en-US" altLang="zh-TW" sz="1100" b="1" dirty="0">
                <a:solidFill>
                  <a:srgbClr val="0070C0"/>
                </a:solidFill>
                <a:latin typeface="Times New Roman" panose="02020603050405020304" pitchFamily="18" charset="0"/>
                <a:cs typeface="Times New Roman" panose="02020603050405020304" pitchFamily="18" charset="0"/>
              </a:rPr>
              <a:t>70.7%</a:t>
            </a:r>
            <a:r>
              <a:rPr lang="zh-TW" altLang="en-US" sz="1100" b="1" dirty="0">
                <a:solidFill>
                  <a:srgbClr val="0070C0"/>
                </a:solidFill>
                <a:latin typeface="Times New Roman" panose="02020603050405020304" pitchFamily="18" charset="0"/>
                <a:cs typeface="Times New Roman" panose="02020603050405020304" pitchFamily="18" charset="0"/>
              </a:rPr>
              <a:t> </a:t>
            </a:r>
            <a:r>
              <a:rPr lang="en-US" altLang="zh-TW" sz="1100" dirty="0">
                <a:solidFill>
                  <a:srgbClr val="0070C0"/>
                </a:solidFill>
                <a:latin typeface="Times New Roman" panose="02020603050405020304" pitchFamily="18" charset="0"/>
                <a:cs typeface="Times New Roman" panose="02020603050405020304" pitchFamily="18" charset="0"/>
              </a:rPr>
              <a:t>more than two thirds of all respondents reported a </a:t>
            </a:r>
            <a:r>
              <a:rPr lang="en-US" altLang="zh-TW" sz="1100" b="1" dirty="0">
                <a:solidFill>
                  <a:srgbClr val="0070C0"/>
                </a:solidFill>
                <a:latin typeface="Times New Roman" panose="02020603050405020304" pitchFamily="18" charset="0"/>
                <a:cs typeface="Times New Roman" panose="02020603050405020304" pitchFamily="18" charset="0"/>
              </a:rPr>
              <a:t>sufficient level </a:t>
            </a:r>
            <a:r>
              <a:rPr lang="en-US" altLang="zh-TW" sz="1100" dirty="0">
                <a:solidFill>
                  <a:srgbClr val="0070C0"/>
                </a:solidFill>
                <a:latin typeface="Times New Roman" panose="02020603050405020304" pitchFamily="18" charset="0"/>
                <a:cs typeface="Times New Roman" panose="02020603050405020304" pitchFamily="18" charset="0"/>
              </a:rPr>
              <a:t>of health literacy, </a:t>
            </a:r>
          </a:p>
          <a:p>
            <a:pPr>
              <a:lnSpc>
                <a:spcPct val="100000"/>
              </a:lnSpc>
            </a:pPr>
            <a:r>
              <a:rPr lang="en-US" altLang="zh-TW" sz="1100" b="1" dirty="0">
                <a:solidFill>
                  <a:srgbClr val="0070C0"/>
                </a:solidFill>
                <a:latin typeface="Times New Roman" panose="02020603050405020304" pitchFamily="18" charset="0"/>
                <a:cs typeface="Times New Roman" panose="02020603050405020304" pitchFamily="18" charset="0"/>
              </a:rPr>
              <a:t>23.5% </a:t>
            </a:r>
            <a:r>
              <a:rPr lang="en-US" altLang="zh-TW" sz="1100" dirty="0">
                <a:solidFill>
                  <a:srgbClr val="0070C0"/>
                </a:solidFill>
                <a:latin typeface="Times New Roman" panose="02020603050405020304" pitchFamily="18" charset="0"/>
                <a:cs typeface="Times New Roman" panose="02020603050405020304" pitchFamily="18" charset="0"/>
              </a:rPr>
              <a:t>had a problematic health literacy,</a:t>
            </a:r>
          </a:p>
          <a:p>
            <a:pPr>
              <a:lnSpc>
                <a:spcPct val="100000"/>
              </a:lnSpc>
            </a:pPr>
            <a:r>
              <a:rPr lang="en-US" altLang="zh-TW" sz="1100" b="1" dirty="0">
                <a:solidFill>
                  <a:srgbClr val="0070C0"/>
                </a:solidFill>
                <a:latin typeface="Times New Roman" panose="02020603050405020304" pitchFamily="18" charset="0"/>
                <a:cs typeface="Times New Roman" panose="02020603050405020304" pitchFamily="18" charset="0"/>
              </a:rPr>
              <a:t>5.8% </a:t>
            </a:r>
            <a:r>
              <a:rPr lang="en-US" altLang="zh-TW" sz="1100" dirty="0">
                <a:solidFill>
                  <a:srgbClr val="0070C0"/>
                </a:solidFill>
                <a:latin typeface="Times New Roman" panose="02020603050405020304" pitchFamily="18" charset="0"/>
                <a:cs typeface="Times New Roman" panose="02020603050405020304" pitchFamily="18" charset="0"/>
              </a:rPr>
              <a:t>an inadequate health literacy.</a:t>
            </a:r>
          </a:p>
          <a:p>
            <a:endParaRPr lang="en-US" altLang="zh-TW" sz="800" dirty="0">
              <a:latin typeface="Times New Roman" panose="02020603050405020304" pitchFamily="18" charset="0"/>
              <a:cs typeface="Times New Roman" panose="02020603050405020304" pitchFamily="18" charset="0"/>
            </a:endParaRPr>
          </a:p>
          <a:p>
            <a:r>
              <a:rPr lang="en-US" altLang="zh-TW" sz="1100" dirty="0">
                <a:latin typeface="Times New Roman" panose="02020603050405020304" pitchFamily="18" charset="0"/>
                <a:cs typeface="Times New Roman" panose="02020603050405020304" pitchFamily="18" charset="0"/>
              </a:rPr>
              <a:t> Table 2 shows health literacy levels (i.e., </a:t>
            </a:r>
            <a:r>
              <a:rPr lang="en-US" altLang="zh-TW" sz="1100" b="1" dirty="0">
                <a:latin typeface="Times New Roman" panose="02020603050405020304" pitchFamily="18" charset="0"/>
                <a:cs typeface="Times New Roman" panose="02020603050405020304" pitchFamily="18" charset="0"/>
              </a:rPr>
              <a:t>problematic </a:t>
            </a:r>
            <a:r>
              <a:rPr lang="en-US" altLang="zh-TW" sz="1100" dirty="0">
                <a:latin typeface="Times New Roman" panose="02020603050405020304" pitchFamily="18" charset="0"/>
                <a:cs typeface="Times New Roman" panose="02020603050405020304" pitchFamily="18" charset="0"/>
              </a:rPr>
              <a:t>and </a:t>
            </a:r>
            <a:r>
              <a:rPr lang="en-US" altLang="zh-TW" sz="1100" b="1" dirty="0">
                <a:latin typeface="Times New Roman" panose="02020603050405020304" pitchFamily="18" charset="0"/>
                <a:cs typeface="Times New Roman" panose="02020603050405020304" pitchFamily="18" charset="0"/>
              </a:rPr>
              <a:t>inadequate</a:t>
            </a:r>
            <a:r>
              <a:rPr lang="en-US" altLang="zh-TW" sz="1100" dirty="0">
                <a:latin typeface="Times New Roman" panose="02020603050405020304" pitchFamily="18" charset="0"/>
                <a:cs typeface="Times New Roman" panose="02020603050405020304" pitchFamily="18" charset="0"/>
              </a:rPr>
              <a:t> health literacy were combined to </a:t>
            </a:r>
            <a:r>
              <a:rPr lang="en-US" altLang="zh-TW" sz="1100" b="1" u="sng" dirty="0">
                <a:latin typeface="Times New Roman" panose="02020603050405020304" pitchFamily="18" charset="0"/>
                <a:cs typeface="Times New Roman" panose="02020603050405020304" pitchFamily="18" charset="0"/>
              </a:rPr>
              <a:t>limited health literacy</a:t>
            </a:r>
            <a:r>
              <a:rPr lang="en-US" altLang="zh-TW" sz="1100" dirty="0">
                <a:latin typeface="Times New Roman" panose="02020603050405020304" pitchFamily="18" charset="0"/>
                <a:cs typeface="Times New Roman" panose="02020603050405020304" pitchFamily="18" charset="0"/>
              </a:rPr>
              <a:t>), stratified by sociodemographic and work characteristics.</a:t>
            </a:r>
          </a:p>
          <a:p>
            <a:r>
              <a:rPr lang="en-US" altLang="zh-TW" sz="1100" dirty="0">
                <a:latin typeface="Times New Roman" panose="02020603050405020304" pitchFamily="18" charset="0"/>
                <a:cs typeface="Times New Roman" panose="02020603050405020304" pitchFamily="18" charset="0"/>
              </a:rPr>
              <a:t>With regard to gender, chi square tests revealed a </a:t>
            </a:r>
            <a:r>
              <a:rPr lang="en-US" altLang="zh-TW" sz="1100" b="1" dirty="0">
                <a:solidFill>
                  <a:srgbClr val="0070C0"/>
                </a:solidFill>
                <a:latin typeface="Times New Roman" panose="02020603050405020304" pitchFamily="18" charset="0"/>
                <a:cs typeface="Times New Roman" panose="02020603050405020304" pitchFamily="18" charset="0"/>
              </a:rPr>
              <a:t>significant deference </a:t>
            </a:r>
            <a:r>
              <a:rPr lang="en-US" altLang="zh-TW" sz="1100" dirty="0">
                <a:latin typeface="Times New Roman" panose="02020603050405020304" pitchFamily="18" charset="0"/>
                <a:cs typeface="Times New Roman" panose="02020603050405020304" pitchFamily="18" charset="0"/>
              </a:rPr>
              <a:t>with a higher percentage of limited health literacy found for male compared to female leaders (</a:t>
            </a:r>
            <a:r>
              <a:rPr lang="en-US" altLang="zh-TW" sz="1100" b="1" dirty="0">
                <a:solidFill>
                  <a:srgbClr val="0070C0"/>
                </a:solidFill>
                <a:latin typeface="Times New Roman" panose="02020603050405020304" pitchFamily="18" charset="0"/>
                <a:cs typeface="Times New Roman" panose="02020603050405020304" pitchFamily="18" charset="0"/>
              </a:rPr>
              <a:t>34.9%</a:t>
            </a:r>
            <a:r>
              <a:rPr lang="en-US" altLang="zh-TW" sz="1100" dirty="0">
                <a:latin typeface="Times New Roman" panose="02020603050405020304" pitchFamily="18" charset="0"/>
                <a:cs typeface="Times New Roman" panose="02020603050405020304" pitchFamily="18" charset="0"/>
              </a:rPr>
              <a:t> vs. </a:t>
            </a:r>
            <a:r>
              <a:rPr lang="en-US" altLang="zh-TW" sz="1100" b="1" dirty="0">
                <a:solidFill>
                  <a:srgbClr val="0070C0"/>
                </a:solidFill>
                <a:latin typeface="Times New Roman" panose="02020603050405020304" pitchFamily="18" charset="0"/>
                <a:cs typeface="Times New Roman" panose="02020603050405020304" pitchFamily="18" charset="0"/>
              </a:rPr>
              <a:t>26.5%</a:t>
            </a:r>
            <a:r>
              <a:rPr lang="en-US" altLang="zh-TW" sz="1100" dirty="0">
                <a:latin typeface="Times New Roman" panose="02020603050405020304" pitchFamily="18" charset="0"/>
                <a:cs typeface="Times New Roman" panose="02020603050405020304" pitchFamily="18" charset="0"/>
              </a:rPr>
              <a:t>, </a:t>
            </a:r>
            <a:r>
              <a:rPr lang="el-GR" altLang="zh-TW" sz="1100" b="1" i="1" dirty="0">
                <a:latin typeface="Times New Roman" panose="02020603050405020304" pitchFamily="18" charset="0"/>
                <a:cs typeface="Times New Roman" panose="02020603050405020304" pitchFamily="18" charset="0"/>
              </a:rPr>
              <a:t>χ</a:t>
            </a:r>
            <a:r>
              <a:rPr lang="el-GR" altLang="zh-TW" sz="1100" b="1" dirty="0">
                <a:latin typeface="Times New Roman" panose="02020603050405020304" pitchFamily="18" charset="0"/>
                <a:cs typeface="Times New Roman" panose="02020603050405020304" pitchFamily="18" charset="0"/>
              </a:rPr>
              <a:t>²</a:t>
            </a:r>
            <a:r>
              <a:rPr lang="en-US" altLang="zh-TW" sz="1100" dirty="0">
                <a:latin typeface="Times New Roman" panose="02020603050405020304" pitchFamily="18" charset="0"/>
                <a:cs typeface="Times New Roman" panose="02020603050405020304" pitchFamily="18" charset="0"/>
              </a:rPr>
              <a:t>(1) = 4.87, p &lt; 0.05). </a:t>
            </a:r>
            <a:endParaRPr lang="zh-TW" altLang="zh-TW" sz="1100"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1982088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en-US" altLang="zh-TW" dirty="0"/>
          </a:p>
          <a:p>
            <a:pPr>
              <a:lnSpc>
                <a:spcPct val="150000"/>
              </a:lnSpc>
            </a:pPr>
            <a:r>
              <a:rPr lang="en-US" altLang="zh-TW" sz="1100" dirty="0">
                <a:solidFill>
                  <a:schemeClr val="tx1">
                    <a:lumMod val="50000"/>
                  </a:schemeClr>
                </a:solidFill>
                <a:latin typeface="Times New Roman" panose="02020603050405020304" pitchFamily="18" charset="0"/>
                <a:cs typeface="Times New Roman" panose="02020603050405020304" pitchFamily="18" charset="0"/>
              </a:rPr>
              <a:t>There were small but statistically significant associations between </a:t>
            </a:r>
            <a:r>
              <a:rPr lang="en-US" altLang="zh-TW" sz="1100" b="1" dirty="0">
                <a:solidFill>
                  <a:schemeClr val="tx1">
                    <a:lumMod val="50000"/>
                  </a:schemeClr>
                </a:solidFill>
                <a:latin typeface="Times New Roman" panose="02020603050405020304" pitchFamily="18" charset="0"/>
                <a:cs typeface="Times New Roman" panose="02020603050405020304" pitchFamily="18" charset="0"/>
              </a:rPr>
              <a:t>health literacy and level of HPS implementation </a:t>
            </a:r>
            <a:r>
              <a:rPr lang="en-US" altLang="zh-TW" sz="1100" dirty="0">
                <a:solidFill>
                  <a:schemeClr val="tx1">
                    <a:lumMod val="50000"/>
                  </a:schemeClr>
                </a:solidFill>
                <a:latin typeface="Times New Roman" panose="02020603050405020304" pitchFamily="18" charset="0"/>
                <a:cs typeface="Times New Roman" panose="02020603050405020304" pitchFamily="18" charset="0"/>
              </a:rPr>
              <a:t>(r = 0.11, p &lt; 0.001), </a:t>
            </a:r>
            <a:r>
              <a:rPr lang="en-US" altLang="zh-TW" sz="1100" b="1" dirty="0">
                <a:solidFill>
                  <a:schemeClr val="tx1">
                    <a:lumMod val="50000"/>
                  </a:schemeClr>
                </a:solidFill>
                <a:latin typeface="Times New Roman" panose="02020603050405020304" pitchFamily="18" charset="0"/>
                <a:cs typeface="Times New Roman" panose="02020603050405020304" pitchFamily="18" charset="0"/>
              </a:rPr>
              <a:t>HPS competencies</a:t>
            </a:r>
            <a:r>
              <a:rPr lang="en-US" altLang="zh-TW" sz="1100" dirty="0">
                <a:solidFill>
                  <a:schemeClr val="tx1">
                    <a:lumMod val="50000"/>
                  </a:schemeClr>
                </a:solidFill>
                <a:latin typeface="Times New Roman" panose="02020603050405020304" pitchFamily="18" charset="0"/>
                <a:cs typeface="Times New Roman" panose="02020603050405020304" pitchFamily="18" charset="0"/>
              </a:rPr>
              <a:t> (r = 0.12, p &lt; 0.001), and </a:t>
            </a:r>
            <a:r>
              <a:rPr lang="en-US" altLang="zh-TW" sz="1100" b="1" dirty="0">
                <a:solidFill>
                  <a:schemeClr val="tx1">
                    <a:lumMod val="50000"/>
                  </a:schemeClr>
                </a:solidFill>
                <a:latin typeface="Times New Roman" panose="02020603050405020304" pitchFamily="18" charset="0"/>
                <a:cs typeface="Times New Roman" panose="02020603050405020304" pitchFamily="18" charset="0"/>
              </a:rPr>
              <a:t>occupational self-efficacy </a:t>
            </a:r>
            <a:r>
              <a:rPr lang="en-US" altLang="zh-TW" sz="1100" dirty="0">
                <a:solidFill>
                  <a:schemeClr val="tx1">
                    <a:lumMod val="50000"/>
                  </a:schemeClr>
                </a:solidFill>
                <a:latin typeface="Times New Roman" panose="02020603050405020304" pitchFamily="18" charset="0"/>
                <a:cs typeface="Times New Roman" panose="02020603050405020304" pitchFamily="18" charset="0"/>
              </a:rPr>
              <a:t>(r = 0.16, p &lt; 0.001).</a:t>
            </a:r>
          </a:p>
          <a:p>
            <a:pPr>
              <a:lnSpc>
                <a:spcPct val="150000"/>
              </a:lnSpc>
            </a:pPr>
            <a:r>
              <a:rPr lang="en-US" altLang="zh-TW" sz="1100" dirty="0">
                <a:solidFill>
                  <a:schemeClr val="tx1">
                    <a:lumMod val="50000"/>
                  </a:schemeClr>
                </a:solidFill>
                <a:latin typeface="Times New Roman" panose="02020603050405020304" pitchFamily="18" charset="0"/>
                <a:cs typeface="Times New Roman" panose="02020603050405020304" pitchFamily="18" charset="0"/>
              </a:rPr>
              <a:t> Furthermore, level of HPS implementation as dependent variable correlated on a moderate level with </a:t>
            </a:r>
            <a:r>
              <a:rPr lang="en-US" altLang="zh-TW" sz="1100" b="1" dirty="0">
                <a:solidFill>
                  <a:srgbClr val="FF0000"/>
                </a:solidFill>
                <a:latin typeface="Times New Roman" panose="02020603050405020304" pitchFamily="18" charset="0"/>
                <a:cs typeface="Times New Roman" panose="02020603050405020304" pitchFamily="18" charset="0"/>
              </a:rPr>
              <a:t>HPS attitudes </a:t>
            </a:r>
            <a:r>
              <a:rPr lang="en-US" altLang="zh-TW" sz="1100" dirty="0">
                <a:solidFill>
                  <a:schemeClr val="tx1">
                    <a:lumMod val="50000"/>
                  </a:schemeClr>
                </a:solidFill>
                <a:latin typeface="Times New Roman" panose="02020603050405020304" pitchFamily="18" charset="0"/>
                <a:cs typeface="Times New Roman" panose="02020603050405020304" pitchFamily="18" charset="0"/>
              </a:rPr>
              <a:t>(r = 0.34, p &lt; 0.001) and </a:t>
            </a:r>
            <a:r>
              <a:rPr lang="en-US" altLang="zh-TW" sz="1100" b="1" dirty="0">
                <a:solidFill>
                  <a:srgbClr val="FF0000"/>
                </a:solidFill>
                <a:latin typeface="Times New Roman" panose="02020603050405020304" pitchFamily="18" charset="0"/>
                <a:cs typeface="Times New Roman" panose="02020603050405020304" pitchFamily="18" charset="0"/>
              </a:rPr>
              <a:t>HPS competencies</a:t>
            </a:r>
            <a:r>
              <a:rPr lang="en-US" altLang="zh-TW" sz="1100" b="1" dirty="0">
                <a:solidFill>
                  <a:schemeClr val="tx1">
                    <a:lumMod val="50000"/>
                  </a:schemeClr>
                </a:solidFill>
                <a:latin typeface="Times New Roman" panose="02020603050405020304" pitchFamily="18" charset="0"/>
                <a:cs typeface="Times New Roman" panose="02020603050405020304" pitchFamily="18" charset="0"/>
              </a:rPr>
              <a:t> </a:t>
            </a:r>
            <a:r>
              <a:rPr lang="en-US" altLang="zh-TW" sz="1100" dirty="0">
                <a:solidFill>
                  <a:schemeClr val="tx1">
                    <a:lumMod val="50000"/>
                  </a:schemeClr>
                </a:solidFill>
                <a:latin typeface="Times New Roman" panose="02020603050405020304" pitchFamily="18" charset="0"/>
                <a:cs typeface="Times New Roman" panose="02020603050405020304" pitchFamily="18" charset="0"/>
              </a:rPr>
              <a:t>(r = 0.41, p &lt; 0.001), while small associations with </a:t>
            </a:r>
            <a:r>
              <a:rPr lang="en-US" altLang="zh-TW" sz="1100" b="1" dirty="0">
                <a:solidFill>
                  <a:schemeClr val="tx1">
                    <a:lumMod val="50000"/>
                  </a:schemeClr>
                </a:solidFill>
                <a:latin typeface="Times New Roman" panose="02020603050405020304" pitchFamily="18" charset="0"/>
                <a:cs typeface="Times New Roman" panose="02020603050405020304" pitchFamily="18" charset="0"/>
              </a:rPr>
              <a:t>occupational self-efficacy </a:t>
            </a:r>
            <a:r>
              <a:rPr lang="en-US" altLang="zh-TW" sz="1100" dirty="0">
                <a:solidFill>
                  <a:schemeClr val="tx1">
                    <a:lumMod val="50000"/>
                  </a:schemeClr>
                </a:solidFill>
                <a:latin typeface="Times New Roman" panose="02020603050405020304" pitchFamily="18" charset="0"/>
                <a:cs typeface="Times New Roman" panose="02020603050405020304" pitchFamily="18" charset="0"/>
              </a:rPr>
              <a:t>(r = 0.12, p &lt; 0.001) could be found.</a:t>
            </a:r>
            <a:endParaRPr lang="zh-TW" altLang="en-US" sz="1100" dirty="0">
              <a:solidFill>
                <a:schemeClr val="tx1">
                  <a:lumMod val="50000"/>
                </a:schemeClr>
              </a:solidFill>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248392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en-US" altLang="zh-TW" dirty="0"/>
          </a:p>
          <a:p>
            <a:pPr>
              <a:lnSpc>
                <a:spcPct val="150000"/>
              </a:lnSpc>
            </a:pPr>
            <a:r>
              <a:rPr lang="en-US" altLang="zh-TW" sz="1100" dirty="0">
                <a:latin typeface="Times New Roman" panose="02020603050405020304" pitchFamily="18" charset="0"/>
                <a:cs typeface="Times New Roman" panose="02020603050405020304" pitchFamily="18" charset="0"/>
              </a:rPr>
              <a:t>only </a:t>
            </a:r>
            <a:r>
              <a:rPr lang="en-US" altLang="zh-TW" sz="1100" b="1" dirty="0">
                <a:solidFill>
                  <a:srgbClr val="FF0000"/>
                </a:solidFill>
                <a:latin typeface="Times New Roman" panose="02020603050405020304" pitchFamily="18" charset="0"/>
                <a:cs typeface="Times New Roman" panose="02020603050405020304" pitchFamily="18" charset="0"/>
              </a:rPr>
              <a:t>gender</a:t>
            </a:r>
            <a:r>
              <a:rPr lang="en-US" altLang="zh-TW" sz="1100" b="1" dirty="0">
                <a:latin typeface="Times New Roman" panose="02020603050405020304" pitchFamily="18" charset="0"/>
                <a:cs typeface="Times New Roman" panose="02020603050405020304" pitchFamily="18" charset="0"/>
              </a:rPr>
              <a:t> </a:t>
            </a:r>
            <a:r>
              <a:rPr lang="en-US" altLang="zh-TW" sz="1100" dirty="0">
                <a:latin typeface="Times New Roman" panose="02020603050405020304" pitchFamily="18" charset="0"/>
                <a:cs typeface="Times New Roman" panose="02020603050405020304" pitchFamily="18" charset="0"/>
              </a:rPr>
              <a:t>and </a:t>
            </a:r>
            <a:r>
              <a:rPr lang="en-US" altLang="zh-TW" sz="1100" b="1" dirty="0">
                <a:solidFill>
                  <a:srgbClr val="FF0000"/>
                </a:solidFill>
                <a:latin typeface="Times New Roman" panose="02020603050405020304" pitchFamily="18" charset="0"/>
                <a:cs typeface="Times New Roman" panose="02020603050405020304" pitchFamily="18" charset="0"/>
              </a:rPr>
              <a:t>professional role </a:t>
            </a:r>
            <a:r>
              <a:rPr lang="en-US" altLang="zh-TW" sz="1100" dirty="0">
                <a:latin typeface="Times New Roman" panose="02020603050405020304" pitchFamily="18" charset="0"/>
                <a:cs typeface="Times New Roman" panose="02020603050405020304" pitchFamily="18" charset="0"/>
              </a:rPr>
              <a:t>were significantly associated with the implementation status of the HPS (block 1).</a:t>
            </a:r>
          </a:p>
          <a:p>
            <a:pPr>
              <a:lnSpc>
                <a:spcPct val="150000"/>
              </a:lnSpc>
            </a:pPr>
            <a:r>
              <a:rPr lang="en-US" altLang="zh-TW" sz="1100" b="1" dirty="0">
                <a:solidFill>
                  <a:srgbClr val="FF0000"/>
                </a:solidFill>
                <a:latin typeface="Times New Roman" panose="02020603050405020304" pitchFamily="18" charset="0"/>
                <a:cs typeface="Times New Roman" panose="02020603050405020304" pitchFamily="18" charset="0"/>
              </a:rPr>
              <a:t>HPS attitudes</a:t>
            </a:r>
            <a:r>
              <a:rPr lang="en-US" altLang="zh-TW" sz="1100" dirty="0">
                <a:latin typeface="Times New Roman" panose="02020603050405020304" pitchFamily="18" charset="0"/>
                <a:cs typeface="Times New Roman" panose="02020603050405020304" pitchFamily="18" charset="0"/>
              </a:rPr>
              <a:t> and </a:t>
            </a:r>
            <a:r>
              <a:rPr lang="en-US" altLang="zh-TW" sz="1100" b="1" dirty="0">
                <a:solidFill>
                  <a:srgbClr val="FF0000"/>
                </a:solidFill>
                <a:latin typeface="Times New Roman" panose="02020603050405020304" pitchFamily="18" charset="0"/>
                <a:cs typeface="Times New Roman" panose="02020603050405020304" pitchFamily="18" charset="0"/>
              </a:rPr>
              <a:t>competencies</a:t>
            </a:r>
            <a:r>
              <a:rPr lang="en-US" altLang="zh-TW" sz="1100" dirty="0">
                <a:latin typeface="Times New Roman" panose="02020603050405020304" pitchFamily="18" charset="0"/>
                <a:cs typeface="Times New Roman" panose="02020603050405020304" pitchFamily="18" charset="0"/>
              </a:rPr>
              <a:t> showed significant associations with the implementation status (HPS attitudes = OR: 3.17, 95% CI: 2.13–4.72; HPS competencies = OR: 3.66, 95% CI: 2.43–5.50). (block 2)</a:t>
            </a:r>
          </a:p>
          <a:p>
            <a:pPr>
              <a:lnSpc>
                <a:spcPct val="150000"/>
              </a:lnSpc>
            </a:pPr>
            <a:r>
              <a:rPr lang="en-US" altLang="zh-TW" sz="1100" dirty="0">
                <a:latin typeface="Times New Roman" panose="02020603050405020304" pitchFamily="18" charset="0"/>
                <a:cs typeface="Times New Roman" panose="02020603050405020304" pitchFamily="18" charset="0"/>
              </a:rPr>
              <a:t> significant associations between the level of </a:t>
            </a:r>
            <a:r>
              <a:rPr lang="en-US" altLang="zh-TW" sz="1100" b="1" dirty="0">
                <a:solidFill>
                  <a:srgbClr val="FF0000"/>
                </a:solidFill>
                <a:latin typeface="Times New Roman" panose="02020603050405020304" pitchFamily="18" charset="0"/>
                <a:cs typeface="Times New Roman" panose="02020603050405020304" pitchFamily="18" charset="0"/>
              </a:rPr>
              <a:t>health literacy </a:t>
            </a:r>
            <a:r>
              <a:rPr lang="en-US" altLang="zh-TW" sz="1100" dirty="0">
                <a:latin typeface="Times New Roman" panose="02020603050405020304" pitchFamily="18" charset="0"/>
                <a:cs typeface="Times New Roman" panose="02020603050405020304" pitchFamily="18" charset="0"/>
              </a:rPr>
              <a:t>and the implementation status of the HPS. (Health literacy = OR: 1.61, 95% CI: 1.04–2.49) (block 3)</a:t>
            </a:r>
          </a:p>
          <a:p>
            <a:endParaRPr lang="zh-TW" altLang="en-US" dirty="0"/>
          </a:p>
        </p:txBody>
      </p:sp>
    </p:spTree>
    <p:extLst>
      <p:ext uri="{BB962C8B-B14F-4D97-AF65-F5344CB8AC3E}">
        <p14:creationId xmlns:p14="http://schemas.microsoft.com/office/powerpoint/2010/main" val="2764765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en-US" altLang="zh-TW" dirty="0"/>
          </a:p>
          <a:p>
            <a:r>
              <a:rPr lang="en-US" altLang="zh-TW" sz="1100" dirty="0">
                <a:latin typeface="Times New Roman" panose="02020603050405020304" pitchFamily="18" charset="0"/>
                <a:cs typeface="Times New Roman" panose="02020603050405020304" pitchFamily="18" charset="0"/>
              </a:rPr>
              <a:t>calculated multiple binary logistic regressions stratified by </a:t>
            </a:r>
            <a:r>
              <a:rPr lang="en-US" altLang="zh-TW" sz="1100" b="1" dirty="0">
                <a:solidFill>
                  <a:srgbClr val="FF0000"/>
                </a:solidFill>
                <a:latin typeface="Times New Roman" panose="02020603050405020304" pitchFamily="18" charset="0"/>
                <a:cs typeface="Times New Roman" panose="02020603050405020304" pitchFamily="18" charset="0"/>
              </a:rPr>
              <a:t>gender</a:t>
            </a:r>
            <a:r>
              <a:rPr lang="en-US" altLang="zh-TW" sz="1100" dirty="0">
                <a:latin typeface="Times New Roman" panose="02020603050405020304" pitchFamily="18" charset="0"/>
                <a:cs typeface="Times New Roman" panose="02020603050405020304" pitchFamily="18" charset="0"/>
              </a:rPr>
              <a:t>. </a:t>
            </a:r>
          </a:p>
          <a:p>
            <a:r>
              <a:rPr lang="en-US" altLang="zh-TW" sz="1100" dirty="0">
                <a:latin typeface="Times New Roman" panose="02020603050405020304" pitchFamily="18" charset="0"/>
                <a:cs typeface="Times New Roman" panose="02020603050405020304" pitchFamily="18" charset="0"/>
              </a:rPr>
              <a:t>membership of the school management board (e.g., vice principal) was significantly associated with </a:t>
            </a:r>
            <a:r>
              <a:rPr lang="en-US" altLang="zh-TW" sz="1100" b="1" dirty="0">
                <a:solidFill>
                  <a:srgbClr val="FF0000"/>
                </a:solidFill>
                <a:latin typeface="Times New Roman" panose="02020603050405020304" pitchFamily="18" charset="0"/>
                <a:cs typeface="Times New Roman" panose="02020603050405020304" pitchFamily="18" charset="0"/>
              </a:rPr>
              <a:t>lower HPS implementation </a:t>
            </a:r>
            <a:r>
              <a:rPr lang="en-US" altLang="zh-TW" sz="1100" dirty="0">
                <a:latin typeface="Times New Roman" panose="02020603050405020304" pitchFamily="18" charset="0"/>
                <a:cs typeface="Times New Roman" panose="02020603050405020304" pitchFamily="18" charset="0"/>
              </a:rPr>
              <a:t>for </a:t>
            </a:r>
            <a:r>
              <a:rPr lang="en-US" altLang="zh-TW" sz="1100" b="1" dirty="0">
                <a:solidFill>
                  <a:srgbClr val="FF0000"/>
                </a:solidFill>
                <a:latin typeface="Times New Roman" panose="02020603050405020304" pitchFamily="18" charset="0"/>
                <a:cs typeface="Times New Roman" panose="02020603050405020304" pitchFamily="18" charset="0"/>
              </a:rPr>
              <a:t>female</a:t>
            </a:r>
            <a:r>
              <a:rPr lang="en-US" altLang="zh-TW" sz="1100" dirty="0">
                <a:latin typeface="Times New Roman" panose="02020603050405020304" pitchFamily="18" charset="0"/>
                <a:cs typeface="Times New Roman" panose="02020603050405020304" pitchFamily="18" charset="0"/>
              </a:rPr>
              <a:t> and </a:t>
            </a:r>
            <a:r>
              <a:rPr lang="en-US" altLang="zh-TW" sz="1100" b="1" dirty="0">
                <a:solidFill>
                  <a:srgbClr val="FF0000"/>
                </a:solidFill>
                <a:latin typeface="Times New Roman" panose="02020603050405020304" pitchFamily="18" charset="0"/>
                <a:cs typeface="Times New Roman" panose="02020603050405020304" pitchFamily="18" charset="0"/>
              </a:rPr>
              <a:t>male</a:t>
            </a:r>
            <a:r>
              <a:rPr lang="en-US" altLang="zh-TW" sz="1100" dirty="0">
                <a:latin typeface="Times New Roman" panose="02020603050405020304" pitchFamily="18" charset="0"/>
                <a:cs typeface="Times New Roman" panose="02020603050405020304" pitchFamily="18" charset="0"/>
              </a:rPr>
              <a:t> respondents (male = OR: 4.43, 95% CI: 1.47–13.35; female = OR: 3.81, 95% CI: 1.74–8.34). (block 1).</a:t>
            </a:r>
          </a:p>
          <a:p>
            <a:r>
              <a:rPr lang="en-US" altLang="zh-TW" sz="1100" dirty="0">
                <a:latin typeface="Times New Roman" panose="02020603050405020304" pitchFamily="18" charset="0"/>
                <a:cs typeface="Times New Roman" panose="02020603050405020304" pitchFamily="18" charset="0"/>
              </a:rPr>
              <a:t>While male school leaders with low HPS attitudes showed a higher increase of the probability of a </a:t>
            </a:r>
            <a:r>
              <a:rPr lang="en-US" altLang="zh-TW" sz="1100" b="1" dirty="0">
                <a:solidFill>
                  <a:srgbClr val="FF0000"/>
                </a:solidFill>
                <a:latin typeface="Times New Roman" panose="02020603050405020304" pitchFamily="18" charset="0"/>
                <a:cs typeface="Times New Roman" panose="02020603050405020304" pitchFamily="18" charset="0"/>
              </a:rPr>
              <a:t>low level of HPS implementation </a:t>
            </a:r>
            <a:r>
              <a:rPr lang="en-US" altLang="zh-TW" sz="1100" dirty="0">
                <a:latin typeface="Times New Roman" panose="02020603050405020304" pitchFamily="18" charset="0"/>
                <a:cs typeface="Times New Roman" panose="02020603050405020304" pitchFamily="18" charset="0"/>
              </a:rPr>
              <a:t>(male = OR: 4.24, 95% CI: 1.92–9.28; female = OR: 3.07, 95% CI: 1.90–4.94), (block 2).</a:t>
            </a:r>
          </a:p>
          <a:p>
            <a:r>
              <a:rPr lang="en-US" altLang="zh-TW" sz="1100" b="1" dirty="0">
                <a:solidFill>
                  <a:srgbClr val="FF0000"/>
                </a:solidFill>
                <a:latin typeface="Times New Roman" panose="02020603050405020304" pitchFamily="18" charset="0"/>
                <a:cs typeface="Times New Roman" panose="02020603050405020304" pitchFamily="18" charset="0"/>
              </a:rPr>
              <a:t>HPS competencies </a:t>
            </a:r>
            <a:r>
              <a:rPr lang="en-US" altLang="zh-TW" sz="1100" dirty="0">
                <a:latin typeface="Times New Roman" panose="02020603050405020304" pitchFamily="18" charset="0"/>
                <a:cs typeface="Times New Roman" panose="02020603050405020304" pitchFamily="18" charset="0"/>
              </a:rPr>
              <a:t>with higher odds ratios found for </a:t>
            </a:r>
            <a:r>
              <a:rPr lang="en-US" altLang="zh-TW" sz="1100" b="1" dirty="0">
                <a:solidFill>
                  <a:srgbClr val="FF0000"/>
                </a:solidFill>
                <a:latin typeface="Times New Roman" panose="02020603050405020304" pitchFamily="18" charset="0"/>
                <a:cs typeface="Times New Roman" panose="02020603050405020304" pitchFamily="18" charset="0"/>
              </a:rPr>
              <a:t>female leaders </a:t>
            </a:r>
            <a:r>
              <a:rPr lang="en-US" altLang="zh-TW" sz="1100" dirty="0">
                <a:latin typeface="Times New Roman" panose="02020603050405020304" pitchFamily="18" charset="0"/>
                <a:cs typeface="Times New Roman" panose="02020603050405020304" pitchFamily="18" charset="0"/>
              </a:rPr>
              <a:t>(male = OR: 2.81, 95% CI: 1.27–6.23; female = OR: 4.21, 95% CI: 12.59–6.86). (block 2).</a:t>
            </a:r>
          </a:p>
          <a:p>
            <a:r>
              <a:rPr lang="en-US" altLang="zh-TW" sz="1100" dirty="0">
                <a:latin typeface="Times New Roman" panose="02020603050405020304" pitchFamily="18" charset="0"/>
                <a:cs typeface="Times New Roman" panose="02020603050405020304" pitchFamily="18" charset="0"/>
              </a:rPr>
              <a:t>significant associations between </a:t>
            </a:r>
            <a:r>
              <a:rPr lang="en-US" altLang="zh-TW" sz="1100" b="1" dirty="0">
                <a:solidFill>
                  <a:srgbClr val="FF0000"/>
                </a:solidFill>
                <a:latin typeface="Times New Roman" panose="02020603050405020304" pitchFamily="18" charset="0"/>
                <a:cs typeface="Times New Roman" panose="02020603050405020304" pitchFamily="18" charset="0"/>
              </a:rPr>
              <a:t>limited health literacy </a:t>
            </a:r>
            <a:r>
              <a:rPr lang="en-US" altLang="zh-TW" sz="1100" dirty="0">
                <a:latin typeface="Times New Roman" panose="02020603050405020304" pitchFamily="18" charset="0"/>
                <a:cs typeface="Times New Roman" panose="02020603050405020304" pitchFamily="18" charset="0"/>
              </a:rPr>
              <a:t>and </a:t>
            </a:r>
            <a:r>
              <a:rPr lang="en-US" altLang="zh-TW" sz="1100" b="1" dirty="0">
                <a:solidFill>
                  <a:srgbClr val="FF0000"/>
                </a:solidFill>
                <a:latin typeface="Times New Roman" panose="02020603050405020304" pitchFamily="18" charset="0"/>
                <a:cs typeface="Times New Roman" panose="02020603050405020304" pitchFamily="18" charset="0"/>
              </a:rPr>
              <a:t>low-level HPS implementation</a:t>
            </a:r>
            <a:r>
              <a:rPr lang="en-US" altLang="zh-TW" sz="1100" dirty="0">
                <a:latin typeface="Times New Roman" panose="02020603050405020304" pitchFamily="18" charset="0"/>
                <a:cs typeface="Times New Roman" panose="02020603050405020304" pitchFamily="18" charset="0"/>
              </a:rPr>
              <a:t> could only observed for </a:t>
            </a:r>
            <a:r>
              <a:rPr lang="en-US" altLang="zh-TW" sz="1100" b="1" dirty="0">
                <a:solidFill>
                  <a:srgbClr val="FF0000"/>
                </a:solidFill>
                <a:latin typeface="Times New Roman" panose="02020603050405020304" pitchFamily="18" charset="0"/>
                <a:cs typeface="Times New Roman" panose="02020603050405020304" pitchFamily="18" charset="0"/>
              </a:rPr>
              <a:t>male </a:t>
            </a:r>
            <a:r>
              <a:rPr lang="en-US" altLang="zh-TW" sz="1100" dirty="0">
                <a:latin typeface="Times New Roman" panose="02020603050405020304" pitchFamily="18" charset="0"/>
                <a:cs typeface="Times New Roman" panose="02020603050405020304" pitchFamily="18" charset="0"/>
              </a:rPr>
              <a:t>school leaders (OR: 2.81, 95% CI: 1.22–6.45). (block 3).</a:t>
            </a:r>
          </a:p>
          <a:p>
            <a:endParaRPr lang="zh-TW" altLang="en-US" dirty="0"/>
          </a:p>
        </p:txBody>
      </p:sp>
    </p:spTree>
    <p:extLst>
      <p:ext uri="{BB962C8B-B14F-4D97-AF65-F5344CB8AC3E}">
        <p14:creationId xmlns:p14="http://schemas.microsoft.com/office/powerpoint/2010/main" val="534983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5727237b4_1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5727237b4_1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750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lvl="0" rtl="0"/>
            <a:r>
              <a:rPr lang="en-US" altLang="zh-TW" b="0" i="0" dirty="0">
                <a:solidFill>
                  <a:sysClr val="windowText" lastClr="000000"/>
                </a:solidFill>
              </a:rPr>
              <a:t>Firstly, the level of health literacy of school leaders and its connection with the implementation status of health promotion in schools</a:t>
            </a:r>
            <a:endParaRPr lang="zh-TW" altLang="zh-TW" dirty="0">
              <a:solidFill>
                <a:sysClr val="windowText" lastClr="000000"/>
              </a:solidFill>
            </a:endParaRPr>
          </a:p>
          <a:p>
            <a:pPr lvl="0" rtl="0"/>
            <a:r>
              <a:rPr lang="en-US" altLang="zh-TW" b="0" i="0" dirty="0">
                <a:solidFill>
                  <a:sysClr val="windowText" lastClr="000000"/>
                </a:solidFill>
              </a:rPr>
              <a:t>Secondly, there is a particular need for support especially for male school leaders, who are more often affected by limited health literacy than female respondents (36.5% vs. 26.9%).</a:t>
            </a:r>
            <a:endParaRPr lang="zh-TW" altLang="zh-TW" dirty="0">
              <a:solidFill>
                <a:sysClr val="windowText" lastClr="000000"/>
              </a:solidFill>
            </a:endParaRPr>
          </a:p>
          <a:p>
            <a:pPr lvl="0" rtl="0"/>
            <a:r>
              <a:rPr lang="en-US" altLang="zh-TW" b="0" i="0" dirty="0">
                <a:solidFill>
                  <a:sysClr val="windowText" lastClr="000000"/>
                </a:solidFill>
              </a:rPr>
              <a:t>Third, besides initial findings on the level of health literacy, the main results of our study indicate that health literacy is linked to the implementation status of the HPS even after controlling for sociodemographic and work characteristics as well as further school-leader oriented influencing factors</a:t>
            </a:r>
            <a:endParaRPr lang="zh-TW" altLang="zh-TW" dirty="0">
              <a:solidFill>
                <a:sysClr val="windowText" lastClr="000000"/>
              </a:solidFill>
            </a:endParaRPr>
          </a:p>
          <a:p>
            <a:endParaRPr lang="zh-TW" altLang="en-US" dirty="0"/>
          </a:p>
        </p:txBody>
      </p:sp>
    </p:spTree>
    <p:extLst>
      <p:ext uri="{BB962C8B-B14F-4D97-AF65-F5344CB8AC3E}">
        <p14:creationId xmlns:p14="http://schemas.microsoft.com/office/powerpoint/2010/main" val="406803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95300" indent="-342900">
              <a:lnSpc>
                <a:spcPct val="115000"/>
              </a:lnSpc>
              <a:buClr>
                <a:srgbClr val="434343"/>
              </a:buClr>
              <a:buSzPts val="1200"/>
              <a:buFont typeface="+mj-lt"/>
              <a:buAutoNum type="arabicPeriod"/>
            </a:pPr>
            <a:r>
              <a:rPr lang="en-US" altLang="zh-TW" sz="1100" b="1" dirty="0">
                <a:solidFill>
                  <a:srgbClr val="FF0000"/>
                </a:solidFill>
                <a:latin typeface="Times New Roman" panose="02020603050405020304" pitchFamily="18" charset="0"/>
                <a:cs typeface="Times New Roman" panose="02020603050405020304" pitchFamily="18" charset="0"/>
              </a:rPr>
              <a:t>HPS attitudes </a:t>
            </a:r>
            <a:r>
              <a:rPr lang="en-US" altLang="zh-TW" sz="1100" dirty="0">
                <a:solidFill>
                  <a:srgbClr val="434343"/>
                </a:solidFill>
                <a:latin typeface="Times New Roman" panose="02020603050405020304" pitchFamily="18" charset="0"/>
                <a:cs typeface="Times New Roman" panose="02020603050405020304" pitchFamily="18" charset="0"/>
              </a:rPr>
              <a:t>and </a:t>
            </a:r>
            <a:r>
              <a:rPr lang="en-US" altLang="zh-TW" sz="1100" b="1" dirty="0">
                <a:solidFill>
                  <a:srgbClr val="FF0000"/>
                </a:solidFill>
                <a:latin typeface="Times New Roman" panose="02020603050405020304" pitchFamily="18" charset="0"/>
                <a:cs typeface="Times New Roman" panose="02020603050405020304" pitchFamily="18" charset="0"/>
              </a:rPr>
              <a:t>competencies </a:t>
            </a:r>
            <a:r>
              <a:rPr lang="en-US" altLang="zh-TW" sz="1100" dirty="0">
                <a:solidFill>
                  <a:schemeClr val="tx1">
                    <a:lumMod val="50000"/>
                  </a:schemeClr>
                </a:solidFill>
                <a:latin typeface="Times New Roman" panose="02020603050405020304" pitchFamily="18" charset="0"/>
                <a:cs typeface="Times New Roman" panose="02020603050405020304" pitchFamily="18" charset="0"/>
              </a:rPr>
              <a:t>served</a:t>
            </a:r>
            <a:r>
              <a:rPr lang="en-US" altLang="zh-TW" sz="1100" b="1" dirty="0">
                <a:solidFill>
                  <a:srgbClr val="FF0000"/>
                </a:solidFill>
                <a:latin typeface="Times New Roman" panose="02020603050405020304" pitchFamily="18" charset="0"/>
                <a:cs typeface="Times New Roman" panose="02020603050405020304" pitchFamily="18" charset="0"/>
              </a:rPr>
              <a:t> </a:t>
            </a:r>
            <a:r>
              <a:rPr lang="en-US" altLang="zh-TW" sz="1100" dirty="0">
                <a:solidFill>
                  <a:srgbClr val="434343"/>
                </a:solidFill>
                <a:latin typeface="Times New Roman" panose="02020603050405020304" pitchFamily="18" charset="0"/>
                <a:cs typeface="Times New Roman" panose="02020603050405020304" pitchFamily="18" charset="0"/>
              </a:rPr>
              <a:t>as significant predictors for </a:t>
            </a:r>
            <a:r>
              <a:rPr lang="en-US" altLang="zh-TW" sz="1100" b="1" dirty="0">
                <a:solidFill>
                  <a:srgbClr val="FF0000"/>
                </a:solidFill>
                <a:latin typeface="Times New Roman" panose="02020603050405020304" pitchFamily="18" charset="0"/>
                <a:cs typeface="Times New Roman" panose="02020603050405020304" pitchFamily="18" charset="0"/>
              </a:rPr>
              <a:t>HPS implementation </a:t>
            </a:r>
            <a:r>
              <a:rPr lang="en-US" altLang="zh-TW" sz="1100" dirty="0">
                <a:solidFill>
                  <a:srgbClr val="434343"/>
                </a:solidFill>
                <a:latin typeface="Times New Roman" panose="02020603050405020304" pitchFamily="18" charset="0"/>
                <a:cs typeface="Times New Roman" panose="02020603050405020304" pitchFamily="18" charset="0"/>
              </a:rPr>
              <a:t>for both male and female school leaders</a:t>
            </a:r>
          </a:p>
          <a:p>
            <a:pPr marL="495300" indent="-342900">
              <a:lnSpc>
                <a:spcPct val="115000"/>
              </a:lnSpc>
              <a:buClr>
                <a:srgbClr val="434343"/>
              </a:buClr>
              <a:buSzPts val="1200"/>
              <a:buFont typeface="+mj-lt"/>
              <a:buAutoNum type="arabicPeriod"/>
            </a:pPr>
            <a:r>
              <a:rPr lang="en-US" altLang="zh-TW" sz="1100" dirty="0">
                <a:solidFill>
                  <a:srgbClr val="434343"/>
                </a:solidFill>
                <a:latin typeface="Times New Roman" panose="02020603050405020304" pitchFamily="18" charset="0"/>
                <a:cs typeface="Times New Roman" panose="02020603050405020304" pitchFamily="18" charset="0"/>
              </a:rPr>
              <a:t>HPS competencies focus more on action competencies, i.e., concrete capacities that allow people to perform certain actions (e.g., on school health promotion)</a:t>
            </a:r>
            <a:r>
              <a:rPr lang="en-US" altLang="zh-TW" sz="1100" dirty="0"/>
              <a:t> </a:t>
            </a:r>
            <a:r>
              <a:rPr lang="en-US" altLang="zh-TW" sz="1100" dirty="0">
                <a:latin typeface="Times New Roman" panose="02020603050405020304" pitchFamily="18" charset="0"/>
                <a:cs typeface="Times New Roman" panose="02020603050405020304" pitchFamily="18" charset="0"/>
              </a:rPr>
              <a:t>(Jensen, 2000). </a:t>
            </a:r>
          </a:p>
        </p:txBody>
      </p:sp>
    </p:spTree>
    <p:extLst>
      <p:ext uri="{BB962C8B-B14F-4D97-AF65-F5344CB8AC3E}">
        <p14:creationId xmlns:p14="http://schemas.microsoft.com/office/powerpoint/2010/main" val="4128508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285750" indent="-285750">
              <a:buFont typeface="Arial" panose="020B0604020202020204" pitchFamily="34" charset="0"/>
              <a:buChar char="•"/>
            </a:pPr>
            <a:r>
              <a:rPr lang="en-US" altLang="zh-TW" sz="1100" dirty="0">
                <a:latin typeface="Times New Roman" panose="02020603050405020304" pitchFamily="18" charset="0"/>
                <a:cs typeface="Times New Roman" panose="02020603050405020304" pitchFamily="18" charset="0"/>
              </a:rPr>
              <a:t>For the federal state of Hesse, the qualification phase for prospective school principals comprises five modules with a duration of 2 to 3 days each, which are completed over the course of approximately 12 months. </a:t>
            </a:r>
          </a:p>
          <a:p>
            <a:pPr marL="285750" indent="-285750">
              <a:buFont typeface="Arial" panose="020B0604020202020204" pitchFamily="34" charset="0"/>
              <a:buChar char="•"/>
            </a:pPr>
            <a:r>
              <a:rPr lang="en-US" altLang="zh-TW" sz="1100" dirty="0">
                <a:latin typeface="Times New Roman" panose="02020603050405020304" pitchFamily="18" charset="0"/>
                <a:cs typeface="Times New Roman" panose="02020603050405020304" pitchFamily="18" charset="0"/>
              </a:rPr>
              <a:t>e.g., promotion of individual resilience and strengthening of </a:t>
            </a:r>
            <a:r>
              <a:rPr lang="en-US" altLang="zh-TW" sz="1100" dirty="0" err="1">
                <a:latin typeface="Times New Roman" panose="02020603050405020304" pitchFamily="18" charset="0"/>
                <a:cs typeface="Times New Roman" panose="02020603050405020304" pitchFamily="18" charset="0"/>
              </a:rPr>
              <a:t>salutogenic</a:t>
            </a:r>
            <a:r>
              <a:rPr lang="en-US" altLang="zh-TW" sz="1100" dirty="0">
                <a:latin typeface="Times New Roman" panose="02020603050405020304" pitchFamily="18" charset="0"/>
                <a:cs typeface="Times New Roman" panose="02020603050405020304" pitchFamily="18" charset="0"/>
              </a:rPr>
              <a:t> action competence.</a:t>
            </a:r>
          </a:p>
          <a:p>
            <a:pPr marL="285750" indent="-285750">
              <a:buFont typeface="Arial" panose="020B0604020202020204" pitchFamily="34" charset="0"/>
              <a:buChar char="•"/>
            </a:pPr>
            <a:r>
              <a:rPr lang="en-US" altLang="zh-TW" sz="1100" dirty="0">
                <a:latin typeface="Times New Roman" panose="02020603050405020304" pitchFamily="18" charset="0"/>
                <a:cs typeface="Times New Roman" panose="02020603050405020304" pitchFamily="18" charset="0"/>
              </a:rPr>
              <a:t> However, </a:t>
            </a:r>
            <a:r>
              <a:rPr lang="en-US" altLang="zh-TW" sz="1100" b="1" dirty="0">
                <a:solidFill>
                  <a:srgbClr val="FF0000"/>
                </a:solidFill>
                <a:latin typeface="Times New Roman" panose="02020603050405020304" pitchFamily="18" charset="0"/>
                <a:cs typeface="Times New Roman" panose="02020603050405020304" pitchFamily="18" charset="0"/>
              </a:rPr>
              <a:t>health as a cross-cutting issue has not yet been sufficiently addressed in the qualification of school principals.</a:t>
            </a:r>
            <a:endParaRPr lang="zh-TW" altLang="en-US" sz="11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724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lvl="0" rtl="0"/>
            <a:r>
              <a:rPr lang="en-US" altLang="zh-TW" b="0" i="0" dirty="0">
                <a:solidFill>
                  <a:schemeClr val="accent6"/>
                </a:solidFill>
              </a:rPr>
              <a:t>the sample is </a:t>
            </a:r>
            <a:r>
              <a:rPr lang="en-US" altLang="zh-TW" b="1" i="0" dirty="0">
                <a:solidFill>
                  <a:srgbClr val="FFFF00"/>
                </a:solidFill>
              </a:rPr>
              <a:t>not representative </a:t>
            </a:r>
            <a:r>
              <a:rPr lang="en-US" altLang="zh-TW" b="0" i="0" dirty="0">
                <a:solidFill>
                  <a:schemeClr val="accent6"/>
                </a:solidFill>
              </a:rPr>
              <a:t>and the results cannot be </a:t>
            </a:r>
            <a:r>
              <a:rPr lang="en-US" altLang="zh-TW" b="0" i="0" dirty="0" err="1">
                <a:solidFill>
                  <a:schemeClr val="accent6"/>
                </a:solidFill>
              </a:rPr>
              <a:t>generalised</a:t>
            </a:r>
            <a:r>
              <a:rPr lang="en-US" altLang="zh-TW" b="0" i="0" dirty="0">
                <a:solidFill>
                  <a:schemeClr val="accent6"/>
                </a:solidFill>
              </a:rPr>
              <a:t> to the whole population of school leaders in the federal state of Hesse</a:t>
            </a:r>
          </a:p>
          <a:p>
            <a:pPr lvl="0" rtl="0"/>
            <a:r>
              <a:rPr lang="en-US" altLang="zh-TW" b="0" i="0" dirty="0">
                <a:solidFill>
                  <a:schemeClr val="accent6"/>
                </a:solidFill>
              </a:rPr>
              <a:t>based on </a:t>
            </a:r>
            <a:r>
              <a:rPr lang="en-US" altLang="zh-TW" b="1" i="0" dirty="0">
                <a:solidFill>
                  <a:srgbClr val="FFFF00"/>
                </a:solidFill>
              </a:rPr>
              <a:t>the cross-sectional </a:t>
            </a:r>
            <a:r>
              <a:rPr lang="en-US" altLang="zh-TW" b="0" i="0" dirty="0">
                <a:solidFill>
                  <a:schemeClr val="accent6"/>
                </a:solidFill>
              </a:rPr>
              <a:t>design of this study, the results concerning the association between health literacy and level of HPS implementation cannot be interpreted as causal relationships</a:t>
            </a:r>
            <a:endParaRPr lang="zh-TW" altLang="zh-TW" dirty="0">
              <a:solidFill>
                <a:schemeClr val="accent6"/>
              </a:solidFill>
            </a:endParaRPr>
          </a:p>
          <a:p>
            <a:pPr lvl="0" rtl="0"/>
            <a:r>
              <a:rPr lang="en-US" altLang="zh-TW" b="1" i="0" dirty="0">
                <a:solidFill>
                  <a:srgbClr val="FFFF00"/>
                </a:solidFill>
              </a:rPr>
              <a:t>school leaders were the only source </a:t>
            </a:r>
            <a:r>
              <a:rPr lang="en-US" altLang="zh-TW" b="0" i="0" dirty="0">
                <a:solidFill>
                  <a:schemeClr val="accent6"/>
                </a:solidFill>
              </a:rPr>
              <a:t>of information in this study, which may have led to limitations in validity</a:t>
            </a:r>
            <a:endParaRPr lang="zh-TW" altLang="zh-TW" dirty="0">
              <a:solidFill>
                <a:schemeClr val="accent6"/>
              </a:solidFill>
            </a:endParaRPr>
          </a:p>
          <a:p>
            <a:endParaRPr lang="zh-TW" altLang="en-US" dirty="0"/>
          </a:p>
        </p:txBody>
      </p:sp>
    </p:spTree>
    <p:extLst>
      <p:ext uri="{BB962C8B-B14F-4D97-AF65-F5344CB8AC3E}">
        <p14:creationId xmlns:p14="http://schemas.microsoft.com/office/powerpoint/2010/main" val="131020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5727237b4_1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5727237b4_1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5727237b4_1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5727237b4_1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4550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100" dirty="0">
                <a:latin typeface="Times New Roman" panose="02020603050405020304" pitchFamily="18" charset="0"/>
                <a:cs typeface="Times New Roman" panose="02020603050405020304" pitchFamily="18" charset="0"/>
              </a:rPr>
              <a:t>this is the first study </a:t>
            </a:r>
            <a:r>
              <a:rPr lang="en-US" altLang="zh-TW" sz="1100" b="1" dirty="0">
                <a:solidFill>
                  <a:srgbClr val="FF0000"/>
                </a:solidFill>
                <a:latin typeface="Times New Roman" panose="02020603050405020304" pitchFamily="18" charset="0"/>
                <a:cs typeface="Times New Roman" panose="02020603050405020304" pitchFamily="18" charset="0"/>
              </a:rPr>
              <a:t>examining the health literacy of school principals and school managers.</a:t>
            </a:r>
          </a:p>
          <a:p>
            <a:r>
              <a:rPr lang="en-US" altLang="zh-TW" sz="1100" dirty="0">
                <a:latin typeface="Times New Roman" panose="02020603050405020304" pitchFamily="18" charset="0"/>
                <a:cs typeface="Times New Roman" panose="02020603050405020304" pitchFamily="18" charset="0"/>
              </a:rPr>
              <a:t>Although school leaders belong to a group with a high level of education, our results indicate that slightly less than a third of the respondents are affected by a limited health literacy and, hence, should be supported in strengthening their </a:t>
            </a:r>
            <a:r>
              <a:rPr lang="en-US" altLang="zh-TW" sz="1100" b="1" dirty="0">
                <a:solidFill>
                  <a:srgbClr val="FF0000"/>
                </a:solidFill>
                <a:latin typeface="Times New Roman" panose="02020603050405020304" pitchFamily="18" charset="0"/>
                <a:cs typeface="Times New Roman" panose="02020603050405020304" pitchFamily="18" charset="0"/>
              </a:rPr>
              <a:t>individual abilities to search for </a:t>
            </a:r>
            <a:r>
              <a:rPr lang="en-US" altLang="zh-TW" sz="1100" dirty="0">
                <a:latin typeface="Times New Roman" panose="02020603050405020304" pitchFamily="18" charset="0"/>
                <a:cs typeface="Times New Roman" panose="02020603050405020304" pitchFamily="18" charset="0"/>
              </a:rPr>
              <a:t>and </a:t>
            </a:r>
            <a:r>
              <a:rPr lang="en-US" altLang="zh-TW" sz="1100" b="1" dirty="0">
                <a:solidFill>
                  <a:srgbClr val="FF0000"/>
                </a:solidFill>
                <a:latin typeface="Times New Roman" panose="02020603050405020304" pitchFamily="18" charset="0"/>
                <a:cs typeface="Times New Roman" panose="02020603050405020304" pitchFamily="18" charset="0"/>
              </a:rPr>
              <a:t>to deal with health-related information</a:t>
            </a:r>
            <a:r>
              <a:rPr lang="en-US" altLang="zh-TW" sz="1100" dirty="0">
                <a:latin typeface="Times New Roman" panose="02020603050405020304" pitchFamily="18" charset="0"/>
                <a:cs typeface="Times New Roman" panose="02020603050405020304" pitchFamily="18" charset="0"/>
              </a:rPr>
              <a:t>, including their use and healthy decision making</a:t>
            </a:r>
          </a:p>
          <a:p>
            <a:endParaRPr lang="zh-TW" altLang="en-US" dirty="0"/>
          </a:p>
        </p:txBody>
      </p:sp>
    </p:spTree>
    <p:extLst>
      <p:ext uri="{BB962C8B-B14F-4D97-AF65-F5344CB8AC3E}">
        <p14:creationId xmlns:p14="http://schemas.microsoft.com/office/powerpoint/2010/main" val="3914182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100" dirty="0">
                <a:latin typeface="Times New Roman" panose="02020603050405020304" pitchFamily="18" charset="0"/>
                <a:cs typeface="Times New Roman" panose="02020603050405020304" pitchFamily="18" charset="0"/>
              </a:rPr>
              <a:t>Gender difference found in this study underline the need for </a:t>
            </a:r>
            <a:r>
              <a:rPr lang="en-US" altLang="zh-TW" sz="1100" b="1" dirty="0">
                <a:solidFill>
                  <a:srgbClr val="FF0000"/>
                </a:solidFill>
                <a:latin typeface="Times New Roman" panose="02020603050405020304" pitchFamily="18" charset="0"/>
                <a:cs typeface="Times New Roman" panose="02020603050405020304" pitchFamily="18" charset="0"/>
              </a:rPr>
              <a:t>gender-specific actions </a:t>
            </a:r>
            <a:r>
              <a:rPr lang="en-US" altLang="zh-TW" sz="1100" dirty="0">
                <a:latin typeface="Times New Roman" panose="02020603050405020304" pitchFamily="18" charset="0"/>
                <a:cs typeface="Times New Roman" panose="02020603050405020304" pitchFamily="18" charset="0"/>
              </a:rPr>
              <a:t>to strengthen individual health literacy.</a:t>
            </a:r>
            <a:endParaRPr lang="zh-TW" altLang="zh-TW" sz="1100" dirty="0">
              <a:latin typeface="Times New Roman" panose="02020603050405020304" pitchFamily="18" charset="0"/>
              <a:cs typeface="Times New Roman" panose="02020603050405020304" pitchFamily="18" charset="0"/>
            </a:endParaRPr>
          </a:p>
          <a:p>
            <a:r>
              <a:rPr lang="en-US" altLang="zh-TW" sz="1100" dirty="0">
                <a:latin typeface="Times New Roman" panose="02020603050405020304" pitchFamily="18" charset="0"/>
                <a:cs typeface="Times New Roman" panose="02020603050405020304" pitchFamily="18" charset="0"/>
              </a:rPr>
              <a:t> Next to the promotion of health literacy, these activities should also encompass strategies to </a:t>
            </a:r>
            <a:r>
              <a:rPr lang="en-US" altLang="zh-TW" sz="1100" b="1" dirty="0">
                <a:solidFill>
                  <a:srgbClr val="FF0000"/>
                </a:solidFill>
                <a:latin typeface="Times New Roman" panose="02020603050405020304" pitchFamily="18" charset="0"/>
                <a:cs typeface="Times New Roman" panose="02020603050405020304" pitchFamily="18" charset="0"/>
              </a:rPr>
              <a:t>strengthen attitudes </a:t>
            </a:r>
            <a:r>
              <a:rPr lang="en-US" altLang="zh-TW" sz="1100" dirty="0">
                <a:latin typeface="Times New Roman" panose="02020603050405020304" pitchFamily="18" charset="0"/>
                <a:cs typeface="Times New Roman" panose="02020603050405020304" pitchFamily="18" charset="0"/>
              </a:rPr>
              <a:t>and </a:t>
            </a:r>
            <a:r>
              <a:rPr lang="en-US" altLang="zh-TW" sz="1100" b="1" dirty="0">
                <a:solidFill>
                  <a:srgbClr val="FF0000"/>
                </a:solidFill>
                <a:latin typeface="Times New Roman" panose="02020603050405020304" pitchFamily="18" charset="0"/>
                <a:cs typeface="Times New Roman" panose="02020603050405020304" pitchFamily="18" charset="0"/>
              </a:rPr>
              <a:t>competencies towards HPS</a:t>
            </a:r>
            <a:r>
              <a:rPr lang="en-US" altLang="zh-TW" sz="1100" dirty="0">
                <a:latin typeface="Times New Roman" panose="02020603050405020304" pitchFamily="18" charset="0"/>
                <a:cs typeface="Times New Roman" panose="02020603050405020304" pitchFamily="18" charset="0"/>
              </a:rPr>
              <a:t>..</a:t>
            </a:r>
            <a:endParaRPr lang="zh-TW" altLang="zh-TW" sz="1100" dirty="0">
              <a:latin typeface="Times New Roman" panose="02020603050405020304" pitchFamily="18" charset="0"/>
              <a:cs typeface="Times New Roman" panose="02020603050405020304" pitchFamily="18" charset="0"/>
            </a:endParaRPr>
          </a:p>
          <a:p>
            <a:r>
              <a:rPr lang="en-US" altLang="zh-TW" sz="1100" dirty="0">
                <a:latin typeface="Times New Roman" panose="02020603050405020304" pitchFamily="18" charset="0"/>
                <a:cs typeface="Times New Roman" panose="02020603050405020304" pitchFamily="18" charset="0"/>
              </a:rPr>
              <a:t>further research is needed to confirm the study results presented here (e.g., </a:t>
            </a:r>
            <a:r>
              <a:rPr lang="en-US" altLang="zh-TW" sz="1100" b="1" dirty="0">
                <a:latin typeface="Times New Roman" panose="02020603050405020304" pitchFamily="18" charset="0"/>
                <a:cs typeface="Times New Roman" panose="02020603050405020304" pitchFamily="18" charset="0"/>
              </a:rPr>
              <a:t>with regard to gender disparities</a:t>
            </a:r>
            <a:r>
              <a:rPr lang="en-US" altLang="zh-TW" sz="1100" dirty="0">
                <a:latin typeface="Times New Roman" panose="02020603050405020304" pitchFamily="18" charset="0"/>
                <a:cs typeface="Times New Roman" panose="02020603050405020304" pitchFamily="18" charset="0"/>
              </a:rPr>
              <a:t>) and </a:t>
            </a:r>
            <a:r>
              <a:rPr lang="en-US" altLang="zh-TW" sz="1100" b="1" dirty="0">
                <a:solidFill>
                  <a:srgbClr val="FF0000"/>
                </a:solidFill>
                <a:latin typeface="Times New Roman" panose="02020603050405020304" pitchFamily="18" charset="0"/>
                <a:cs typeface="Times New Roman" panose="02020603050405020304" pitchFamily="18" charset="0"/>
              </a:rPr>
              <a:t>to examine causal relationship between health literacy</a:t>
            </a:r>
            <a:r>
              <a:rPr lang="en-US" altLang="zh-TW" sz="1100" dirty="0">
                <a:latin typeface="Times New Roman" panose="02020603050405020304" pitchFamily="18" charset="0"/>
                <a:cs typeface="Times New Roman" panose="02020603050405020304" pitchFamily="18" charset="0"/>
              </a:rPr>
              <a:t> and </a:t>
            </a:r>
            <a:r>
              <a:rPr lang="en-US" altLang="zh-TW" sz="1100" b="1" dirty="0" err="1">
                <a:solidFill>
                  <a:srgbClr val="FF0000"/>
                </a:solidFill>
                <a:latin typeface="Times New Roman" panose="02020603050405020304" pitchFamily="18" charset="0"/>
                <a:cs typeface="Times New Roman" panose="02020603050405020304" pitchFamily="18" charset="0"/>
              </a:rPr>
              <a:t>organisational</a:t>
            </a:r>
            <a:r>
              <a:rPr lang="en-US" altLang="zh-TW" sz="1100" b="1" dirty="0">
                <a:solidFill>
                  <a:srgbClr val="FF0000"/>
                </a:solidFill>
                <a:latin typeface="Times New Roman" panose="02020603050405020304" pitchFamily="18" charset="0"/>
                <a:cs typeface="Times New Roman" panose="02020603050405020304" pitchFamily="18" charset="0"/>
              </a:rPr>
              <a:t> practices on school health promotion.</a:t>
            </a:r>
            <a:endParaRPr lang="zh-TW" altLang="en-US" sz="11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25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zh-TW" dirty="0"/>
              <a:t>校長的大力支持與學生行為的顯著提高有關（Kam等，2003）。 事實證明，學校校長的支持是實施學校綜合體育活動計劃（CSPAP）的重要預測指標，即校長的支持程度越高，實施CSPAP的組件就越多。（Lee＆Welk，2019 ）</a:t>
            </a:r>
            <a:endParaRPr lang="en-US" altLang="zh-TW" dirty="0"/>
          </a:p>
          <a:p>
            <a:endParaRPr lang="en-US" altLang="zh-TW" dirty="0"/>
          </a:p>
          <a:p>
            <a:r>
              <a:rPr lang="zh-TW" altLang="zh-TW" dirty="0"/>
              <a:t>在德國，對於HPS實施學校領導者的具體能力，既沒有標準化的培訓，也沒有明確的規定。</a:t>
            </a:r>
            <a:endParaRPr lang="en-US" altLang="zh-TW" dirty="0"/>
          </a:p>
          <a:p>
            <a:r>
              <a:rPr lang="en-US" altLang="zh-TW" sz="1100" dirty="0">
                <a:latin typeface="Times New Roman" panose="02020603050405020304" pitchFamily="18" charset="0"/>
                <a:cs typeface="Times New Roman" panose="02020603050405020304" pitchFamily="18" charset="0"/>
              </a:rPr>
              <a:t>high support from </a:t>
            </a:r>
            <a:r>
              <a:rPr lang="en-US" altLang="zh-TW" sz="1100" b="1" dirty="0">
                <a:solidFill>
                  <a:srgbClr val="FF0000"/>
                </a:solidFill>
                <a:latin typeface="Times New Roman" panose="02020603050405020304" pitchFamily="18" charset="0"/>
                <a:cs typeface="Times New Roman" panose="02020603050405020304" pitchFamily="18" charset="0"/>
              </a:rPr>
              <a:t>school principals </a:t>
            </a:r>
            <a:r>
              <a:rPr lang="en-US" altLang="zh-TW" sz="1100" dirty="0">
                <a:latin typeface="Times New Roman" panose="02020603050405020304" pitchFamily="18" charset="0"/>
                <a:cs typeface="Times New Roman" panose="02020603050405020304" pitchFamily="18" charset="0"/>
              </a:rPr>
              <a:t>was associated with significant higher improvements in pupil behaviors.(Kam et al., 2003)</a:t>
            </a:r>
          </a:p>
          <a:p>
            <a:endParaRPr lang="en-US" altLang="zh-TW" sz="1100" dirty="0">
              <a:latin typeface="Times New Roman" panose="02020603050405020304" pitchFamily="18" charset="0"/>
              <a:cs typeface="Times New Roman" panose="02020603050405020304" pitchFamily="18" charset="0"/>
            </a:endParaRPr>
          </a:p>
          <a:p>
            <a:r>
              <a:rPr lang="en-US" altLang="zh-TW" sz="1100" dirty="0">
                <a:latin typeface="Times New Roman" panose="02020603050405020304" pitchFamily="18" charset="0"/>
                <a:cs typeface="Times New Roman" panose="02020603050405020304" pitchFamily="18" charset="0"/>
              </a:rPr>
              <a:t>the support of the school principal proved to be a significant predictor for the implementation of the Comprehensive School Physical Activity Program (CSPAP), i.e., </a:t>
            </a:r>
            <a:r>
              <a:rPr lang="en-US" altLang="zh-TW" sz="1100" b="1" dirty="0">
                <a:solidFill>
                  <a:srgbClr val="FF0000"/>
                </a:solidFill>
                <a:latin typeface="Times New Roman" panose="02020603050405020304" pitchFamily="18" charset="0"/>
                <a:cs typeface="Times New Roman" panose="02020603050405020304" pitchFamily="18" charset="0"/>
              </a:rPr>
              <a:t>the higher the principals’ support, the more components of the CSPAP were implemented</a:t>
            </a:r>
            <a:r>
              <a:rPr lang="en-US" altLang="zh-TW" sz="1100" dirty="0">
                <a:latin typeface="Times New Roman" panose="02020603050405020304" pitchFamily="18" charset="0"/>
                <a:cs typeface="Times New Roman" panose="02020603050405020304" pitchFamily="18" charset="0"/>
              </a:rPr>
              <a:t>.(Lee &amp; Welk, 2019)</a:t>
            </a:r>
          </a:p>
          <a:p>
            <a:endParaRPr lang="en-US" altLang="zh-TW" sz="1100" dirty="0">
              <a:latin typeface="Times New Roman" panose="02020603050405020304" pitchFamily="18" charset="0"/>
              <a:cs typeface="Times New Roman" panose="02020603050405020304" pitchFamily="18" charset="0"/>
            </a:endParaRPr>
          </a:p>
          <a:p>
            <a:r>
              <a:rPr lang="en-US" altLang="zh-TW" sz="1100" dirty="0">
                <a:latin typeface="Times New Roman" panose="02020603050405020304" pitchFamily="18" charset="0"/>
                <a:cs typeface="Times New Roman" panose="02020603050405020304" pitchFamily="18" charset="0"/>
              </a:rPr>
              <a:t>there is </a:t>
            </a:r>
            <a:r>
              <a:rPr lang="en-US" altLang="zh-TW" sz="1100" b="1" dirty="0">
                <a:solidFill>
                  <a:srgbClr val="FF0000"/>
                </a:solidFill>
                <a:latin typeface="Times New Roman" panose="02020603050405020304" pitchFamily="18" charset="0"/>
                <a:cs typeface="Times New Roman" panose="02020603050405020304" pitchFamily="18" charset="0"/>
              </a:rPr>
              <a:t>neither standardized training</a:t>
            </a:r>
            <a:r>
              <a:rPr lang="en-US" altLang="zh-TW" sz="1100" dirty="0">
                <a:latin typeface="Times New Roman" panose="02020603050405020304" pitchFamily="18" charset="0"/>
                <a:cs typeface="Times New Roman" panose="02020603050405020304" pitchFamily="18" charset="0"/>
              </a:rPr>
              <a:t> nor any defined regulations for specific competencies on HPS</a:t>
            </a:r>
            <a:r>
              <a:rPr lang="zh-TW" altLang="en-US" sz="1100" dirty="0">
                <a:latin typeface="Times New Roman" panose="02020603050405020304" pitchFamily="18" charset="0"/>
                <a:cs typeface="Times New Roman" panose="02020603050405020304" pitchFamily="18" charset="0"/>
              </a:rPr>
              <a:t> </a:t>
            </a:r>
            <a:r>
              <a:rPr lang="en-US" altLang="zh-TW" sz="1100" dirty="0">
                <a:latin typeface="Times New Roman" panose="02020603050405020304" pitchFamily="18" charset="0"/>
                <a:cs typeface="Times New Roman" panose="02020603050405020304" pitchFamily="18" charset="0"/>
              </a:rPr>
              <a:t>implementation </a:t>
            </a:r>
            <a:r>
              <a:rPr lang="en-US" altLang="zh-TW" sz="1100" b="1" dirty="0">
                <a:solidFill>
                  <a:srgbClr val="FF0000"/>
                </a:solidFill>
                <a:latin typeface="Times New Roman" panose="02020603050405020304" pitchFamily="18" charset="0"/>
                <a:cs typeface="Times New Roman" panose="02020603050405020304" pitchFamily="18" charset="0"/>
              </a:rPr>
              <a:t>of school leaders in Germany.</a:t>
            </a:r>
            <a:endParaRPr lang="zh-TW" altLang="en-US" sz="1100" b="1" dirty="0">
              <a:solidFill>
                <a:srgbClr val="FF0000"/>
              </a:solidFill>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152435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a:lnSpc>
                <a:spcPct val="150000"/>
              </a:lnSpc>
            </a:pPr>
            <a:r>
              <a:rPr lang="en-US" altLang="zh-TW" sz="1100" dirty="0">
                <a:latin typeface="Times New Roman" panose="02020603050405020304" pitchFamily="18" charset="0"/>
                <a:cs typeface="Times New Roman" panose="02020603050405020304" pitchFamily="18" charset="0"/>
              </a:rPr>
              <a:t>generic health literacy can be defined as </a:t>
            </a:r>
          </a:p>
          <a:p>
            <a:pPr>
              <a:lnSpc>
                <a:spcPct val="150000"/>
              </a:lnSpc>
            </a:pPr>
            <a:r>
              <a:rPr lang="en-US" altLang="zh-TW" sz="1100" dirty="0">
                <a:solidFill>
                  <a:srgbClr val="002060"/>
                </a:solidFill>
                <a:latin typeface="Times New Roman" panose="02020603050405020304" pitchFamily="18" charset="0"/>
                <a:cs typeface="Times New Roman" panose="02020603050405020304" pitchFamily="18" charset="0"/>
              </a:rPr>
              <a:t>“people’s </a:t>
            </a:r>
            <a:r>
              <a:rPr lang="en-US" altLang="zh-TW" sz="1100" b="1" dirty="0">
                <a:solidFill>
                  <a:srgbClr val="002060"/>
                </a:solidFill>
                <a:latin typeface="Times New Roman" panose="02020603050405020304" pitchFamily="18" charset="0"/>
                <a:cs typeface="Times New Roman" panose="02020603050405020304" pitchFamily="18" charset="0"/>
              </a:rPr>
              <a:t>knowledge</a:t>
            </a:r>
            <a:r>
              <a:rPr lang="en-US" altLang="zh-TW" sz="1100" dirty="0">
                <a:solidFill>
                  <a:srgbClr val="002060"/>
                </a:solidFill>
                <a:latin typeface="Times New Roman" panose="02020603050405020304" pitchFamily="18" charset="0"/>
                <a:cs typeface="Times New Roman" panose="02020603050405020304" pitchFamily="18" charset="0"/>
              </a:rPr>
              <a:t>, </a:t>
            </a:r>
            <a:r>
              <a:rPr lang="en-US" altLang="zh-TW" sz="1100" b="1" dirty="0">
                <a:solidFill>
                  <a:srgbClr val="002060"/>
                </a:solidFill>
                <a:latin typeface="Times New Roman" panose="02020603050405020304" pitchFamily="18" charset="0"/>
                <a:cs typeface="Times New Roman" panose="02020603050405020304" pitchFamily="18" charset="0"/>
              </a:rPr>
              <a:t>motivation</a:t>
            </a:r>
            <a:r>
              <a:rPr lang="en-US" altLang="zh-TW" sz="1100" dirty="0">
                <a:solidFill>
                  <a:srgbClr val="002060"/>
                </a:solidFill>
                <a:latin typeface="Times New Roman" panose="02020603050405020304" pitchFamily="18" charset="0"/>
                <a:cs typeface="Times New Roman" panose="02020603050405020304" pitchFamily="18" charset="0"/>
              </a:rPr>
              <a:t>, and </a:t>
            </a:r>
            <a:r>
              <a:rPr lang="en-US" altLang="zh-TW" sz="1100" b="1" dirty="0">
                <a:solidFill>
                  <a:srgbClr val="002060"/>
                </a:solidFill>
                <a:latin typeface="Times New Roman" panose="02020603050405020304" pitchFamily="18" charset="0"/>
                <a:cs typeface="Times New Roman" panose="02020603050405020304" pitchFamily="18" charset="0"/>
              </a:rPr>
              <a:t>competences</a:t>
            </a:r>
            <a:r>
              <a:rPr lang="en-US" altLang="zh-TW" sz="1100" dirty="0">
                <a:solidFill>
                  <a:srgbClr val="002060"/>
                </a:solidFill>
                <a:latin typeface="Times New Roman" panose="02020603050405020304" pitchFamily="18" charset="0"/>
                <a:cs typeface="Times New Roman" panose="02020603050405020304" pitchFamily="18" charset="0"/>
              </a:rPr>
              <a:t> to </a:t>
            </a:r>
            <a:r>
              <a:rPr lang="en-US" altLang="zh-TW" sz="1100" b="1" dirty="0">
                <a:solidFill>
                  <a:srgbClr val="002060"/>
                </a:solidFill>
                <a:latin typeface="Times New Roman" panose="02020603050405020304" pitchFamily="18" charset="0"/>
                <a:cs typeface="Times New Roman" panose="02020603050405020304" pitchFamily="18" charset="0"/>
              </a:rPr>
              <a:t>access</a:t>
            </a:r>
            <a:r>
              <a:rPr lang="en-US" altLang="zh-TW" sz="1100" dirty="0">
                <a:solidFill>
                  <a:srgbClr val="002060"/>
                </a:solidFill>
                <a:latin typeface="Times New Roman" panose="02020603050405020304" pitchFamily="18" charset="0"/>
                <a:cs typeface="Times New Roman" panose="02020603050405020304" pitchFamily="18" charset="0"/>
              </a:rPr>
              <a:t>, </a:t>
            </a:r>
            <a:r>
              <a:rPr lang="en-US" altLang="zh-TW" sz="1100" b="1" dirty="0">
                <a:solidFill>
                  <a:srgbClr val="002060"/>
                </a:solidFill>
                <a:latin typeface="Times New Roman" panose="02020603050405020304" pitchFamily="18" charset="0"/>
                <a:cs typeface="Times New Roman" panose="02020603050405020304" pitchFamily="18" charset="0"/>
              </a:rPr>
              <a:t>understand</a:t>
            </a:r>
            <a:r>
              <a:rPr lang="en-US" altLang="zh-TW" sz="1100" dirty="0">
                <a:solidFill>
                  <a:srgbClr val="002060"/>
                </a:solidFill>
                <a:latin typeface="Times New Roman" panose="02020603050405020304" pitchFamily="18" charset="0"/>
                <a:cs typeface="Times New Roman" panose="02020603050405020304" pitchFamily="18" charset="0"/>
              </a:rPr>
              <a:t>, </a:t>
            </a:r>
            <a:r>
              <a:rPr lang="en-US" altLang="zh-TW" sz="1100" b="1" dirty="0">
                <a:solidFill>
                  <a:srgbClr val="002060"/>
                </a:solidFill>
                <a:latin typeface="Times New Roman" panose="02020603050405020304" pitchFamily="18" charset="0"/>
                <a:cs typeface="Times New Roman" panose="02020603050405020304" pitchFamily="18" charset="0"/>
              </a:rPr>
              <a:t>appraise</a:t>
            </a:r>
            <a:r>
              <a:rPr lang="en-US" altLang="zh-TW" sz="1100" dirty="0">
                <a:solidFill>
                  <a:srgbClr val="002060"/>
                </a:solidFill>
                <a:latin typeface="Times New Roman" panose="02020603050405020304" pitchFamily="18" charset="0"/>
                <a:cs typeface="Times New Roman" panose="02020603050405020304" pitchFamily="18" charset="0"/>
              </a:rPr>
              <a:t>, and </a:t>
            </a:r>
            <a:r>
              <a:rPr lang="en-US" altLang="zh-TW" sz="1100" b="1" dirty="0">
                <a:solidFill>
                  <a:srgbClr val="002060"/>
                </a:solidFill>
                <a:latin typeface="Times New Roman" panose="02020603050405020304" pitchFamily="18" charset="0"/>
                <a:cs typeface="Times New Roman" panose="02020603050405020304" pitchFamily="18" charset="0"/>
              </a:rPr>
              <a:t>apply</a:t>
            </a:r>
            <a:r>
              <a:rPr lang="en-US" altLang="zh-TW" sz="1100" dirty="0">
                <a:solidFill>
                  <a:srgbClr val="002060"/>
                </a:solidFill>
                <a:latin typeface="Times New Roman" panose="02020603050405020304" pitchFamily="18" charset="0"/>
                <a:cs typeface="Times New Roman" panose="02020603050405020304" pitchFamily="18" charset="0"/>
              </a:rPr>
              <a:t> health information in order to make judgments and take decisions in everyday life concerning healthcare, disease prevention, and health promotion.” </a:t>
            </a:r>
            <a:r>
              <a:rPr lang="en-US" altLang="zh-TW" sz="1100" dirty="0">
                <a:latin typeface="Times New Roman" panose="02020603050405020304" pitchFamily="18" charset="0"/>
                <a:cs typeface="Times New Roman" panose="02020603050405020304" pitchFamily="18" charset="0"/>
              </a:rPr>
              <a:t>(Sorensen,</a:t>
            </a:r>
            <a:r>
              <a:rPr lang="zh-TW" altLang="en-US" sz="1100" dirty="0">
                <a:latin typeface="Times New Roman" panose="02020603050405020304" pitchFamily="18" charset="0"/>
                <a:cs typeface="Times New Roman" panose="02020603050405020304" pitchFamily="18" charset="0"/>
              </a:rPr>
              <a:t> </a:t>
            </a:r>
            <a:r>
              <a:rPr lang="en-US" altLang="zh-TW" sz="1100" dirty="0">
                <a:latin typeface="Times New Roman" panose="02020603050405020304" pitchFamily="18" charset="0"/>
                <a:cs typeface="Times New Roman" panose="02020603050405020304" pitchFamily="18" charset="0"/>
              </a:rPr>
              <a:t>2012)</a:t>
            </a:r>
            <a:endParaRPr lang="zh-TW" altLang="en-US" sz="1100"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1396074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342900" indent="-342900">
              <a:lnSpc>
                <a:spcPct val="150000"/>
              </a:lnSpc>
              <a:buFont typeface="Arial" panose="020B0604020202020204" pitchFamily="34" charset="0"/>
              <a:buChar char="•"/>
            </a:pPr>
            <a:r>
              <a:rPr lang="en-US" altLang="zh-TW" sz="1100" dirty="0">
                <a:latin typeface="Times New Roman" panose="02020603050405020304" pitchFamily="18" charset="0"/>
                <a:cs typeface="Times New Roman" panose="02020603050405020304" pitchFamily="18" charset="0"/>
              </a:rPr>
              <a:t>Epidemiological findings from eight EU countries suggest that almost </a:t>
            </a:r>
            <a:r>
              <a:rPr lang="en-US" altLang="zh-TW" sz="1100" b="1" dirty="0">
                <a:solidFill>
                  <a:srgbClr val="FF0000"/>
                </a:solidFill>
                <a:latin typeface="Times New Roman" panose="02020603050405020304" pitchFamily="18" charset="0"/>
                <a:cs typeface="Times New Roman" panose="02020603050405020304" pitchFamily="18" charset="0"/>
              </a:rPr>
              <a:t>47% </a:t>
            </a:r>
            <a:r>
              <a:rPr lang="en-US" altLang="zh-TW" sz="1100" dirty="0">
                <a:latin typeface="Times New Roman" panose="02020603050405020304" pitchFamily="18" charset="0"/>
                <a:cs typeface="Times New Roman" panose="02020603050405020304" pitchFamily="18" charset="0"/>
              </a:rPr>
              <a:t>of the population aged 15 years and older had a limited (inadequate or problematic)</a:t>
            </a:r>
          </a:p>
          <a:p>
            <a:pPr marL="342900" indent="-342900">
              <a:lnSpc>
                <a:spcPct val="150000"/>
              </a:lnSpc>
              <a:buFont typeface="Arial" panose="020B0604020202020204" pitchFamily="34" charset="0"/>
              <a:buChar char="•"/>
            </a:pPr>
            <a:r>
              <a:rPr lang="en-US" altLang="zh-TW" sz="1100" dirty="0">
                <a:latin typeface="Times New Roman" panose="02020603050405020304" pitchFamily="18" charset="0"/>
                <a:cs typeface="Times New Roman" panose="02020603050405020304" pitchFamily="18" charset="0"/>
              </a:rPr>
              <a:t>health literacy with highest prevalence rates found for </a:t>
            </a:r>
            <a:r>
              <a:rPr lang="en-US" altLang="zh-TW" sz="1100" b="1" dirty="0">
                <a:solidFill>
                  <a:srgbClr val="FF0000"/>
                </a:solidFill>
                <a:latin typeface="Times New Roman" panose="02020603050405020304" pitchFamily="18" charset="0"/>
                <a:cs typeface="Times New Roman" panose="02020603050405020304" pitchFamily="18" charset="0"/>
              </a:rPr>
              <a:t>Bulgaria (62.1%) </a:t>
            </a:r>
            <a:r>
              <a:rPr lang="en-US" altLang="zh-TW" sz="1100" dirty="0">
                <a:latin typeface="Times New Roman" panose="02020603050405020304" pitchFamily="18" charset="0"/>
                <a:cs typeface="Times New Roman" panose="02020603050405020304" pitchFamily="18" charset="0"/>
              </a:rPr>
              <a:t>and lowest rates for the </a:t>
            </a:r>
            <a:r>
              <a:rPr lang="en-US" altLang="zh-TW" sz="1100" b="1" dirty="0">
                <a:solidFill>
                  <a:srgbClr val="FF0000"/>
                </a:solidFill>
                <a:latin typeface="Times New Roman" panose="02020603050405020304" pitchFamily="18" charset="0"/>
                <a:cs typeface="Times New Roman" panose="02020603050405020304" pitchFamily="18" charset="0"/>
              </a:rPr>
              <a:t>Netherlands (28.7%)</a:t>
            </a:r>
          </a:p>
          <a:p>
            <a:pPr marL="342900" indent="-342900">
              <a:lnSpc>
                <a:spcPct val="150000"/>
              </a:lnSpc>
              <a:buFont typeface="Arial" panose="020B0604020202020204" pitchFamily="34" charset="0"/>
              <a:buChar char="•"/>
            </a:pPr>
            <a:r>
              <a:rPr lang="zh-TW" altLang="en-US" sz="1100" dirty="0">
                <a:latin typeface="Times New Roman" panose="02020603050405020304" pitchFamily="18" charset="0"/>
                <a:cs typeface="Times New Roman" panose="02020603050405020304" pitchFamily="18" charset="0"/>
              </a:rPr>
              <a:t>社會經濟地位較低健康素養較低</a:t>
            </a:r>
          </a:p>
          <a:p>
            <a:pPr marL="342900" indent="-342900">
              <a:lnSpc>
                <a:spcPct val="150000"/>
              </a:lnSpc>
              <a:buFont typeface="Arial" panose="020B0604020202020204" pitchFamily="34" charset="0"/>
              <a:buChar char="•"/>
            </a:pPr>
            <a:r>
              <a:rPr lang="en-US" altLang="zh-TW" sz="11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5398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a:lnSpc>
                <a:spcPct val="150000"/>
              </a:lnSpc>
            </a:pPr>
            <a:r>
              <a:rPr lang="zh-TW" altLang="en-US" sz="1100" b="1" dirty="0">
                <a:latin typeface="Times New Roman" panose="02020603050405020304" pitchFamily="18" charset="0"/>
                <a:ea typeface="微軟正黑體" panose="020B0604030504040204" pitchFamily="34" charset="-120"/>
                <a:cs typeface="Times New Roman" panose="02020603050405020304" pitchFamily="18" charset="0"/>
              </a:rPr>
              <a:t>關於性別的健康素養文獻有著不同的結果。</a:t>
            </a:r>
            <a:endParaRPr lang="en-US" altLang="zh-TW" sz="1100" b="1"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pPr>
            <a:r>
              <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rPr>
              <a:t>While representative German surveys did</a:t>
            </a:r>
            <a:r>
              <a:rPr lang="zh-TW" altLang="en-US" sz="11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rPr>
              <a:t>not report any gender differences </a:t>
            </a:r>
            <a:r>
              <a:rPr lang="en-US" altLang="zh-TW" sz="1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000" dirty="0" err="1">
                <a:latin typeface="Times New Roman" panose="02020603050405020304" pitchFamily="18" charset="0"/>
                <a:ea typeface="微軟正黑體" panose="020B0604030504040204" pitchFamily="34" charset="-120"/>
                <a:cs typeface="Times New Roman" panose="02020603050405020304" pitchFamily="18" charset="0"/>
              </a:rPr>
              <a:t>Schae</a:t>
            </a:r>
            <a:r>
              <a:rPr lang="en-US" altLang="zh-TW" sz="1000" dirty="0">
                <a:latin typeface="Times New Roman" panose="02020603050405020304" pitchFamily="18" charset="0"/>
                <a:ea typeface="微軟正黑體" panose="020B0604030504040204" pitchFamily="34" charset="-120"/>
                <a:cs typeface="Times New Roman" panose="02020603050405020304" pitchFamily="18" charset="0"/>
              </a:rPr>
              <a:t> &amp; Berens, 2017 ; Jordan &amp; </a:t>
            </a:r>
            <a:r>
              <a:rPr lang="en-US" altLang="zh-TW" sz="1000" dirty="0" err="1">
                <a:latin typeface="Times New Roman" panose="02020603050405020304" pitchFamily="18" charset="0"/>
                <a:ea typeface="微軟正黑體" panose="020B0604030504040204" pitchFamily="34" charset="-120"/>
                <a:cs typeface="Times New Roman" panose="02020603050405020304" pitchFamily="18" charset="0"/>
              </a:rPr>
              <a:t>Hoebel</a:t>
            </a:r>
            <a:r>
              <a:rPr lang="en-US" altLang="zh-TW" sz="1000" dirty="0">
                <a:latin typeface="Times New Roman" panose="02020603050405020304" pitchFamily="18" charset="0"/>
                <a:ea typeface="微軟正黑體" panose="020B0604030504040204" pitchFamily="34" charset="-120"/>
                <a:cs typeface="Times New Roman" panose="02020603050405020304" pitchFamily="18" charset="0"/>
              </a:rPr>
              <a:t>, 2015)</a:t>
            </a:r>
            <a:r>
              <a:rPr lang="zh-TW" altLang="en-US" sz="1000" b="1" dirty="0">
                <a:latin typeface="Times New Roman" panose="02020603050405020304" pitchFamily="18" charset="0"/>
                <a:ea typeface="微軟正黑體" panose="020B0604030504040204" pitchFamily="34" charset="-120"/>
                <a:cs typeface="Times New Roman" panose="02020603050405020304" pitchFamily="18" charset="0"/>
              </a:rPr>
              <a:t>德國調查健康素養與性別無差異。</a:t>
            </a:r>
            <a:endParaRPr lang="en-US" altLang="zh-TW" sz="1100" b="1"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pPr>
            <a:r>
              <a:rPr lang="en-US" altLang="zh-TW" sz="1100" dirty="0">
                <a:latin typeface="Times New Roman" panose="02020603050405020304" pitchFamily="18" charset="0"/>
                <a:cs typeface="Times New Roman" panose="02020603050405020304" pitchFamily="18" charset="0"/>
              </a:rPr>
              <a:t>Results from a national sample of British adults (n = 719) revealed that </a:t>
            </a:r>
            <a:r>
              <a:rPr lang="en-US" altLang="zh-TW" sz="1100" b="1" dirty="0">
                <a:solidFill>
                  <a:srgbClr val="FF0000"/>
                </a:solidFill>
                <a:latin typeface="Times New Roman" panose="02020603050405020304" pitchFamily="18" charset="0"/>
                <a:cs typeface="Times New Roman" panose="02020603050405020304" pitchFamily="18" charset="0"/>
              </a:rPr>
              <a:t>men were more likely to show a limited functional health literacy </a:t>
            </a:r>
            <a:r>
              <a:rPr lang="en-US" altLang="zh-TW" sz="1100" dirty="0">
                <a:latin typeface="Times New Roman" panose="02020603050405020304" pitchFamily="18" charset="0"/>
                <a:cs typeface="Times New Roman" panose="02020603050405020304" pitchFamily="18" charset="0"/>
              </a:rPr>
              <a:t>(OR: 2.04; 95% CI: 1.16–3.5)</a:t>
            </a:r>
            <a:r>
              <a:rPr lang="en-US" altLang="zh-TW" sz="1000" dirty="0">
                <a:latin typeface="Times New Roman" panose="02020603050405020304" pitchFamily="18" charset="0"/>
                <a:cs typeface="Times New Roman" panose="02020603050405020304" pitchFamily="18" charset="0"/>
              </a:rPr>
              <a:t> (</a:t>
            </a:r>
            <a:r>
              <a:rPr lang="en-US" altLang="zh-TW" sz="1000" dirty="0" err="1">
                <a:latin typeface="Times New Roman" panose="02020603050405020304" pitchFamily="18" charset="0"/>
                <a:cs typeface="Times New Roman" panose="02020603050405020304" pitchFamily="18" charset="0"/>
              </a:rPr>
              <a:t>VonWagner</a:t>
            </a:r>
            <a:r>
              <a:rPr lang="zh-TW" altLang="en-US"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et al., 2007).</a:t>
            </a:r>
          </a:p>
          <a:p>
            <a:pPr>
              <a:lnSpc>
                <a:spcPct val="150000"/>
              </a:lnSpc>
            </a:pPr>
            <a:r>
              <a:rPr lang="en-US" altLang="zh-TW" sz="1100" dirty="0">
                <a:latin typeface="Times New Roman" panose="02020603050405020304" pitchFamily="18" charset="0"/>
                <a:cs typeface="Times New Roman" panose="02020603050405020304" pitchFamily="18" charset="0"/>
              </a:rPr>
              <a:t>Lee et al. reported that </a:t>
            </a:r>
            <a:r>
              <a:rPr lang="en-US" altLang="zh-TW" sz="1100" b="1" dirty="0">
                <a:solidFill>
                  <a:srgbClr val="FF0000"/>
                </a:solidFill>
                <a:latin typeface="Times New Roman" panose="02020603050405020304" pitchFamily="18" charset="0"/>
                <a:cs typeface="Times New Roman" panose="02020603050405020304" pitchFamily="18" charset="0"/>
              </a:rPr>
              <a:t>males</a:t>
            </a:r>
            <a:r>
              <a:rPr lang="en-US" altLang="zh-TW" sz="1100" dirty="0">
                <a:latin typeface="Times New Roman" panose="02020603050405020304" pitchFamily="18" charset="0"/>
                <a:cs typeface="Times New Roman" panose="02020603050405020304" pitchFamily="18" charset="0"/>
              </a:rPr>
              <a:t> had more problems in understanding medical forms, directions on medication bottles, and written information oared by health care providers</a:t>
            </a:r>
            <a:r>
              <a:rPr lang="en-US" altLang="zh-TW" sz="1000" dirty="0">
                <a:latin typeface="Times New Roman" panose="02020603050405020304" pitchFamily="18" charset="0"/>
                <a:cs typeface="Times New Roman" panose="02020603050405020304" pitchFamily="18" charset="0"/>
              </a:rPr>
              <a:t>.(</a:t>
            </a:r>
            <a:r>
              <a:rPr lang="fi-FI" altLang="zh-TW" sz="1000" dirty="0">
                <a:latin typeface="Times New Roman" panose="02020603050405020304" pitchFamily="18" charset="0"/>
                <a:cs typeface="Times New Roman" panose="02020603050405020304" pitchFamily="18" charset="0"/>
              </a:rPr>
              <a:t>Lee &amp; Kim, 2015</a:t>
            </a:r>
            <a:r>
              <a:rPr lang="en-US" altLang="zh-TW" sz="1000" dirty="0">
                <a:latin typeface="Times New Roman" panose="02020603050405020304" pitchFamily="18" charset="0"/>
                <a:cs typeface="Times New Roman" panose="02020603050405020304" pitchFamily="18" charset="0"/>
              </a:rPr>
              <a:t>)</a:t>
            </a:r>
          </a:p>
          <a:p>
            <a:endParaRPr lang="zh-TW" altLang="en-US" dirty="0"/>
          </a:p>
        </p:txBody>
      </p:sp>
    </p:spTree>
    <p:extLst>
      <p:ext uri="{BB962C8B-B14F-4D97-AF65-F5344CB8AC3E}">
        <p14:creationId xmlns:p14="http://schemas.microsoft.com/office/powerpoint/2010/main" val="235687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a:lnSpc>
                <a:spcPct val="150000"/>
              </a:lnSpc>
            </a:pPr>
            <a:r>
              <a:rPr lang="zh-TW" altLang="en-US" sz="11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the few studies </a:t>
            </a:r>
            <a:r>
              <a:rPr lang="zh-TW" altLang="en-US" sz="1100" dirty="0">
                <a:latin typeface="Times New Roman" panose="02020603050405020304" pitchFamily="18" charset="0"/>
                <a:ea typeface="微軟正黑體" panose="020B0604030504040204" pitchFamily="34" charset="-120"/>
                <a:cs typeface="Times New Roman" panose="02020603050405020304" pitchFamily="18" charset="0"/>
              </a:rPr>
              <a:t>available so far relate to the professional group of teachers while no findings are available on the health literacy of school leaders</a:t>
            </a:r>
            <a:endPar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pPr>
            <a:r>
              <a:rPr lang="en-US" altLang="zh-TW" sz="11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school principals </a:t>
            </a:r>
            <a:r>
              <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rPr>
              <a:t>and </a:t>
            </a:r>
            <a:r>
              <a:rPr lang="en-US" altLang="zh-TW" sz="11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managers</a:t>
            </a:r>
            <a:r>
              <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rPr>
              <a:t> are </a:t>
            </a:r>
            <a:r>
              <a:rPr lang="en-US" altLang="zh-TW" sz="1100" b="1" u="sng" dirty="0">
                <a:latin typeface="Times New Roman" panose="02020603050405020304" pitchFamily="18" charset="0"/>
                <a:ea typeface="微軟正黑體" panose="020B0604030504040204" pitchFamily="34" charset="-120"/>
                <a:cs typeface="Times New Roman" panose="02020603050405020304" pitchFamily="18" charset="0"/>
              </a:rPr>
              <a:t>gatekeepers</a:t>
            </a:r>
            <a:r>
              <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rPr>
              <a:t> for the initiation and sustainable anchoring of activities on school health promotion</a:t>
            </a:r>
          </a:p>
          <a:p>
            <a:pPr>
              <a:lnSpc>
                <a:spcPct val="150000"/>
              </a:lnSpc>
            </a:pPr>
            <a:r>
              <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rPr>
              <a:t>German study showed </a:t>
            </a:r>
            <a:r>
              <a:rPr lang="en-US" altLang="zh-TW" sz="11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that primary school leaders </a:t>
            </a:r>
            <a:r>
              <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rPr>
              <a:t>indicated </a:t>
            </a:r>
            <a:r>
              <a:rPr lang="en-US" altLang="zh-TW" sz="11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the highest </a:t>
            </a:r>
            <a:r>
              <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rPr>
              <a:t>and that </a:t>
            </a:r>
            <a:r>
              <a:rPr lang="en-US" altLang="zh-TW" sz="11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secondary school leaders </a:t>
            </a:r>
            <a:r>
              <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rPr>
              <a:t>indicated the lowest need for support in the area of school health promotion</a:t>
            </a:r>
            <a:r>
              <a:rPr lang="zh-TW" altLang="en-US" sz="1050" dirty="0">
                <a:latin typeface="Times New Roman" panose="02020603050405020304" pitchFamily="18" charset="0"/>
                <a:ea typeface="微軟正黑體" panose="020B0604030504040204" pitchFamily="34" charset="-120"/>
                <a:cs typeface="Times New Roman" panose="02020603050405020304" pitchFamily="18" charset="0"/>
              </a:rPr>
              <a:t>德國健康促進領域支持最高是小學 ，最低是中學</a:t>
            </a:r>
            <a:endParaRPr lang="en-US" altLang="zh-TW" sz="105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pPr>
            <a:r>
              <a:rPr lang="zh-TW" altLang="en-US" sz="1100" dirty="0">
                <a:latin typeface="Times New Roman" panose="02020603050405020304" pitchFamily="18" charset="0"/>
                <a:ea typeface="微軟正黑體" panose="020B0604030504040204" pitchFamily="34" charset="-120"/>
                <a:cs typeface="Times New Roman" panose="02020603050405020304" pitchFamily="18" charset="0"/>
              </a:rPr>
              <a:t>然而目前健康識能實證研究沒有區分領導的職務，也未考量學校類型的差別</a:t>
            </a:r>
            <a:endPar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1250545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sz="105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 What is the level of health literacy among school leaders?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TW" sz="105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sz="105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 What sociodemographic and work-related characteristics are associated with health literacy of</a:t>
            </a:r>
            <a:r>
              <a:rPr lang="zh-TW" altLang="zh-TW" sz="105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05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school leaders?</a:t>
            </a:r>
            <a:r>
              <a:rPr lang="zh-TW" altLang="zh-TW" sz="105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105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TW" sz="105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sz="105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en-US" altLang="zh-TW" sz="110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What is the relationship between health literacy of school leaders and the level of HPS</a:t>
            </a:r>
            <a:r>
              <a:rPr lang="zh-TW" altLang="zh-TW" sz="110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10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implementation taking into account sociodemographic characteristics and other school</a:t>
            </a:r>
            <a:r>
              <a:rPr lang="zh-TW" altLang="zh-TW" sz="110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100" b="1" i="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leader-oriented factors (HPS related attitudes, competencies, and self-efficacy)?</a:t>
            </a:r>
          </a:p>
          <a:p>
            <a:endParaRPr lang="zh-TW" altLang="en-US" dirty="0"/>
          </a:p>
        </p:txBody>
      </p:sp>
    </p:spTree>
    <p:extLst>
      <p:ext uri="{BB962C8B-B14F-4D97-AF65-F5344CB8AC3E}">
        <p14:creationId xmlns:p14="http://schemas.microsoft.com/office/powerpoint/2010/main" val="222958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25"/>
            <a:ext cx="9143980" cy="5143530"/>
            <a:chOff x="0" y="25"/>
            <a:chExt cx="9143980" cy="5143530"/>
          </a:xfrm>
        </p:grpSpPr>
        <p:sp>
          <p:nvSpPr>
            <p:cNvPr id="10" name="Google Shape;10;p2"/>
            <p:cNvSpPr/>
            <p:nvPr/>
          </p:nvSpPr>
          <p:spPr>
            <a:xfrm>
              <a:off x="0" y="58"/>
              <a:ext cx="4593031" cy="5143464"/>
            </a:xfrm>
            <a:custGeom>
              <a:avLst/>
              <a:gdLst/>
              <a:ahLst/>
              <a:cxnLst/>
              <a:rect l="l" t="t" r="r" b="b"/>
              <a:pathLst>
                <a:path w="24384" h="76949" extrusionOk="0">
                  <a:moveTo>
                    <a:pt x="0" y="0"/>
                  </a:moveTo>
                  <a:lnTo>
                    <a:pt x="0" y="76948"/>
                  </a:lnTo>
                  <a:lnTo>
                    <a:pt x="24383" y="0"/>
                  </a:lnTo>
                  <a:close/>
                </a:path>
              </a:pathLst>
            </a:custGeom>
            <a:solidFill>
              <a:schemeClr val="dk2"/>
            </a:solidFill>
            <a:ln>
              <a:noFill/>
            </a:ln>
            <a:effectLst>
              <a:outerShdw blurRad="57150" dist="9525"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58"/>
              <a:ext cx="5674420" cy="5143464"/>
            </a:xfrm>
            <a:custGeom>
              <a:avLst/>
              <a:gdLst/>
              <a:ahLst/>
              <a:cxnLst/>
              <a:rect l="l" t="t" r="r" b="b"/>
              <a:pathLst>
                <a:path w="30125" h="76949" extrusionOk="0">
                  <a:moveTo>
                    <a:pt x="24383" y="0"/>
                  </a:moveTo>
                  <a:lnTo>
                    <a:pt x="0" y="76948"/>
                  </a:lnTo>
                  <a:lnTo>
                    <a:pt x="30125" y="76948"/>
                  </a:lnTo>
                  <a:lnTo>
                    <a:pt x="24383" y="0"/>
                  </a:lnTo>
                  <a:close/>
                </a:path>
              </a:pathLst>
            </a:custGeom>
            <a:solidFill>
              <a:schemeClr val="accent1"/>
            </a:solidFill>
            <a:ln>
              <a:noFill/>
            </a:ln>
            <a:effectLst>
              <a:outerShdw blurRad="57150" dist="9525"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592932" y="58"/>
              <a:ext cx="4551026" cy="5143464"/>
            </a:xfrm>
            <a:custGeom>
              <a:avLst/>
              <a:gdLst/>
              <a:ahLst/>
              <a:cxnLst/>
              <a:rect l="l" t="t" r="r" b="b"/>
              <a:pathLst>
                <a:path w="24161" h="76949" extrusionOk="0">
                  <a:moveTo>
                    <a:pt x="0" y="0"/>
                  </a:moveTo>
                  <a:lnTo>
                    <a:pt x="5742" y="76948"/>
                  </a:lnTo>
                  <a:lnTo>
                    <a:pt x="24160" y="0"/>
                  </a:lnTo>
                  <a:close/>
                </a:path>
              </a:pathLst>
            </a:custGeom>
            <a:solidFill>
              <a:schemeClr val="accent3"/>
            </a:solidFill>
            <a:ln>
              <a:noFill/>
            </a:ln>
            <a:effectLst>
              <a:outerShdw blurRad="57150" dist="9525"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25"/>
              <a:ext cx="951042" cy="5143530"/>
            </a:xfrm>
            <a:custGeom>
              <a:avLst/>
              <a:gdLst/>
              <a:ahLst/>
              <a:cxnLst/>
              <a:rect l="l" t="t" r="r" b="b"/>
              <a:pathLst>
                <a:path w="5049" h="76950" extrusionOk="0">
                  <a:moveTo>
                    <a:pt x="0" y="0"/>
                  </a:moveTo>
                  <a:lnTo>
                    <a:pt x="0" y="76950"/>
                  </a:lnTo>
                  <a:lnTo>
                    <a:pt x="5048" y="0"/>
                  </a:lnTo>
                  <a:close/>
                </a:path>
              </a:pathLst>
            </a:custGeom>
            <a:solidFill>
              <a:schemeClr val="lt1"/>
            </a:solidFill>
            <a:ln>
              <a:noFill/>
            </a:ln>
            <a:effectLst>
              <a:outerShdw blurRad="57150" dist="9525"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674342" y="25"/>
              <a:ext cx="3469637" cy="5143530"/>
            </a:xfrm>
            <a:custGeom>
              <a:avLst/>
              <a:gdLst/>
              <a:ahLst/>
              <a:cxnLst/>
              <a:rect l="l" t="t" r="r" b="b"/>
              <a:pathLst>
                <a:path w="18420" h="76950" extrusionOk="0">
                  <a:moveTo>
                    <a:pt x="18419" y="0"/>
                  </a:moveTo>
                  <a:lnTo>
                    <a:pt x="1" y="76950"/>
                  </a:lnTo>
                  <a:lnTo>
                    <a:pt x="5263" y="76950"/>
                  </a:lnTo>
                  <a:lnTo>
                    <a:pt x="18419" y="0"/>
                  </a:lnTo>
                  <a:close/>
                </a:path>
              </a:pathLst>
            </a:custGeom>
            <a:solidFill>
              <a:schemeClr val="lt2"/>
            </a:solidFill>
            <a:ln>
              <a:noFill/>
            </a:ln>
            <a:effectLst>
              <a:outerShdw blurRad="57150" dist="9525"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0" y="25"/>
              <a:ext cx="4593031" cy="5143530"/>
            </a:xfrm>
            <a:custGeom>
              <a:avLst/>
              <a:gdLst/>
              <a:ahLst/>
              <a:cxnLst/>
              <a:rect l="l" t="t" r="r" b="b"/>
              <a:pathLst>
                <a:path w="24384" h="76950" extrusionOk="0">
                  <a:moveTo>
                    <a:pt x="24383" y="0"/>
                  </a:moveTo>
                  <a:lnTo>
                    <a:pt x="0" y="76950"/>
                  </a:lnTo>
                  <a:lnTo>
                    <a:pt x="5048" y="76950"/>
                  </a:lnTo>
                  <a:lnTo>
                    <a:pt x="24383" y="0"/>
                  </a:lnTo>
                  <a:close/>
                </a:path>
              </a:pathLst>
            </a:custGeom>
            <a:solidFill>
              <a:schemeClr val="lt2"/>
            </a:solidFill>
            <a:ln>
              <a:noFill/>
            </a:ln>
            <a:effectLst>
              <a:outerShdw blurRad="300038" dist="38100" dir="1410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92932" y="25"/>
              <a:ext cx="1686409" cy="5143530"/>
            </a:xfrm>
            <a:custGeom>
              <a:avLst/>
              <a:gdLst/>
              <a:ahLst/>
              <a:cxnLst/>
              <a:rect l="l" t="t" r="r" b="b"/>
              <a:pathLst>
                <a:path w="8953" h="76950" extrusionOk="0">
                  <a:moveTo>
                    <a:pt x="0" y="0"/>
                  </a:moveTo>
                  <a:lnTo>
                    <a:pt x="5742" y="76950"/>
                  </a:lnTo>
                  <a:lnTo>
                    <a:pt x="8953" y="63536"/>
                  </a:lnTo>
                  <a:lnTo>
                    <a:pt x="0" y="0"/>
                  </a:lnTo>
                  <a:close/>
                </a:path>
              </a:pathLst>
            </a:custGeom>
            <a:solidFill>
              <a:schemeClr val="accent2"/>
            </a:solidFill>
            <a:ln>
              <a:noFill/>
            </a:ln>
            <a:effectLst>
              <a:outerShdw blurRad="185738" dist="9525"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1469650" y="1447275"/>
            <a:ext cx="6204900" cy="210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1116925" y="3512390"/>
            <a:ext cx="6910200" cy="401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 name="Slide Number Placeholder 5">
            <a:extLst>
              <a:ext uri="{FF2B5EF4-FFF2-40B4-BE49-F238E27FC236}">
                <a16:creationId xmlns:a16="http://schemas.microsoft.com/office/drawing/2014/main" id="{5A83C76E-7552-468A-A70D-6B37E894DD67}"/>
              </a:ext>
            </a:extLst>
          </p:cNvPr>
          <p:cNvSpPr>
            <a:spLocks noGrp="1"/>
          </p:cNvSpPr>
          <p:nvPr>
            <p:ph type="sldNum" sz="quarter" idx="12"/>
          </p:nvPr>
        </p:nvSpPr>
        <p:spPr>
          <a:xfrm>
            <a:off x="6457950" y="4767263"/>
            <a:ext cx="2057400" cy="274637"/>
          </a:xfrm>
        </p:spPr>
        <p:txBody>
          <a:bodyPr/>
          <a:lstStyle/>
          <a:p>
            <a:pPr rtl="0"/>
            <a:fld id="{FC749032-2A07-4AE8-BA90-74324CAE0C87}" type="slidenum">
              <a:rPr lang="en-US" altLang="zh-TW" smtClean="0"/>
              <a:t>‹#›</a:t>
            </a:fld>
            <a:endParaRPr lang="zh-TW"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rtl="0"/>
            <a:endParaRPr lang="zh-TW" altLang="en-US" dirty="0"/>
          </a:p>
        </p:txBody>
      </p:sp>
      <p:sp>
        <p:nvSpPr>
          <p:cNvPr id="5" name="Footer Placeholder 4"/>
          <p:cNvSpPr>
            <a:spLocks noGrp="1"/>
          </p:cNvSpPr>
          <p:nvPr>
            <p:ph type="ftr" sz="quarter" idx="11"/>
          </p:nvPr>
        </p:nvSpPr>
        <p:spPr/>
        <p:txBody>
          <a:bodyPr/>
          <a:lstStyle/>
          <a:p>
            <a:pPr rtl="0"/>
            <a:endParaRPr lang="zh-TW" altLang="en-US" dirty="0"/>
          </a:p>
        </p:txBody>
      </p:sp>
      <p:sp>
        <p:nvSpPr>
          <p:cNvPr id="6" name="Slide Number Placeholder 5"/>
          <p:cNvSpPr>
            <a:spLocks noGrp="1"/>
          </p:cNvSpPr>
          <p:nvPr>
            <p:ph type="sldNum" sz="quarter" idx="12"/>
          </p:nvPr>
        </p:nvSpPr>
        <p:spPr/>
        <p:txBody>
          <a:bodyPr/>
          <a:lstStyle/>
          <a:p>
            <a:pPr rtl="0"/>
            <a:fld id="{FC749032-2A07-4AE8-BA90-74324CAE0C87}" type="slidenum">
              <a:rPr lang="en-US" altLang="zh-TW" smtClean="0"/>
              <a:t>‹#›</a:t>
            </a:fld>
            <a:endParaRPr lang="zh-TW" altLang="en-US" dirty="0"/>
          </a:p>
        </p:txBody>
      </p:sp>
    </p:spTree>
    <p:extLst>
      <p:ext uri="{BB962C8B-B14F-4D97-AF65-F5344CB8AC3E}">
        <p14:creationId xmlns:p14="http://schemas.microsoft.com/office/powerpoint/2010/main" val="98546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subTitle" idx="1"/>
          </p:nvPr>
        </p:nvSpPr>
        <p:spPr>
          <a:xfrm>
            <a:off x="720000" y="3249325"/>
            <a:ext cx="4512600" cy="4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5"/>
                </a:solidFill>
              </a:defRPr>
            </a:lvl1pPr>
            <a:lvl2pPr lvl="1" rtl="0">
              <a:lnSpc>
                <a:spcPct val="100000"/>
              </a:lnSpc>
              <a:spcBef>
                <a:spcPts val="1600"/>
              </a:spcBef>
              <a:spcAft>
                <a:spcPts val="0"/>
              </a:spcAft>
              <a:buNone/>
              <a:defRPr sz="1400">
                <a:solidFill>
                  <a:schemeClr val="accent5"/>
                </a:solidFill>
              </a:defRPr>
            </a:lvl2pPr>
            <a:lvl3pPr lvl="2" rtl="0">
              <a:lnSpc>
                <a:spcPct val="100000"/>
              </a:lnSpc>
              <a:spcBef>
                <a:spcPts val="1600"/>
              </a:spcBef>
              <a:spcAft>
                <a:spcPts val="0"/>
              </a:spcAft>
              <a:buNone/>
              <a:defRPr sz="1400">
                <a:solidFill>
                  <a:schemeClr val="accent5"/>
                </a:solidFill>
              </a:defRPr>
            </a:lvl3pPr>
            <a:lvl4pPr lvl="3" rtl="0">
              <a:lnSpc>
                <a:spcPct val="100000"/>
              </a:lnSpc>
              <a:spcBef>
                <a:spcPts val="1600"/>
              </a:spcBef>
              <a:spcAft>
                <a:spcPts val="0"/>
              </a:spcAft>
              <a:buNone/>
              <a:defRPr sz="1400">
                <a:solidFill>
                  <a:schemeClr val="accent5"/>
                </a:solidFill>
              </a:defRPr>
            </a:lvl4pPr>
            <a:lvl5pPr lvl="4" rtl="0">
              <a:lnSpc>
                <a:spcPct val="100000"/>
              </a:lnSpc>
              <a:spcBef>
                <a:spcPts val="1600"/>
              </a:spcBef>
              <a:spcAft>
                <a:spcPts val="0"/>
              </a:spcAft>
              <a:buNone/>
              <a:defRPr sz="1400">
                <a:solidFill>
                  <a:schemeClr val="accent5"/>
                </a:solidFill>
              </a:defRPr>
            </a:lvl5pPr>
            <a:lvl6pPr lvl="5" rtl="0">
              <a:lnSpc>
                <a:spcPct val="100000"/>
              </a:lnSpc>
              <a:spcBef>
                <a:spcPts val="1600"/>
              </a:spcBef>
              <a:spcAft>
                <a:spcPts val="0"/>
              </a:spcAft>
              <a:buNone/>
              <a:defRPr sz="1400">
                <a:solidFill>
                  <a:schemeClr val="accent5"/>
                </a:solidFill>
              </a:defRPr>
            </a:lvl6pPr>
            <a:lvl7pPr lvl="6" rtl="0">
              <a:lnSpc>
                <a:spcPct val="100000"/>
              </a:lnSpc>
              <a:spcBef>
                <a:spcPts val="1600"/>
              </a:spcBef>
              <a:spcAft>
                <a:spcPts val="0"/>
              </a:spcAft>
              <a:buNone/>
              <a:defRPr sz="1400">
                <a:solidFill>
                  <a:schemeClr val="accent5"/>
                </a:solidFill>
              </a:defRPr>
            </a:lvl7pPr>
            <a:lvl8pPr lvl="7" rtl="0">
              <a:lnSpc>
                <a:spcPct val="100000"/>
              </a:lnSpc>
              <a:spcBef>
                <a:spcPts val="1600"/>
              </a:spcBef>
              <a:spcAft>
                <a:spcPts val="0"/>
              </a:spcAft>
              <a:buNone/>
              <a:defRPr sz="1400">
                <a:solidFill>
                  <a:schemeClr val="accent5"/>
                </a:solidFill>
              </a:defRPr>
            </a:lvl8pPr>
            <a:lvl9pPr lvl="8" rtl="0">
              <a:lnSpc>
                <a:spcPct val="100000"/>
              </a:lnSpc>
              <a:spcBef>
                <a:spcPts val="1600"/>
              </a:spcBef>
              <a:spcAft>
                <a:spcPts val="1600"/>
              </a:spcAft>
              <a:buNone/>
              <a:defRPr sz="1400">
                <a:solidFill>
                  <a:schemeClr val="accent5"/>
                </a:solidFill>
              </a:defRPr>
            </a:lvl9pPr>
          </a:lstStyle>
          <a:p>
            <a:endParaRPr/>
          </a:p>
        </p:txBody>
      </p:sp>
      <p:sp>
        <p:nvSpPr>
          <p:cNvPr id="21" name="Google Shape;21;p3"/>
          <p:cNvSpPr txBox="1">
            <a:spLocks noGrp="1"/>
          </p:cNvSpPr>
          <p:nvPr>
            <p:ph type="title"/>
          </p:nvPr>
        </p:nvSpPr>
        <p:spPr>
          <a:xfrm>
            <a:off x="720000" y="1610100"/>
            <a:ext cx="3760800" cy="1584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2800"/>
              <a:buNone/>
              <a:defRPr sz="4800">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22" name="Google Shape;22;p3"/>
          <p:cNvSpPr txBox="1">
            <a:spLocks noGrp="1"/>
          </p:cNvSpPr>
          <p:nvPr>
            <p:ph type="title" idx="2" hasCustomPrompt="1"/>
          </p:nvPr>
        </p:nvSpPr>
        <p:spPr>
          <a:xfrm>
            <a:off x="720000" y="690850"/>
            <a:ext cx="2687700" cy="6285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5000">
                <a:solidFill>
                  <a:schemeClr val="accent5"/>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5" name="Slide Number Placeholder 5">
            <a:extLst>
              <a:ext uri="{FF2B5EF4-FFF2-40B4-BE49-F238E27FC236}">
                <a16:creationId xmlns:a16="http://schemas.microsoft.com/office/drawing/2014/main" id="{7D31123F-F4BE-464F-B1E7-E6827FF98F48}"/>
              </a:ext>
            </a:extLst>
          </p:cNvPr>
          <p:cNvSpPr>
            <a:spLocks noGrp="1"/>
          </p:cNvSpPr>
          <p:nvPr>
            <p:ph type="sldNum" sz="quarter" idx="12"/>
          </p:nvPr>
        </p:nvSpPr>
        <p:spPr>
          <a:xfrm>
            <a:off x="6457950" y="4767263"/>
            <a:ext cx="2057400" cy="274637"/>
          </a:xfrm>
        </p:spPr>
        <p:txBody>
          <a:bodyPr/>
          <a:lstStyle/>
          <a:p>
            <a:pPr rtl="0"/>
            <a:fld id="{FC749032-2A07-4AE8-BA90-74324CAE0C87}" type="slidenum">
              <a:rPr lang="en-US" altLang="zh-TW" smtClean="0"/>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720000" y="1247450"/>
            <a:ext cx="7704000" cy="3416400"/>
          </a:xfrm>
          <a:prstGeom prst="rect">
            <a:avLst/>
          </a:prstGeom>
        </p:spPr>
        <p:txBody>
          <a:bodyPr spcFirstLastPara="1" wrap="square" lIns="91425" tIns="91425" rIns="91425" bIns="91425" anchor="ctr" anchorCtr="0">
            <a:noAutofit/>
          </a:bodyPr>
          <a:lstStyle>
            <a:lvl1pPr marL="457200" lvl="0" indent="-292100">
              <a:lnSpc>
                <a:spcPct val="100000"/>
              </a:lnSpc>
              <a:spcBef>
                <a:spcPts val="0"/>
              </a:spcBef>
              <a:spcAft>
                <a:spcPts val="0"/>
              </a:spcAft>
              <a:buClr>
                <a:schemeClr val="dk1"/>
              </a:buClr>
              <a:buSzPts val="1000"/>
              <a:buFont typeface="Josefin Slab SemiBold"/>
              <a:buChar char="●"/>
              <a:defRPr>
                <a:solidFill>
                  <a:schemeClr val="dk1"/>
                </a:solidFill>
              </a:defRPr>
            </a:lvl1pPr>
            <a:lvl2pPr marL="914400" lvl="1" indent="-304800">
              <a:spcBef>
                <a:spcPts val="0"/>
              </a:spcBef>
              <a:spcAft>
                <a:spcPts val="0"/>
              </a:spcAft>
              <a:buClr>
                <a:schemeClr val="dk1"/>
              </a:buClr>
              <a:buSzPts val="1200"/>
              <a:buFont typeface="Josefin Slab SemiBold"/>
              <a:buChar char="○"/>
              <a:defRPr>
                <a:solidFill>
                  <a:schemeClr val="dk1"/>
                </a:solidFill>
              </a:defRPr>
            </a:lvl2pPr>
            <a:lvl3pPr marL="1371600" lvl="2" indent="-304800">
              <a:spcBef>
                <a:spcPts val="1600"/>
              </a:spcBef>
              <a:spcAft>
                <a:spcPts val="0"/>
              </a:spcAft>
              <a:buClr>
                <a:schemeClr val="dk1"/>
              </a:buClr>
              <a:buSzPts val="1200"/>
              <a:buFont typeface="Josefin Slab SemiBold"/>
              <a:buChar char="■"/>
              <a:defRPr>
                <a:solidFill>
                  <a:schemeClr val="dk1"/>
                </a:solidFill>
              </a:defRPr>
            </a:lvl3pPr>
            <a:lvl4pPr marL="1828800" lvl="3" indent="-304800">
              <a:spcBef>
                <a:spcPts val="1600"/>
              </a:spcBef>
              <a:spcAft>
                <a:spcPts val="0"/>
              </a:spcAft>
              <a:buClr>
                <a:schemeClr val="dk1"/>
              </a:buClr>
              <a:buSzPts val="1200"/>
              <a:buFont typeface="Josefin Slab SemiBold"/>
              <a:buChar char="●"/>
              <a:defRPr>
                <a:solidFill>
                  <a:schemeClr val="dk1"/>
                </a:solidFill>
              </a:defRPr>
            </a:lvl4pPr>
            <a:lvl5pPr marL="2286000" lvl="4" indent="-304800">
              <a:spcBef>
                <a:spcPts val="1600"/>
              </a:spcBef>
              <a:spcAft>
                <a:spcPts val="0"/>
              </a:spcAft>
              <a:buClr>
                <a:schemeClr val="dk1"/>
              </a:buClr>
              <a:buSzPts val="1200"/>
              <a:buFont typeface="Josefin Slab SemiBold"/>
              <a:buChar char="○"/>
              <a:defRPr>
                <a:solidFill>
                  <a:schemeClr val="dk1"/>
                </a:solidFill>
              </a:defRPr>
            </a:lvl5pPr>
            <a:lvl6pPr marL="2743200" lvl="5" indent="-304800">
              <a:spcBef>
                <a:spcPts val="1600"/>
              </a:spcBef>
              <a:spcAft>
                <a:spcPts val="0"/>
              </a:spcAft>
              <a:buClr>
                <a:schemeClr val="dk1"/>
              </a:buClr>
              <a:buSzPts val="1200"/>
              <a:buFont typeface="Josefin Slab SemiBold"/>
              <a:buChar char="■"/>
              <a:defRPr>
                <a:solidFill>
                  <a:schemeClr val="dk1"/>
                </a:solidFill>
              </a:defRPr>
            </a:lvl6pPr>
            <a:lvl7pPr marL="3200400" lvl="6" indent="-304800">
              <a:spcBef>
                <a:spcPts val="1600"/>
              </a:spcBef>
              <a:spcAft>
                <a:spcPts val="0"/>
              </a:spcAft>
              <a:buClr>
                <a:schemeClr val="dk1"/>
              </a:buClr>
              <a:buSzPts val="1200"/>
              <a:buFont typeface="Josefin Slab SemiBold"/>
              <a:buChar char="●"/>
              <a:defRPr>
                <a:solidFill>
                  <a:schemeClr val="dk1"/>
                </a:solidFill>
              </a:defRPr>
            </a:lvl7pPr>
            <a:lvl8pPr marL="3657600" lvl="7" indent="-304800">
              <a:spcBef>
                <a:spcPts val="1600"/>
              </a:spcBef>
              <a:spcAft>
                <a:spcPts val="0"/>
              </a:spcAft>
              <a:buClr>
                <a:schemeClr val="dk1"/>
              </a:buClr>
              <a:buSzPts val="1200"/>
              <a:buFont typeface="Josefin Slab SemiBold"/>
              <a:buChar char="○"/>
              <a:defRPr>
                <a:solidFill>
                  <a:schemeClr val="dk1"/>
                </a:solidFill>
              </a:defRPr>
            </a:lvl8pPr>
            <a:lvl9pPr marL="4114800" lvl="8" indent="-304800">
              <a:spcBef>
                <a:spcPts val="1600"/>
              </a:spcBef>
              <a:spcAft>
                <a:spcPts val="1600"/>
              </a:spcAft>
              <a:buClr>
                <a:schemeClr val="dk1"/>
              </a:buClr>
              <a:buSzPts val="1200"/>
              <a:buFont typeface="Josefin Slab SemiBold"/>
              <a:buChar char="■"/>
              <a:defRPr>
                <a:solidFill>
                  <a:schemeClr val="dk1"/>
                </a:solidFill>
              </a:defRPr>
            </a:lvl9pPr>
          </a:lstStyle>
          <a:p>
            <a:endParaRPr/>
          </a:p>
        </p:txBody>
      </p:sp>
      <p:sp>
        <p:nvSpPr>
          <p:cNvPr id="25" name="Google Shape;25;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26" name="Google Shape;26;p4"/>
          <p:cNvGrpSpPr/>
          <p:nvPr/>
        </p:nvGrpSpPr>
        <p:grpSpPr>
          <a:xfrm>
            <a:off x="7975249" y="-53700"/>
            <a:ext cx="1168335" cy="5197255"/>
            <a:chOff x="6283325" y="-53700"/>
            <a:chExt cx="2860762" cy="5197255"/>
          </a:xfrm>
        </p:grpSpPr>
        <p:sp>
          <p:nvSpPr>
            <p:cNvPr id="27" name="Google Shape;27;p4"/>
            <p:cNvSpPr/>
            <p:nvPr/>
          </p:nvSpPr>
          <p:spPr>
            <a:xfrm>
              <a:off x="6283325" y="25"/>
              <a:ext cx="2860580" cy="5143530"/>
            </a:xfrm>
            <a:custGeom>
              <a:avLst/>
              <a:gdLst/>
              <a:ahLst/>
              <a:cxnLst/>
              <a:rect l="l" t="t" r="r" b="b"/>
              <a:pathLst>
                <a:path w="18420" h="76950" extrusionOk="0">
                  <a:moveTo>
                    <a:pt x="18419" y="0"/>
                  </a:moveTo>
                  <a:lnTo>
                    <a:pt x="1" y="76950"/>
                  </a:lnTo>
                  <a:lnTo>
                    <a:pt x="5263" y="76950"/>
                  </a:lnTo>
                  <a:lnTo>
                    <a:pt x="18419" y="0"/>
                  </a:lnTo>
                  <a:close/>
                </a:path>
              </a:pathLst>
            </a:custGeom>
            <a:solidFill>
              <a:schemeClr val="accent1"/>
            </a:solidFill>
            <a:ln>
              <a:noFill/>
            </a:ln>
            <a:effectLst>
              <a:outerShdw blurRad="57150" dist="38100" dir="96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4"/>
            <p:cNvGrpSpPr/>
            <p:nvPr/>
          </p:nvGrpSpPr>
          <p:grpSpPr>
            <a:xfrm>
              <a:off x="7072079" y="-53700"/>
              <a:ext cx="2072007" cy="5197225"/>
              <a:chOff x="6537043" y="-53700"/>
              <a:chExt cx="2606954" cy="5197225"/>
            </a:xfrm>
          </p:grpSpPr>
          <p:sp>
            <p:nvSpPr>
              <p:cNvPr id="29" name="Google Shape;29;p4"/>
              <p:cNvSpPr/>
              <p:nvPr/>
            </p:nvSpPr>
            <p:spPr>
              <a:xfrm>
                <a:off x="6818430" y="-53700"/>
                <a:ext cx="2325557" cy="5197135"/>
              </a:xfrm>
              <a:custGeom>
                <a:avLst/>
                <a:gdLst/>
                <a:ahLst/>
                <a:cxnLst/>
                <a:rect l="l" t="t" r="r" b="b"/>
                <a:pathLst>
                  <a:path w="24161" h="76949" extrusionOk="0">
                    <a:moveTo>
                      <a:pt x="0" y="0"/>
                    </a:moveTo>
                    <a:lnTo>
                      <a:pt x="5742" y="76948"/>
                    </a:lnTo>
                    <a:lnTo>
                      <a:pt x="24160" y="0"/>
                    </a:lnTo>
                    <a:close/>
                  </a:path>
                </a:pathLst>
              </a:custGeom>
              <a:solidFill>
                <a:schemeClr val="accent3"/>
              </a:solidFill>
              <a:ln>
                <a:noFill/>
              </a:ln>
              <a:effectLst>
                <a:outerShdw blurRad="57150" dist="38100" dir="72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10800000">
                <a:off x="6537043" y="61"/>
                <a:ext cx="2606954" cy="5143464"/>
              </a:xfrm>
              <a:custGeom>
                <a:avLst/>
                <a:gdLst/>
                <a:ahLst/>
                <a:cxnLst/>
                <a:rect l="l" t="t" r="r" b="b"/>
                <a:pathLst>
                  <a:path w="24384" h="76949" extrusionOk="0">
                    <a:moveTo>
                      <a:pt x="0" y="0"/>
                    </a:moveTo>
                    <a:lnTo>
                      <a:pt x="0" y="76948"/>
                    </a:lnTo>
                    <a:lnTo>
                      <a:pt x="24383" y="0"/>
                    </a:lnTo>
                    <a:close/>
                  </a:path>
                </a:pathLst>
              </a:custGeom>
              <a:solidFill>
                <a:schemeClr val="accent2"/>
              </a:solidFill>
              <a:ln>
                <a:noFill/>
              </a:ln>
              <a:effectLst>
                <a:outerShdw blurRad="57150" dist="28575" dir="72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Slide Number Placeholder 5">
            <a:extLst>
              <a:ext uri="{FF2B5EF4-FFF2-40B4-BE49-F238E27FC236}">
                <a16:creationId xmlns:a16="http://schemas.microsoft.com/office/drawing/2014/main" id="{8BCF9A2B-8590-48BF-8C2C-42E4750D3B3E}"/>
              </a:ext>
            </a:extLst>
          </p:cNvPr>
          <p:cNvSpPr>
            <a:spLocks noGrp="1"/>
          </p:cNvSpPr>
          <p:nvPr>
            <p:ph type="sldNum" sz="quarter" idx="12"/>
          </p:nvPr>
        </p:nvSpPr>
        <p:spPr>
          <a:xfrm>
            <a:off x="6457950" y="4767263"/>
            <a:ext cx="2057400" cy="274637"/>
          </a:xfrm>
        </p:spPr>
        <p:txBody>
          <a:bodyPr/>
          <a:lstStyle/>
          <a:p>
            <a:pPr rtl="0"/>
            <a:fld id="{FC749032-2A07-4AE8-BA90-74324CAE0C87}" type="slidenum">
              <a:rPr lang="en-US" altLang="zh-TW" smtClean="0"/>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2"/>
        </a:solidFill>
        <a:effectLst/>
      </p:bgPr>
    </p:bg>
    <p:spTree>
      <p:nvGrpSpPr>
        <p:cNvPr id="1" name="Shape 31"/>
        <p:cNvGrpSpPr/>
        <p:nvPr/>
      </p:nvGrpSpPr>
      <p:grpSpPr>
        <a:xfrm>
          <a:off x="0" y="0"/>
          <a:ext cx="0" cy="0"/>
          <a:chOff x="0" y="0"/>
          <a:chExt cx="0" cy="0"/>
        </a:xfrm>
      </p:grpSpPr>
      <p:grpSp>
        <p:nvGrpSpPr>
          <p:cNvPr id="32" name="Google Shape;32;p5"/>
          <p:cNvGrpSpPr/>
          <p:nvPr/>
        </p:nvGrpSpPr>
        <p:grpSpPr>
          <a:xfrm flipH="1">
            <a:off x="-371" y="-25"/>
            <a:ext cx="3696921" cy="1338930"/>
            <a:chOff x="-179" y="-25"/>
            <a:chExt cx="9144004" cy="1338930"/>
          </a:xfrm>
        </p:grpSpPr>
        <p:sp>
          <p:nvSpPr>
            <p:cNvPr id="33" name="Google Shape;33;p5"/>
            <p:cNvSpPr/>
            <p:nvPr/>
          </p:nvSpPr>
          <p:spPr>
            <a:xfrm flipH="1">
              <a:off x="-179" y="-25"/>
              <a:ext cx="9144004" cy="1338930"/>
            </a:xfrm>
            <a:custGeom>
              <a:avLst/>
              <a:gdLst/>
              <a:ahLst/>
              <a:cxnLst/>
              <a:rect l="l" t="t" r="r" b="b"/>
              <a:pathLst>
                <a:path w="5049" h="76950" extrusionOk="0">
                  <a:moveTo>
                    <a:pt x="0" y="0"/>
                  </a:moveTo>
                  <a:lnTo>
                    <a:pt x="0" y="76950"/>
                  </a:lnTo>
                  <a:lnTo>
                    <a:pt x="5048" y="0"/>
                  </a:lnTo>
                  <a:close/>
                </a:path>
              </a:pathLst>
            </a:custGeom>
            <a:solidFill>
              <a:schemeClr val="accent1"/>
            </a:solidFill>
            <a:ln>
              <a:noFill/>
            </a:ln>
            <a:effectLst>
              <a:outerShdw blurRad="57150" dist="19050" dir="348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flipH="1">
              <a:off x="5150116" y="-25"/>
              <a:ext cx="3993709" cy="1338930"/>
            </a:xfrm>
            <a:custGeom>
              <a:avLst/>
              <a:gdLst/>
              <a:ahLst/>
              <a:cxnLst/>
              <a:rect l="l" t="t" r="r" b="b"/>
              <a:pathLst>
                <a:path w="5049" h="76950" extrusionOk="0">
                  <a:moveTo>
                    <a:pt x="0" y="0"/>
                  </a:moveTo>
                  <a:lnTo>
                    <a:pt x="0" y="76950"/>
                  </a:lnTo>
                  <a:lnTo>
                    <a:pt x="5048" y="0"/>
                  </a:lnTo>
                  <a:close/>
                </a:path>
              </a:pathLst>
            </a:custGeom>
            <a:solidFill>
              <a:schemeClr val="lt2"/>
            </a:solidFill>
            <a:ln>
              <a:noFill/>
            </a:ln>
            <a:effectLst>
              <a:outerShdw blurRad="57150" dist="19050" dir="348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5"/>
          <p:cNvSpPr txBox="1">
            <a:spLocks noGrp="1"/>
          </p:cNvSpPr>
          <p:nvPr>
            <p:ph type="title" idx="2"/>
          </p:nvPr>
        </p:nvSpPr>
        <p:spPr>
          <a:xfrm>
            <a:off x="1677138" y="307393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8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37" name="Google Shape;37;p5"/>
          <p:cNvSpPr txBox="1">
            <a:spLocks noGrp="1"/>
          </p:cNvSpPr>
          <p:nvPr>
            <p:ph type="subTitle" idx="1"/>
          </p:nvPr>
        </p:nvSpPr>
        <p:spPr>
          <a:xfrm>
            <a:off x="1021675" y="3528925"/>
            <a:ext cx="3152400" cy="86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38" name="Google Shape;38;p5"/>
          <p:cNvSpPr txBox="1">
            <a:spLocks noGrp="1"/>
          </p:cNvSpPr>
          <p:nvPr>
            <p:ph type="title" idx="3"/>
          </p:nvPr>
        </p:nvSpPr>
        <p:spPr>
          <a:xfrm>
            <a:off x="5625413" y="307393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8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39" name="Google Shape;39;p5"/>
          <p:cNvSpPr txBox="1">
            <a:spLocks noGrp="1"/>
          </p:cNvSpPr>
          <p:nvPr>
            <p:ph type="subTitle" idx="4"/>
          </p:nvPr>
        </p:nvSpPr>
        <p:spPr>
          <a:xfrm>
            <a:off x="4969925" y="3528925"/>
            <a:ext cx="3152400" cy="86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10" name="Slide Number Placeholder 5">
            <a:extLst>
              <a:ext uri="{FF2B5EF4-FFF2-40B4-BE49-F238E27FC236}">
                <a16:creationId xmlns:a16="http://schemas.microsoft.com/office/drawing/2014/main" id="{A29349DB-67A8-46D0-A616-283C43127DDD}"/>
              </a:ext>
            </a:extLst>
          </p:cNvPr>
          <p:cNvSpPr>
            <a:spLocks noGrp="1"/>
          </p:cNvSpPr>
          <p:nvPr>
            <p:ph type="sldNum" sz="quarter" idx="12"/>
          </p:nvPr>
        </p:nvSpPr>
        <p:spPr>
          <a:xfrm>
            <a:off x="6457950" y="4767263"/>
            <a:ext cx="2057400" cy="274637"/>
          </a:xfrm>
        </p:spPr>
        <p:txBody>
          <a:bodyPr/>
          <a:lstStyle/>
          <a:p>
            <a:pPr rtl="0"/>
            <a:fld id="{FC749032-2A07-4AE8-BA90-74324CAE0C87}" type="slidenum">
              <a:rPr lang="en-US" altLang="zh-TW" smtClean="0"/>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2404800" y="671250"/>
            <a:ext cx="4334400" cy="117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txBox="1">
            <a:spLocks noGrp="1"/>
          </p:cNvSpPr>
          <p:nvPr>
            <p:ph type="subTitle" idx="1"/>
          </p:nvPr>
        </p:nvSpPr>
        <p:spPr>
          <a:xfrm>
            <a:off x="2404800" y="2607700"/>
            <a:ext cx="4334400" cy="99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58" name="Google Shape;58;p9"/>
          <p:cNvSpPr txBox="1"/>
          <p:nvPr/>
        </p:nvSpPr>
        <p:spPr>
          <a:xfrm>
            <a:off x="5281800" y="3693375"/>
            <a:ext cx="3142200" cy="6516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900">
                <a:solidFill>
                  <a:srgbClr val="434343"/>
                </a:solidFill>
                <a:latin typeface="Josefin Slab SemiBold"/>
                <a:ea typeface="Josefin Slab SemiBold"/>
                <a:cs typeface="Josefin Slab SemiBold"/>
                <a:sym typeface="Josefin Slab SemiBold"/>
              </a:rPr>
              <a:t>CREDITS: This presentation template was created by </a:t>
            </a:r>
            <a:r>
              <a:rPr lang="en" sz="900">
                <a:solidFill>
                  <a:srgbClr val="434343"/>
                </a:solidFill>
                <a:uFill>
                  <a:noFill/>
                </a:uFill>
                <a:latin typeface="Josefin Slab SemiBold"/>
                <a:ea typeface="Josefin Slab SemiBold"/>
                <a:cs typeface="Josefin Slab SemiBold"/>
                <a:sym typeface="Josefin Slab SemiBold"/>
                <a:hlinkClick r:id="rId2"/>
              </a:rPr>
              <a:t>Slidesgo</a:t>
            </a:r>
            <a:r>
              <a:rPr lang="en" sz="900">
                <a:solidFill>
                  <a:srgbClr val="434343"/>
                </a:solidFill>
                <a:latin typeface="Josefin Slab SemiBold"/>
                <a:ea typeface="Josefin Slab SemiBold"/>
                <a:cs typeface="Josefin Slab SemiBold"/>
                <a:sym typeface="Josefin Slab SemiBold"/>
              </a:rPr>
              <a:t>, including icons by </a:t>
            </a:r>
            <a:r>
              <a:rPr lang="en" sz="900">
                <a:solidFill>
                  <a:srgbClr val="434343"/>
                </a:solidFill>
                <a:uFill>
                  <a:noFill/>
                </a:uFill>
                <a:latin typeface="Josefin Slab SemiBold"/>
                <a:ea typeface="Josefin Slab SemiBold"/>
                <a:cs typeface="Josefin Slab SemiBold"/>
                <a:sym typeface="Josefin Slab SemiBold"/>
                <a:hlinkClick r:id="rId3"/>
              </a:rPr>
              <a:t>Flaticon</a:t>
            </a:r>
            <a:r>
              <a:rPr lang="en" sz="900">
                <a:solidFill>
                  <a:srgbClr val="434343"/>
                </a:solidFill>
                <a:latin typeface="Josefin Slab SemiBold"/>
                <a:ea typeface="Josefin Slab SemiBold"/>
                <a:cs typeface="Josefin Slab SemiBold"/>
                <a:sym typeface="Josefin Slab SemiBold"/>
              </a:rPr>
              <a:t>, and infographics &amp; images by </a:t>
            </a:r>
            <a:r>
              <a:rPr lang="en" sz="900">
                <a:solidFill>
                  <a:srgbClr val="434343"/>
                </a:solidFill>
                <a:uFill>
                  <a:noFill/>
                </a:uFill>
                <a:latin typeface="Josefin Slab SemiBold"/>
                <a:ea typeface="Josefin Slab SemiBold"/>
                <a:cs typeface="Josefin Slab SemiBold"/>
                <a:sym typeface="Josefin Slab SemiBold"/>
                <a:hlinkClick r:id="rId4"/>
              </a:rPr>
              <a:t>Freepik</a:t>
            </a:r>
            <a:r>
              <a:rPr lang="en" sz="900">
                <a:solidFill>
                  <a:srgbClr val="434343"/>
                </a:solidFill>
                <a:latin typeface="Josefin Slab SemiBold"/>
                <a:ea typeface="Josefin Slab SemiBold"/>
                <a:cs typeface="Josefin Slab SemiBold"/>
                <a:sym typeface="Josefin Slab SemiBold"/>
              </a:rPr>
              <a:t>. </a:t>
            </a:r>
            <a:endParaRPr sz="900">
              <a:solidFill>
                <a:srgbClr val="434343"/>
              </a:solidFill>
              <a:latin typeface="Josefin Slab SemiBold"/>
              <a:ea typeface="Josefin Slab SemiBold"/>
              <a:cs typeface="Josefin Slab SemiBold"/>
              <a:sym typeface="Josefin Slab SemiBold"/>
            </a:endParaRPr>
          </a:p>
        </p:txBody>
      </p:sp>
      <p:sp>
        <p:nvSpPr>
          <p:cNvPr id="5" name="Slide Number Placeholder 5">
            <a:extLst>
              <a:ext uri="{FF2B5EF4-FFF2-40B4-BE49-F238E27FC236}">
                <a16:creationId xmlns:a16="http://schemas.microsoft.com/office/drawing/2014/main" id="{A54E6F49-B0A5-4198-8257-7CAE984C9111}"/>
              </a:ext>
            </a:extLst>
          </p:cNvPr>
          <p:cNvSpPr>
            <a:spLocks noGrp="1"/>
          </p:cNvSpPr>
          <p:nvPr>
            <p:ph type="sldNum" sz="quarter" idx="12"/>
          </p:nvPr>
        </p:nvSpPr>
        <p:spPr>
          <a:xfrm>
            <a:off x="6457950" y="4767263"/>
            <a:ext cx="2057400" cy="274637"/>
          </a:xfrm>
        </p:spPr>
        <p:txBody>
          <a:bodyPr/>
          <a:lstStyle/>
          <a:p>
            <a:pPr rtl="0"/>
            <a:fld id="{FC749032-2A07-4AE8-BA90-74324CAE0C87}" type="slidenum">
              <a:rPr lang="en-US" altLang="zh-TW" smtClean="0"/>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1"/>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C69495F-9AE0-480A-83B1-A0F6255B87CC}"/>
              </a:ext>
            </a:extLst>
          </p:cNvPr>
          <p:cNvSpPr>
            <a:spLocks noGrp="1"/>
          </p:cNvSpPr>
          <p:nvPr>
            <p:ph type="sldNum" sz="quarter" idx="12"/>
          </p:nvPr>
        </p:nvSpPr>
        <p:spPr>
          <a:xfrm>
            <a:off x="6457950" y="4767263"/>
            <a:ext cx="2057400" cy="274637"/>
          </a:xfrm>
        </p:spPr>
        <p:txBody>
          <a:bodyPr/>
          <a:lstStyle/>
          <a:p>
            <a:pPr rtl="0"/>
            <a:fld id="{FC749032-2A07-4AE8-BA90-74324CAE0C87}" type="slidenum">
              <a:rPr lang="en-US" altLang="zh-TW" smtClean="0"/>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CUSTOM">
    <p:bg>
      <p:bgPr>
        <a:solidFill>
          <a:schemeClr val="accent2"/>
        </a:solidFill>
        <a:effectLst/>
      </p:bgPr>
    </p:bg>
    <p:spTree>
      <p:nvGrpSpPr>
        <p:cNvPr id="1" name="Shape 72"/>
        <p:cNvGrpSpPr/>
        <p:nvPr/>
      </p:nvGrpSpPr>
      <p:grpSpPr>
        <a:xfrm>
          <a:off x="0" y="0"/>
          <a:ext cx="0" cy="0"/>
          <a:chOff x="0" y="0"/>
          <a:chExt cx="0" cy="0"/>
        </a:xfrm>
      </p:grpSpPr>
      <p:sp>
        <p:nvSpPr>
          <p:cNvPr id="73" name="Google Shape;73;p13"/>
          <p:cNvSpPr/>
          <p:nvPr/>
        </p:nvSpPr>
        <p:spPr>
          <a:xfrm>
            <a:off x="6681574" y="-100"/>
            <a:ext cx="2462550" cy="5143464"/>
          </a:xfrm>
          <a:custGeom>
            <a:avLst/>
            <a:gdLst/>
            <a:ahLst/>
            <a:cxnLst/>
            <a:rect l="l" t="t" r="r" b="b"/>
            <a:pathLst>
              <a:path w="24161" h="76949" extrusionOk="0">
                <a:moveTo>
                  <a:pt x="0" y="0"/>
                </a:moveTo>
                <a:lnTo>
                  <a:pt x="5742" y="76948"/>
                </a:lnTo>
                <a:lnTo>
                  <a:pt x="24160" y="0"/>
                </a:lnTo>
                <a:close/>
              </a:path>
            </a:pathLst>
          </a:custGeom>
          <a:solidFill>
            <a:schemeClr val="accent3"/>
          </a:solidFill>
          <a:ln>
            <a:noFill/>
          </a:ln>
          <a:effectLst>
            <a:outerShdw blurRad="57150" dist="38100" dir="72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txBox="1">
            <a:spLocks noGrp="1"/>
          </p:cNvSpPr>
          <p:nvPr>
            <p:ph type="title"/>
          </p:nvPr>
        </p:nvSpPr>
        <p:spPr>
          <a:xfrm>
            <a:off x="1265650" y="2828774"/>
            <a:ext cx="3618000" cy="421500"/>
          </a:xfrm>
          <a:prstGeom prst="rect">
            <a:avLst/>
          </a:prstGeom>
          <a:noFill/>
          <a:ln>
            <a:noFill/>
          </a:ln>
        </p:spPr>
        <p:txBody>
          <a:bodyPr spcFirstLastPara="1" wrap="square" lIns="91425" tIns="0" rIns="0" bIns="0" anchor="b" anchorCtr="0">
            <a:noAutofit/>
          </a:bodyPr>
          <a:lstStyle>
            <a:lvl1pPr marR="72000" lvl="0" rtl="0">
              <a:spcBef>
                <a:spcPts val="0"/>
              </a:spcBef>
              <a:spcAft>
                <a:spcPts val="0"/>
              </a:spcAft>
              <a:buSzPts val="1400"/>
              <a:buNone/>
              <a:defRPr sz="2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5" name="Google Shape;75;p13"/>
          <p:cNvSpPr txBox="1">
            <a:spLocks noGrp="1"/>
          </p:cNvSpPr>
          <p:nvPr>
            <p:ph type="subTitle" idx="1"/>
          </p:nvPr>
        </p:nvSpPr>
        <p:spPr>
          <a:xfrm>
            <a:off x="1265650" y="3168176"/>
            <a:ext cx="3618000" cy="36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76" name="Google Shape;76;p13"/>
          <p:cNvSpPr txBox="1">
            <a:spLocks noGrp="1"/>
          </p:cNvSpPr>
          <p:nvPr>
            <p:ph type="title" idx="2"/>
          </p:nvPr>
        </p:nvSpPr>
        <p:spPr>
          <a:xfrm>
            <a:off x="1265650" y="3899423"/>
            <a:ext cx="3618000" cy="421500"/>
          </a:xfrm>
          <a:prstGeom prst="rect">
            <a:avLst/>
          </a:prstGeom>
          <a:noFill/>
          <a:ln>
            <a:noFill/>
          </a:ln>
        </p:spPr>
        <p:txBody>
          <a:bodyPr spcFirstLastPara="1" wrap="square" lIns="91425" tIns="0" rIns="0" bIns="0" anchor="b" anchorCtr="0">
            <a:noAutofit/>
          </a:bodyPr>
          <a:lstStyle>
            <a:lvl1pPr marR="72000" lvl="0" rtl="0">
              <a:spcBef>
                <a:spcPts val="0"/>
              </a:spcBef>
              <a:spcAft>
                <a:spcPts val="0"/>
              </a:spcAft>
              <a:buSzPts val="1400"/>
              <a:buNone/>
              <a:defRPr sz="2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7" name="Google Shape;77;p13"/>
          <p:cNvSpPr txBox="1">
            <a:spLocks noGrp="1"/>
          </p:cNvSpPr>
          <p:nvPr>
            <p:ph type="subTitle" idx="3"/>
          </p:nvPr>
        </p:nvSpPr>
        <p:spPr>
          <a:xfrm>
            <a:off x="1265650" y="4238825"/>
            <a:ext cx="3618000" cy="36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78" name="Google Shape;78;p13"/>
          <p:cNvSpPr txBox="1">
            <a:spLocks noGrp="1"/>
          </p:cNvSpPr>
          <p:nvPr>
            <p:ph type="title" idx="4"/>
          </p:nvPr>
        </p:nvSpPr>
        <p:spPr>
          <a:xfrm>
            <a:off x="1265650" y="687475"/>
            <a:ext cx="3618000" cy="421500"/>
          </a:xfrm>
          <a:prstGeom prst="rect">
            <a:avLst/>
          </a:prstGeom>
          <a:noFill/>
          <a:ln>
            <a:noFill/>
          </a:ln>
        </p:spPr>
        <p:txBody>
          <a:bodyPr spcFirstLastPara="1" wrap="square" lIns="91425" tIns="0" rIns="0" bIns="0" anchor="b" anchorCtr="0">
            <a:noAutofit/>
          </a:bodyPr>
          <a:lstStyle>
            <a:lvl1pPr marR="72000" lvl="0" rtl="0">
              <a:spcBef>
                <a:spcPts val="0"/>
              </a:spcBef>
              <a:spcAft>
                <a:spcPts val="0"/>
              </a:spcAft>
              <a:buSzPts val="1400"/>
              <a:buNone/>
              <a:defRPr sz="2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9" name="Google Shape;79;p13"/>
          <p:cNvSpPr txBox="1">
            <a:spLocks noGrp="1"/>
          </p:cNvSpPr>
          <p:nvPr>
            <p:ph type="subTitle" idx="5"/>
          </p:nvPr>
        </p:nvSpPr>
        <p:spPr>
          <a:xfrm>
            <a:off x="1265650" y="1026877"/>
            <a:ext cx="3618000" cy="36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80" name="Google Shape;80;p13"/>
          <p:cNvSpPr txBox="1">
            <a:spLocks noGrp="1"/>
          </p:cNvSpPr>
          <p:nvPr>
            <p:ph type="title" idx="6"/>
          </p:nvPr>
        </p:nvSpPr>
        <p:spPr>
          <a:xfrm>
            <a:off x="1265650" y="1758124"/>
            <a:ext cx="3618000" cy="421500"/>
          </a:xfrm>
          <a:prstGeom prst="rect">
            <a:avLst/>
          </a:prstGeom>
          <a:noFill/>
          <a:ln>
            <a:noFill/>
          </a:ln>
        </p:spPr>
        <p:txBody>
          <a:bodyPr spcFirstLastPara="1" wrap="square" lIns="91425" tIns="0" rIns="0" bIns="0" anchor="b" anchorCtr="0">
            <a:noAutofit/>
          </a:bodyPr>
          <a:lstStyle>
            <a:lvl1pPr marR="72000" lvl="0" rtl="0">
              <a:spcBef>
                <a:spcPts val="0"/>
              </a:spcBef>
              <a:spcAft>
                <a:spcPts val="0"/>
              </a:spcAft>
              <a:buSzPts val="1400"/>
              <a:buNone/>
              <a:defRPr sz="2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1" name="Google Shape;81;p13"/>
          <p:cNvSpPr txBox="1">
            <a:spLocks noGrp="1"/>
          </p:cNvSpPr>
          <p:nvPr>
            <p:ph type="subTitle" idx="7"/>
          </p:nvPr>
        </p:nvSpPr>
        <p:spPr>
          <a:xfrm>
            <a:off x="1265650" y="2097526"/>
            <a:ext cx="3618000" cy="36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grpSp>
        <p:nvGrpSpPr>
          <p:cNvPr id="82" name="Google Shape;82;p13"/>
          <p:cNvGrpSpPr/>
          <p:nvPr/>
        </p:nvGrpSpPr>
        <p:grpSpPr>
          <a:xfrm>
            <a:off x="4550975" y="25"/>
            <a:ext cx="4593031" cy="5143530"/>
            <a:chOff x="4550975" y="25"/>
            <a:chExt cx="4593031" cy="5143530"/>
          </a:xfrm>
        </p:grpSpPr>
        <p:sp>
          <p:nvSpPr>
            <p:cNvPr id="83" name="Google Shape;83;p13"/>
            <p:cNvSpPr/>
            <p:nvPr/>
          </p:nvSpPr>
          <p:spPr>
            <a:xfrm rot="10800000">
              <a:off x="4550975" y="58"/>
              <a:ext cx="4593031" cy="5143464"/>
            </a:xfrm>
            <a:custGeom>
              <a:avLst/>
              <a:gdLst/>
              <a:ahLst/>
              <a:cxnLst/>
              <a:rect l="l" t="t" r="r" b="b"/>
              <a:pathLst>
                <a:path w="24384" h="76949" extrusionOk="0">
                  <a:moveTo>
                    <a:pt x="0" y="0"/>
                  </a:moveTo>
                  <a:lnTo>
                    <a:pt x="0" y="76948"/>
                  </a:lnTo>
                  <a:lnTo>
                    <a:pt x="24383" y="0"/>
                  </a:lnTo>
                  <a:close/>
                </a:path>
              </a:pathLst>
            </a:custGeom>
            <a:solidFill>
              <a:schemeClr val="dk2"/>
            </a:solidFill>
            <a:ln>
              <a:noFill/>
            </a:ln>
            <a:effectLst>
              <a:outerShdw blurRad="57150" dist="9525"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rot="10800000">
              <a:off x="4550975" y="25"/>
              <a:ext cx="4593031" cy="5143530"/>
            </a:xfrm>
            <a:custGeom>
              <a:avLst/>
              <a:gdLst/>
              <a:ahLst/>
              <a:cxnLst/>
              <a:rect l="l" t="t" r="r" b="b"/>
              <a:pathLst>
                <a:path w="24384" h="76950" extrusionOk="0">
                  <a:moveTo>
                    <a:pt x="24383" y="0"/>
                  </a:moveTo>
                  <a:lnTo>
                    <a:pt x="0" y="76950"/>
                  </a:lnTo>
                  <a:lnTo>
                    <a:pt x="5048" y="76950"/>
                  </a:lnTo>
                  <a:lnTo>
                    <a:pt x="24383" y="0"/>
                  </a:lnTo>
                  <a:close/>
                </a:path>
              </a:pathLst>
            </a:custGeom>
            <a:solidFill>
              <a:schemeClr val="lt2"/>
            </a:solidFill>
            <a:ln>
              <a:noFill/>
            </a:ln>
            <a:effectLst>
              <a:outerShdw blurRad="57150" dist="9525"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3"/>
          <p:cNvSpPr txBox="1">
            <a:spLocks noGrp="1"/>
          </p:cNvSpPr>
          <p:nvPr>
            <p:ph type="title" idx="8" hasCustomPrompt="1"/>
          </p:nvPr>
        </p:nvSpPr>
        <p:spPr>
          <a:xfrm>
            <a:off x="603800" y="661600"/>
            <a:ext cx="661800" cy="446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6" name="Google Shape;86;p13"/>
          <p:cNvSpPr txBox="1">
            <a:spLocks noGrp="1"/>
          </p:cNvSpPr>
          <p:nvPr>
            <p:ph type="title" idx="9" hasCustomPrompt="1"/>
          </p:nvPr>
        </p:nvSpPr>
        <p:spPr>
          <a:xfrm>
            <a:off x="603800" y="1735625"/>
            <a:ext cx="661800" cy="446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 name="Google Shape;87;p13"/>
          <p:cNvSpPr txBox="1">
            <a:spLocks noGrp="1"/>
          </p:cNvSpPr>
          <p:nvPr>
            <p:ph type="title" idx="13" hasCustomPrompt="1"/>
          </p:nvPr>
        </p:nvSpPr>
        <p:spPr>
          <a:xfrm>
            <a:off x="603800" y="2798188"/>
            <a:ext cx="661800" cy="446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8" name="Google Shape;88;p13"/>
          <p:cNvSpPr txBox="1">
            <a:spLocks noGrp="1"/>
          </p:cNvSpPr>
          <p:nvPr>
            <p:ph type="title" idx="14" hasCustomPrompt="1"/>
          </p:nvPr>
        </p:nvSpPr>
        <p:spPr>
          <a:xfrm>
            <a:off x="603800" y="3864625"/>
            <a:ext cx="661800" cy="446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 name="Slide Number Placeholder 5">
            <a:extLst>
              <a:ext uri="{FF2B5EF4-FFF2-40B4-BE49-F238E27FC236}">
                <a16:creationId xmlns:a16="http://schemas.microsoft.com/office/drawing/2014/main" id="{A1188A36-A142-4E72-9078-C43BC8AC5C67}"/>
              </a:ext>
            </a:extLst>
          </p:cNvPr>
          <p:cNvSpPr>
            <a:spLocks noGrp="1"/>
          </p:cNvSpPr>
          <p:nvPr>
            <p:ph type="sldNum" sz="quarter" idx="12"/>
          </p:nvPr>
        </p:nvSpPr>
        <p:spPr>
          <a:xfrm>
            <a:off x="6457950" y="4767263"/>
            <a:ext cx="2057400" cy="274637"/>
          </a:xfrm>
        </p:spPr>
        <p:txBody>
          <a:bodyPr/>
          <a:lstStyle/>
          <a:p>
            <a:pPr rtl="0"/>
            <a:fld id="{FC749032-2A07-4AE8-BA90-74324CAE0C87}" type="slidenum">
              <a:rPr lang="en-US" altLang="zh-TW" smtClean="0"/>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SECTION_TITLE_AND_DESCRIPTION_1_1">
    <p:bg>
      <p:bgPr>
        <a:solidFill>
          <a:schemeClr val="accent2"/>
        </a:solidFill>
        <a:effectLst/>
      </p:bgPr>
    </p:bg>
    <p:spTree>
      <p:nvGrpSpPr>
        <p:cNvPr id="1" name="Shape 147"/>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880C933-B5B4-4D18-BEC0-FC4D18D0FE99}"/>
              </a:ext>
            </a:extLst>
          </p:cNvPr>
          <p:cNvSpPr>
            <a:spLocks noGrp="1"/>
          </p:cNvSpPr>
          <p:nvPr>
            <p:ph type="sldNum" sz="quarter" idx="12"/>
          </p:nvPr>
        </p:nvSpPr>
        <p:spPr>
          <a:xfrm>
            <a:off x="6457950" y="4767263"/>
            <a:ext cx="2057400" cy="274637"/>
          </a:xfrm>
        </p:spPr>
        <p:txBody>
          <a:bodyPr/>
          <a:lstStyle/>
          <a:p>
            <a:pPr rtl="0"/>
            <a:fld id="{FC749032-2A07-4AE8-BA90-74324CAE0C87}" type="slidenum">
              <a:rPr lang="en-US" altLang="zh-TW" smtClean="0"/>
              <a:t>‹#›</a:t>
            </a:fld>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_1_1">
    <p:bg>
      <p:bgPr>
        <a:solidFill>
          <a:schemeClr val="dk2"/>
        </a:solidFill>
        <a:effectLst/>
      </p:bgPr>
    </p:bg>
    <p:spTree>
      <p:nvGrpSpPr>
        <p:cNvPr id="1" name="Shape 148"/>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8FAF78E-838D-4266-B751-4BDA38BA79A9}"/>
              </a:ext>
            </a:extLst>
          </p:cNvPr>
          <p:cNvSpPr>
            <a:spLocks noGrp="1"/>
          </p:cNvSpPr>
          <p:nvPr>
            <p:ph type="sldNum" sz="quarter" idx="12"/>
          </p:nvPr>
        </p:nvSpPr>
        <p:spPr>
          <a:xfrm>
            <a:off x="6457950" y="4767263"/>
            <a:ext cx="2057400" cy="274637"/>
          </a:xfrm>
        </p:spPr>
        <p:txBody>
          <a:bodyPr/>
          <a:lstStyle/>
          <a:p>
            <a:pPr rtl="0"/>
            <a:fld id="{FC749032-2A07-4AE8-BA90-74324CAE0C87}" type="slidenum">
              <a:rPr lang="en-US" altLang="zh-TW" smtClean="0"/>
              <a:t>‹#›</a:t>
            </a:fld>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Big Shoulders Text SemiBold"/>
              <a:buNone/>
              <a:defRPr sz="2800">
                <a:solidFill>
                  <a:srgbClr val="434343"/>
                </a:solidFill>
                <a:latin typeface="Big Shoulders Text SemiBold"/>
                <a:ea typeface="Big Shoulders Text SemiBold"/>
                <a:cs typeface="Big Shoulders Text SemiBold"/>
                <a:sym typeface="Big Shoulders Text SemiBold"/>
              </a:defRPr>
            </a:lvl1pPr>
            <a:lvl2pPr lvl="1">
              <a:spcBef>
                <a:spcPts val="0"/>
              </a:spcBef>
              <a:spcAft>
                <a:spcPts val="0"/>
              </a:spcAft>
              <a:buClr>
                <a:srgbClr val="434343"/>
              </a:buClr>
              <a:buSzPts val="2800"/>
              <a:buFont typeface="Big Shoulders Text SemiBold"/>
              <a:buNone/>
              <a:defRPr sz="2800">
                <a:solidFill>
                  <a:srgbClr val="434343"/>
                </a:solidFill>
                <a:latin typeface="Big Shoulders Text SemiBold"/>
                <a:ea typeface="Big Shoulders Text SemiBold"/>
                <a:cs typeface="Big Shoulders Text SemiBold"/>
                <a:sym typeface="Big Shoulders Text SemiBold"/>
              </a:defRPr>
            </a:lvl2pPr>
            <a:lvl3pPr lvl="2">
              <a:spcBef>
                <a:spcPts val="0"/>
              </a:spcBef>
              <a:spcAft>
                <a:spcPts val="0"/>
              </a:spcAft>
              <a:buClr>
                <a:srgbClr val="434343"/>
              </a:buClr>
              <a:buSzPts val="2800"/>
              <a:buFont typeface="Big Shoulders Text SemiBold"/>
              <a:buNone/>
              <a:defRPr sz="2800">
                <a:solidFill>
                  <a:srgbClr val="434343"/>
                </a:solidFill>
                <a:latin typeface="Big Shoulders Text SemiBold"/>
                <a:ea typeface="Big Shoulders Text SemiBold"/>
                <a:cs typeface="Big Shoulders Text SemiBold"/>
                <a:sym typeface="Big Shoulders Text SemiBold"/>
              </a:defRPr>
            </a:lvl3pPr>
            <a:lvl4pPr lvl="3">
              <a:spcBef>
                <a:spcPts val="0"/>
              </a:spcBef>
              <a:spcAft>
                <a:spcPts val="0"/>
              </a:spcAft>
              <a:buClr>
                <a:srgbClr val="434343"/>
              </a:buClr>
              <a:buSzPts val="2800"/>
              <a:buFont typeface="Big Shoulders Text SemiBold"/>
              <a:buNone/>
              <a:defRPr sz="2800">
                <a:solidFill>
                  <a:srgbClr val="434343"/>
                </a:solidFill>
                <a:latin typeface="Big Shoulders Text SemiBold"/>
                <a:ea typeface="Big Shoulders Text SemiBold"/>
                <a:cs typeface="Big Shoulders Text SemiBold"/>
                <a:sym typeface="Big Shoulders Text SemiBold"/>
              </a:defRPr>
            </a:lvl4pPr>
            <a:lvl5pPr lvl="4">
              <a:spcBef>
                <a:spcPts val="0"/>
              </a:spcBef>
              <a:spcAft>
                <a:spcPts val="0"/>
              </a:spcAft>
              <a:buClr>
                <a:srgbClr val="434343"/>
              </a:buClr>
              <a:buSzPts val="2800"/>
              <a:buFont typeface="Big Shoulders Text SemiBold"/>
              <a:buNone/>
              <a:defRPr sz="2800">
                <a:solidFill>
                  <a:srgbClr val="434343"/>
                </a:solidFill>
                <a:latin typeface="Big Shoulders Text SemiBold"/>
                <a:ea typeface="Big Shoulders Text SemiBold"/>
                <a:cs typeface="Big Shoulders Text SemiBold"/>
                <a:sym typeface="Big Shoulders Text SemiBold"/>
              </a:defRPr>
            </a:lvl5pPr>
            <a:lvl6pPr lvl="5">
              <a:spcBef>
                <a:spcPts val="0"/>
              </a:spcBef>
              <a:spcAft>
                <a:spcPts val="0"/>
              </a:spcAft>
              <a:buClr>
                <a:srgbClr val="434343"/>
              </a:buClr>
              <a:buSzPts val="2800"/>
              <a:buFont typeface="Big Shoulders Text SemiBold"/>
              <a:buNone/>
              <a:defRPr sz="2800">
                <a:solidFill>
                  <a:srgbClr val="434343"/>
                </a:solidFill>
                <a:latin typeface="Big Shoulders Text SemiBold"/>
                <a:ea typeface="Big Shoulders Text SemiBold"/>
                <a:cs typeface="Big Shoulders Text SemiBold"/>
                <a:sym typeface="Big Shoulders Text SemiBold"/>
              </a:defRPr>
            </a:lvl6pPr>
            <a:lvl7pPr lvl="6">
              <a:spcBef>
                <a:spcPts val="0"/>
              </a:spcBef>
              <a:spcAft>
                <a:spcPts val="0"/>
              </a:spcAft>
              <a:buClr>
                <a:srgbClr val="434343"/>
              </a:buClr>
              <a:buSzPts val="2800"/>
              <a:buFont typeface="Big Shoulders Text SemiBold"/>
              <a:buNone/>
              <a:defRPr sz="2800">
                <a:solidFill>
                  <a:srgbClr val="434343"/>
                </a:solidFill>
                <a:latin typeface="Big Shoulders Text SemiBold"/>
                <a:ea typeface="Big Shoulders Text SemiBold"/>
                <a:cs typeface="Big Shoulders Text SemiBold"/>
                <a:sym typeface="Big Shoulders Text SemiBold"/>
              </a:defRPr>
            </a:lvl7pPr>
            <a:lvl8pPr lvl="7">
              <a:spcBef>
                <a:spcPts val="0"/>
              </a:spcBef>
              <a:spcAft>
                <a:spcPts val="0"/>
              </a:spcAft>
              <a:buClr>
                <a:srgbClr val="434343"/>
              </a:buClr>
              <a:buSzPts val="2800"/>
              <a:buFont typeface="Big Shoulders Text SemiBold"/>
              <a:buNone/>
              <a:defRPr sz="2800">
                <a:solidFill>
                  <a:srgbClr val="434343"/>
                </a:solidFill>
                <a:latin typeface="Big Shoulders Text SemiBold"/>
                <a:ea typeface="Big Shoulders Text SemiBold"/>
                <a:cs typeface="Big Shoulders Text SemiBold"/>
                <a:sym typeface="Big Shoulders Text SemiBold"/>
              </a:defRPr>
            </a:lvl8pPr>
            <a:lvl9pPr lvl="8">
              <a:spcBef>
                <a:spcPts val="0"/>
              </a:spcBef>
              <a:spcAft>
                <a:spcPts val="0"/>
              </a:spcAft>
              <a:buClr>
                <a:srgbClr val="434343"/>
              </a:buClr>
              <a:buSzPts val="2800"/>
              <a:buFont typeface="Big Shoulders Text SemiBold"/>
              <a:buNone/>
              <a:defRPr sz="2800">
                <a:solidFill>
                  <a:srgbClr val="434343"/>
                </a:solidFill>
                <a:latin typeface="Big Shoulders Text SemiBold"/>
                <a:ea typeface="Big Shoulders Text SemiBold"/>
                <a:cs typeface="Big Shoulders Text SemiBold"/>
                <a:sym typeface="Big Shoulders Text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434343"/>
              </a:buClr>
              <a:buSzPts val="1200"/>
              <a:buFont typeface="Barlow"/>
              <a:buChar char="●"/>
              <a:defRPr sz="1200">
                <a:solidFill>
                  <a:srgbClr val="434343"/>
                </a:solidFill>
                <a:latin typeface="Barlow"/>
                <a:ea typeface="Barlow"/>
                <a:cs typeface="Barlow"/>
                <a:sym typeface="Barlow"/>
              </a:defRPr>
            </a:lvl1pPr>
            <a:lvl2pPr marL="914400" lvl="1" indent="-304800">
              <a:lnSpc>
                <a:spcPct val="115000"/>
              </a:lnSpc>
              <a:spcBef>
                <a:spcPts val="1600"/>
              </a:spcBef>
              <a:spcAft>
                <a:spcPts val="0"/>
              </a:spcAft>
              <a:buClr>
                <a:srgbClr val="434343"/>
              </a:buClr>
              <a:buSzPts val="1200"/>
              <a:buFont typeface="Barlow"/>
              <a:buChar char="○"/>
              <a:defRPr sz="1200">
                <a:solidFill>
                  <a:srgbClr val="434343"/>
                </a:solidFill>
                <a:latin typeface="Barlow"/>
                <a:ea typeface="Barlow"/>
                <a:cs typeface="Barlow"/>
                <a:sym typeface="Barlow"/>
              </a:defRPr>
            </a:lvl2pPr>
            <a:lvl3pPr marL="1371600" lvl="2" indent="-304800">
              <a:lnSpc>
                <a:spcPct val="115000"/>
              </a:lnSpc>
              <a:spcBef>
                <a:spcPts val="1600"/>
              </a:spcBef>
              <a:spcAft>
                <a:spcPts val="0"/>
              </a:spcAft>
              <a:buClr>
                <a:srgbClr val="434343"/>
              </a:buClr>
              <a:buSzPts val="1200"/>
              <a:buFont typeface="Barlow"/>
              <a:buChar char="■"/>
              <a:defRPr sz="1200">
                <a:solidFill>
                  <a:srgbClr val="434343"/>
                </a:solidFill>
                <a:latin typeface="Barlow"/>
                <a:ea typeface="Barlow"/>
                <a:cs typeface="Barlow"/>
                <a:sym typeface="Barlow"/>
              </a:defRPr>
            </a:lvl3pPr>
            <a:lvl4pPr marL="1828800" lvl="3" indent="-304800">
              <a:lnSpc>
                <a:spcPct val="115000"/>
              </a:lnSpc>
              <a:spcBef>
                <a:spcPts val="1600"/>
              </a:spcBef>
              <a:spcAft>
                <a:spcPts val="0"/>
              </a:spcAft>
              <a:buClr>
                <a:srgbClr val="434343"/>
              </a:buClr>
              <a:buSzPts val="1200"/>
              <a:buFont typeface="Barlow"/>
              <a:buChar char="●"/>
              <a:defRPr sz="1200">
                <a:solidFill>
                  <a:srgbClr val="434343"/>
                </a:solidFill>
                <a:latin typeface="Barlow"/>
                <a:ea typeface="Barlow"/>
                <a:cs typeface="Barlow"/>
                <a:sym typeface="Barlow"/>
              </a:defRPr>
            </a:lvl4pPr>
            <a:lvl5pPr marL="2286000" lvl="4" indent="-304800">
              <a:lnSpc>
                <a:spcPct val="115000"/>
              </a:lnSpc>
              <a:spcBef>
                <a:spcPts val="1600"/>
              </a:spcBef>
              <a:spcAft>
                <a:spcPts val="0"/>
              </a:spcAft>
              <a:buClr>
                <a:srgbClr val="434343"/>
              </a:buClr>
              <a:buSzPts val="1200"/>
              <a:buFont typeface="Barlow"/>
              <a:buChar char="○"/>
              <a:defRPr sz="1200">
                <a:solidFill>
                  <a:srgbClr val="434343"/>
                </a:solidFill>
                <a:latin typeface="Barlow"/>
                <a:ea typeface="Barlow"/>
                <a:cs typeface="Barlow"/>
                <a:sym typeface="Barlow"/>
              </a:defRPr>
            </a:lvl5pPr>
            <a:lvl6pPr marL="2743200" lvl="5" indent="-304800">
              <a:lnSpc>
                <a:spcPct val="115000"/>
              </a:lnSpc>
              <a:spcBef>
                <a:spcPts val="1600"/>
              </a:spcBef>
              <a:spcAft>
                <a:spcPts val="0"/>
              </a:spcAft>
              <a:buClr>
                <a:srgbClr val="434343"/>
              </a:buClr>
              <a:buSzPts val="1200"/>
              <a:buFont typeface="Barlow"/>
              <a:buChar char="■"/>
              <a:defRPr sz="1200">
                <a:solidFill>
                  <a:srgbClr val="434343"/>
                </a:solidFill>
                <a:latin typeface="Barlow"/>
                <a:ea typeface="Barlow"/>
                <a:cs typeface="Barlow"/>
                <a:sym typeface="Barlow"/>
              </a:defRPr>
            </a:lvl6pPr>
            <a:lvl7pPr marL="3200400" lvl="6" indent="-304800">
              <a:lnSpc>
                <a:spcPct val="115000"/>
              </a:lnSpc>
              <a:spcBef>
                <a:spcPts val="1600"/>
              </a:spcBef>
              <a:spcAft>
                <a:spcPts val="0"/>
              </a:spcAft>
              <a:buClr>
                <a:srgbClr val="434343"/>
              </a:buClr>
              <a:buSzPts val="1200"/>
              <a:buFont typeface="Barlow"/>
              <a:buChar char="●"/>
              <a:defRPr sz="1200">
                <a:solidFill>
                  <a:srgbClr val="434343"/>
                </a:solidFill>
                <a:latin typeface="Barlow"/>
                <a:ea typeface="Barlow"/>
                <a:cs typeface="Barlow"/>
                <a:sym typeface="Barlow"/>
              </a:defRPr>
            </a:lvl7pPr>
            <a:lvl8pPr marL="3657600" lvl="7" indent="-304800">
              <a:lnSpc>
                <a:spcPct val="115000"/>
              </a:lnSpc>
              <a:spcBef>
                <a:spcPts val="1600"/>
              </a:spcBef>
              <a:spcAft>
                <a:spcPts val="0"/>
              </a:spcAft>
              <a:buClr>
                <a:srgbClr val="434343"/>
              </a:buClr>
              <a:buSzPts val="1200"/>
              <a:buFont typeface="Barlow"/>
              <a:buChar char="○"/>
              <a:defRPr sz="1200">
                <a:solidFill>
                  <a:srgbClr val="434343"/>
                </a:solidFill>
                <a:latin typeface="Barlow"/>
                <a:ea typeface="Barlow"/>
                <a:cs typeface="Barlow"/>
                <a:sym typeface="Barlow"/>
              </a:defRPr>
            </a:lvl8pPr>
            <a:lvl9pPr marL="4114800" lvl="8" indent="-304800">
              <a:lnSpc>
                <a:spcPct val="115000"/>
              </a:lnSpc>
              <a:spcBef>
                <a:spcPts val="1600"/>
              </a:spcBef>
              <a:spcAft>
                <a:spcPts val="1600"/>
              </a:spcAft>
              <a:buClr>
                <a:srgbClr val="434343"/>
              </a:buClr>
              <a:buSzPts val="1200"/>
              <a:buFont typeface="Barlow"/>
              <a:buChar char="■"/>
              <a:defRPr sz="1200">
                <a:solidFill>
                  <a:srgbClr val="434343"/>
                </a:solidFill>
                <a:latin typeface="Barlow"/>
                <a:ea typeface="Barlow"/>
                <a:cs typeface="Barlow"/>
                <a:sym typeface="Barlow"/>
              </a:defRPr>
            </a:lvl9pPr>
          </a:lstStyle>
          <a:p>
            <a:endParaRPr dirty="0"/>
          </a:p>
        </p:txBody>
      </p:sp>
      <p:sp>
        <p:nvSpPr>
          <p:cNvPr id="2" name="投影片編號版面配置區 1">
            <a:extLst>
              <a:ext uri="{FF2B5EF4-FFF2-40B4-BE49-F238E27FC236}">
                <a16:creationId xmlns:a16="http://schemas.microsoft.com/office/drawing/2014/main" id="{00E02042-97CF-4AD3-85B0-84B66177AE3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600" b="1">
                <a:solidFill>
                  <a:schemeClr val="tx1">
                    <a:lumMod val="75000"/>
                  </a:schemeClr>
                </a:solidFill>
              </a:defRPr>
            </a:lvl1pPr>
          </a:lstStyle>
          <a:p>
            <a:fld id="{B140B93B-E194-4AED-88E0-7F1B20712DF8}" type="slidenum">
              <a:rPr lang="zh-TW" altLang="en-US" smtClean="0"/>
              <a:pPr/>
              <a:t>‹#›</a:t>
            </a:fld>
            <a:endParaRPr lang="zh-TW" alt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8" r:id="rId6"/>
    <p:sldLayoutId id="2147483659" r:id="rId7"/>
    <p:sldLayoutId id="2147483669" r:id="rId8"/>
    <p:sldLayoutId id="2147483670" r:id="rId9"/>
    <p:sldLayoutId id="214748367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6"/>
        <p:cNvGrpSpPr/>
        <p:nvPr/>
      </p:nvGrpSpPr>
      <p:grpSpPr>
        <a:xfrm>
          <a:off x="0" y="0"/>
          <a:ext cx="0" cy="0"/>
          <a:chOff x="0" y="0"/>
          <a:chExt cx="0" cy="0"/>
        </a:xfrm>
      </p:grpSpPr>
      <p:sp>
        <p:nvSpPr>
          <p:cNvPr id="157" name="Google Shape;157;p27"/>
          <p:cNvSpPr txBox="1">
            <a:spLocks noGrp="1"/>
          </p:cNvSpPr>
          <p:nvPr>
            <p:ph type="ctrTitle"/>
          </p:nvPr>
        </p:nvSpPr>
        <p:spPr>
          <a:xfrm>
            <a:off x="0" y="1308821"/>
            <a:ext cx="9144000" cy="2100900"/>
          </a:xfrm>
          <a:prstGeom prst="rect">
            <a:avLst/>
          </a:prstGeom>
        </p:spPr>
        <p:txBody>
          <a:bodyPr spcFirstLastPara="1" wrap="square" lIns="91425" tIns="91425" rIns="91425" bIns="91425" anchor="ctr" anchorCtr="0">
            <a:noAutofit/>
          </a:bodyPr>
          <a:lstStyle/>
          <a:p>
            <a:pPr lvl="0">
              <a:lnSpc>
                <a:spcPct val="150000"/>
              </a:lnSpc>
            </a:pPr>
            <a:r>
              <a:rPr lang="zh-TW" altLang="en-US" sz="2800" b="1" dirty="0">
                <a:latin typeface="微軟正黑體" panose="020B0604030504040204" pitchFamily="34" charset="-120"/>
                <a:ea typeface="微軟正黑體" panose="020B0604030504040204" pitchFamily="34" charset="-120"/>
                <a:cs typeface="Arial" panose="020B0604020202020204" pitchFamily="34" charset="0"/>
              </a:rPr>
              <a:t>探討學校領導者的健康素養對於實施健康促進學校之作用</a:t>
            </a:r>
            <a:r>
              <a:rPr lang="en-US" altLang="zh-TW" sz="2800" b="1" dirty="0">
                <a:latin typeface="Arial" panose="020B0604020202020204" pitchFamily="34" charset="0"/>
                <a:cs typeface="Arial" panose="020B0604020202020204" pitchFamily="34" charset="0"/>
              </a:rPr>
              <a:t>The Role of School Leaders’ Health Literacy for the</a:t>
            </a:r>
            <a:r>
              <a:rPr lang="zh-TW" altLang="en-US" sz="2800" b="1" dirty="0">
                <a:latin typeface="Arial" panose="020B0604020202020204" pitchFamily="34" charset="0"/>
                <a:cs typeface="Arial" panose="020B0604020202020204" pitchFamily="34" charset="0"/>
              </a:rPr>
              <a:t> </a:t>
            </a:r>
            <a:r>
              <a:rPr lang="en-US" altLang="zh-TW" sz="2800" b="1" dirty="0">
                <a:latin typeface="Arial" panose="020B0604020202020204" pitchFamily="34" charset="0"/>
                <a:cs typeface="Arial" panose="020B0604020202020204" pitchFamily="34" charset="0"/>
              </a:rPr>
              <a:t>Implementation of Health Promoting Schools</a:t>
            </a:r>
            <a:endParaRPr sz="28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58" name="Google Shape;158;p27"/>
          <p:cNvSpPr txBox="1">
            <a:spLocks noGrp="1"/>
          </p:cNvSpPr>
          <p:nvPr>
            <p:ph type="subTitle" idx="1"/>
          </p:nvPr>
        </p:nvSpPr>
        <p:spPr>
          <a:xfrm>
            <a:off x="0" y="3726616"/>
            <a:ext cx="9144000" cy="522687"/>
          </a:xfrm>
          <a:prstGeom prst="rect">
            <a:avLst/>
          </a:prstGeom>
        </p:spPr>
        <p:txBody>
          <a:bodyPr spcFirstLastPara="1" wrap="square" lIns="91425" tIns="91425" rIns="91425" bIns="91425" anchor="t" anchorCtr="0">
            <a:noAutofit/>
          </a:bodyPr>
          <a:lstStyle/>
          <a:p>
            <a:pPr marL="0" indent="0"/>
            <a:r>
              <a:rPr lang="en-US" altLang="zh-TW" dirty="0">
                <a:latin typeface="Arial" panose="020B0604020202020204" pitchFamily="34" charset="0"/>
                <a:cs typeface="Arial" panose="020B0604020202020204" pitchFamily="34" charset="0"/>
              </a:rPr>
              <a:t>Kevin </a:t>
            </a:r>
            <a:r>
              <a:rPr lang="en-US" altLang="zh-TW" dirty="0" err="1">
                <a:latin typeface="Arial" panose="020B0604020202020204" pitchFamily="34" charset="0"/>
                <a:cs typeface="Arial" panose="020B0604020202020204" pitchFamily="34" charset="0"/>
              </a:rPr>
              <a:t>Dadaczynski</a:t>
            </a:r>
            <a:r>
              <a:rPr lang="en-US" altLang="zh-TW" dirty="0">
                <a:latin typeface="Arial" panose="020B0604020202020204" pitchFamily="34" charset="0"/>
                <a:cs typeface="Arial" panose="020B0604020202020204" pitchFamily="34" charset="0"/>
              </a:rPr>
              <a:t> , Katharina </a:t>
            </a:r>
            <a:r>
              <a:rPr lang="en-US" altLang="zh-TW" dirty="0" err="1">
                <a:latin typeface="Arial" panose="020B0604020202020204" pitchFamily="34" charset="0"/>
                <a:cs typeface="Arial" panose="020B0604020202020204" pitchFamily="34" charset="0"/>
              </a:rPr>
              <a:t>Rathmann</a:t>
            </a:r>
            <a:r>
              <a:rPr lang="zh-TW" altLang="en-US" dirty="0">
                <a:latin typeface="Arial" panose="020B0604020202020204" pitchFamily="34" charset="0"/>
                <a:cs typeface="Arial" panose="020B0604020202020204" pitchFamily="34" charset="0"/>
              </a:rPr>
              <a:t> </a:t>
            </a:r>
            <a:r>
              <a:rPr lang="en-US" altLang="zh-TW" dirty="0">
                <a:latin typeface="Arial" panose="020B0604020202020204" pitchFamily="34" charset="0"/>
                <a:cs typeface="Arial" panose="020B0604020202020204" pitchFamily="34" charset="0"/>
              </a:rPr>
              <a:t>, Thomas </a:t>
            </a:r>
            <a:r>
              <a:rPr lang="en-US" altLang="zh-TW" dirty="0" err="1">
                <a:latin typeface="Arial" panose="020B0604020202020204" pitchFamily="34" charset="0"/>
                <a:cs typeface="Arial" panose="020B0604020202020204" pitchFamily="34" charset="0"/>
              </a:rPr>
              <a:t>Hering</a:t>
            </a:r>
            <a:r>
              <a:rPr lang="en-US" altLang="zh-TW" dirty="0">
                <a:latin typeface="Arial" panose="020B0604020202020204" pitchFamily="34" charset="0"/>
                <a:cs typeface="Arial" panose="020B0604020202020204" pitchFamily="34" charset="0"/>
              </a:rPr>
              <a:t>  and </a:t>
            </a:r>
            <a:r>
              <a:rPr lang="en-US" altLang="zh-TW" dirty="0" err="1">
                <a:latin typeface="Arial" panose="020B0604020202020204" pitchFamily="34" charset="0"/>
                <a:cs typeface="Arial" panose="020B0604020202020204" pitchFamily="34" charset="0"/>
              </a:rPr>
              <a:t>Orkan</a:t>
            </a:r>
            <a:r>
              <a:rPr lang="en-US" altLang="zh-TW" dirty="0">
                <a:latin typeface="Arial" panose="020B0604020202020204" pitchFamily="34" charset="0"/>
                <a:cs typeface="Arial" panose="020B0604020202020204" pitchFamily="34" charset="0"/>
              </a:rPr>
              <a:t> </a:t>
            </a:r>
            <a:r>
              <a:rPr lang="en-US" altLang="zh-TW" dirty="0" err="1">
                <a:latin typeface="Arial" panose="020B0604020202020204" pitchFamily="34" charset="0"/>
                <a:cs typeface="Arial" panose="020B0604020202020204" pitchFamily="34" charset="0"/>
              </a:rPr>
              <a:t>Okan</a:t>
            </a:r>
            <a:r>
              <a:rPr lang="en-US" altLang="zh-TW" dirty="0">
                <a:latin typeface="Arial" panose="020B0604020202020204" pitchFamily="34" charset="0"/>
                <a:cs typeface="Arial" panose="020B0604020202020204" pitchFamily="34" charset="0"/>
              </a:rPr>
              <a:t> </a:t>
            </a:r>
            <a:endParaRPr lang="zh-TW" altLang="en-US" dirty="0">
              <a:latin typeface="Arial" panose="020B0604020202020204" pitchFamily="34" charset="0"/>
              <a:cs typeface="Arial" panose="020B0604020202020204" pitchFamily="34" charset="0"/>
            </a:endParaRPr>
          </a:p>
          <a:p>
            <a:pPr marL="0" lvl="0" indent="0" algn="ctr"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 name="文字方塊 1">
            <a:extLst>
              <a:ext uri="{FF2B5EF4-FFF2-40B4-BE49-F238E27FC236}">
                <a16:creationId xmlns:a16="http://schemas.microsoft.com/office/drawing/2014/main" id="{CBE9D4FA-16F3-4B96-8214-8906DD2678B3}"/>
              </a:ext>
            </a:extLst>
          </p:cNvPr>
          <p:cNvSpPr txBox="1"/>
          <p:nvPr/>
        </p:nvSpPr>
        <p:spPr>
          <a:xfrm>
            <a:off x="1334267" y="407383"/>
            <a:ext cx="6692858" cy="369332"/>
          </a:xfrm>
          <a:prstGeom prst="rect">
            <a:avLst/>
          </a:prstGeom>
          <a:noFill/>
        </p:spPr>
        <p:txBody>
          <a:bodyPr wrap="none" rtlCol="0">
            <a:spAutoFit/>
          </a:bodyPr>
          <a:lstStyle/>
          <a:p>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健康促進學校國際網絡計畫（</a:t>
            </a:r>
            <a:r>
              <a:rPr lang="en-US" altLang="zh-TW" sz="1800" b="1" dirty="0">
                <a:solidFill>
                  <a:schemeClr val="accent6">
                    <a:lumMod val="50000"/>
                  </a:schemeClr>
                </a:solidFill>
                <a:latin typeface="微軟正黑體" panose="020B0604030504040204" pitchFamily="34" charset="-120"/>
                <a:ea typeface="微軟正黑體" panose="020B0604030504040204" pitchFamily="34" charset="-120"/>
              </a:rPr>
              <a:t>109-110</a:t>
            </a: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年）</a:t>
            </a:r>
            <a:r>
              <a:rPr lang="en-US" altLang="zh-TW" sz="1800" b="1" dirty="0">
                <a:solidFill>
                  <a:schemeClr val="accent6">
                    <a:lumMod val="50000"/>
                  </a:schemeClr>
                </a:solidFill>
                <a:latin typeface="微軟正黑體" panose="020B0604030504040204" pitchFamily="34" charset="-120"/>
                <a:ea typeface="微軟正黑體" panose="020B0604030504040204" pitchFamily="34" charset="-120"/>
              </a:rPr>
              <a:t>109</a:t>
            </a: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年</a:t>
            </a:r>
            <a:r>
              <a:rPr lang="en-US" altLang="zh-TW" sz="1800" b="1" dirty="0">
                <a:solidFill>
                  <a:schemeClr val="accent6">
                    <a:lumMod val="50000"/>
                  </a:schemeClr>
                </a:solidFill>
                <a:latin typeface="微軟正黑體" panose="020B0604030504040204" pitchFamily="34" charset="-120"/>
                <a:ea typeface="微軟正黑體" panose="020B0604030504040204" pitchFamily="34" charset="-120"/>
              </a:rPr>
              <a:t>5</a:t>
            </a: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月份導讀文章</a:t>
            </a:r>
          </a:p>
        </p:txBody>
      </p:sp>
      <p:sp>
        <p:nvSpPr>
          <p:cNvPr id="3" name="矩形 2">
            <a:extLst>
              <a:ext uri="{FF2B5EF4-FFF2-40B4-BE49-F238E27FC236}">
                <a16:creationId xmlns:a16="http://schemas.microsoft.com/office/drawing/2014/main" id="{261E7C2E-4E5D-4EBF-91F3-95F2402AD717}"/>
              </a:ext>
            </a:extLst>
          </p:cNvPr>
          <p:cNvSpPr/>
          <p:nvPr/>
        </p:nvSpPr>
        <p:spPr>
          <a:xfrm>
            <a:off x="289560" y="4566198"/>
            <a:ext cx="8564880" cy="461665"/>
          </a:xfrm>
          <a:prstGeom prst="rect">
            <a:avLst/>
          </a:prstGeom>
        </p:spPr>
        <p:txBody>
          <a:bodyPr wrap="square">
            <a:spAutoFit/>
          </a:bodyPr>
          <a:lstStyle/>
          <a:p>
            <a:r>
              <a:rPr lang="en-US" altLang="zh-TW" sz="1200" b="1" dirty="0" err="1">
                <a:solidFill>
                  <a:srgbClr val="222222"/>
                </a:solidFill>
                <a:latin typeface="Times New Roman" panose="02020603050405020304" pitchFamily="18" charset="0"/>
                <a:cs typeface="Times New Roman" panose="02020603050405020304" pitchFamily="18" charset="0"/>
              </a:rPr>
              <a:t>Dadaczynski</a:t>
            </a:r>
            <a:r>
              <a:rPr lang="en-US" altLang="zh-TW" sz="1200" b="1" dirty="0">
                <a:solidFill>
                  <a:srgbClr val="222222"/>
                </a:solidFill>
                <a:latin typeface="Times New Roman" panose="02020603050405020304" pitchFamily="18" charset="0"/>
                <a:cs typeface="Times New Roman" panose="02020603050405020304" pitchFamily="18" charset="0"/>
              </a:rPr>
              <a:t>, K., </a:t>
            </a:r>
            <a:r>
              <a:rPr lang="en-US" altLang="zh-TW" sz="1200" b="1" dirty="0" err="1">
                <a:solidFill>
                  <a:srgbClr val="222222"/>
                </a:solidFill>
                <a:latin typeface="Times New Roman" panose="02020603050405020304" pitchFamily="18" charset="0"/>
                <a:cs typeface="Times New Roman" panose="02020603050405020304" pitchFamily="18" charset="0"/>
              </a:rPr>
              <a:t>Rathmann</a:t>
            </a:r>
            <a:r>
              <a:rPr lang="en-US" altLang="zh-TW" sz="1200" b="1" dirty="0">
                <a:solidFill>
                  <a:srgbClr val="222222"/>
                </a:solidFill>
                <a:latin typeface="Times New Roman" panose="02020603050405020304" pitchFamily="18" charset="0"/>
                <a:cs typeface="Times New Roman" panose="02020603050405020304" pitchFamily="18" charset="0"/>
              </a:rPr>
              <a:t>, K., </a:t>
            </a:r>
            <a:r>
              <a:rPr lang="en-US" altLang="zh-TW" sz="1200" b="1" dirty="0" err="1">
                <a:solidFill>
                  <a:srgbClr val="222222"/>
                </a:solidFill>
                <a:latin typeface="Times New Roman" panose="02020603050405020304" pitchFamily="18" charset="0"/>
                <a:cs typeface="Times New Roman" panose="02020603050405020304" pitchFamily="18" charset="0"/>
              </a:rPr>
              <a:t>Hering</a:t>
            </a:r>
            <a:r>
              <a:rPr lang="en-US" altLang="zh-TW" sz="1200" b="1" dirty="0">
                <a:solidFill>
                  <a:srgbClr val="222222"/>
                </a:solidFill>
                <a:latin typeface="Times New Roman" panose="02020603050405020304" pitchFamily="18" charset="0"/>
                <a:cs typeface="Times New Roman" panose="02020603050405020304" pitchFamily="18" charset="0"/>
              </a:rPr>
              <a:t>, T., &amp; </a:t>
            </a:r>
            <a:r>
              <a:rPr lang="en-US" altLang="zh-TW" sz="1200" b="1" dirty="0" err="1">
                <a:solidFill>
                  <a:srgbClr val="222222"/>
                </a:solidFill>
                <a:latin typeface="Times New Roman" panose="02020603050405020304" pitchFamily="18" charset="0"/>
                <a:cs typeface="Times New Roman" panose="02020603050405020304" pitchFamily="18" charset="0"/>
              </a:rPr>
              <a:t>Okan</a:t>
            </a:r>
            <a:r>
              <a:rPr lang="en-US" altLang="zh-TW" sz="1200" b="1" dirty="0">
                <a:solidFill>
                  <a:srgbClr val="222222"/>
                </a:solidFill>
                <a:latin typeface="Times New Roman" panose="02020603050405020304" pitchFamily="18" charset="0"/>
                <a:cs typeface="Times New Roman" panose="02020603050405020304" pitchFamily="18" charset="0"/>
              </a:rPr>
              <a:t>, O. (2020). The Role of School Leaders’ Health Literacy for the Implementation of Health Promoting Schools. </a:t>
            </a:r>
            <a:r>
              <a:rPr lang="en-US" altLang="zh-TW" sz="1200" b="1" i="1" dirty="0">
                <a:solidFill>
                  <a:srgbClr val="222222"/>
                </a:solidFill>
                <a:latin typeface="Times New Roman" panose="02020603050405020304" pitchFamily="18" charset="0"/>
                <a:cs typeface="Times New Roman" panose="02020603050405020304" pitchFamily="18" charset="0"/>
              </a:rPr>
              <a:t>International Journal of Environmental Research and Public Health</a:t>
            </a:r>
            <a:r>
              <a:rPr lang="en-US" altLang="zh-TW" sz="1200" b="1" dirty="0">
                <a:solidFill>
                  <a:srgbClr val="222222"/>
                </a:solidFill>
                <a:latin typeface="Times New Roman" panose="02020603050405020304" pitchFamily="18" charset="0"/>
                <a:cs typeface="Times New Roman" panose="02020603050405020304" pitchFamily="18" charset="0"/>
              </a:rPr>
              <a:t>, </a:t>
            </a:r>
            <a:r>
              <a:rPr lang="en-US" altLang="zh-TW" sz="1200" b="1" i="1" dirty="0">
                <a:solidFill>
                  <a:srgbClr val="222222"/>
                </a:solidFill>
                <a:latin typeface="Times New Roman" panose="02020603050405020304" pitchFamily="18" charset="0"/>
                <a:cs typeface="Times New Roman" panose="02020603050405020304" pitchFamily="18" charset="0"/>
              </a:rPr>
              <a:t>17</a:t>
            </a:r>
            <a:r>
              <a:rPr lang="en-US" altLang="zh-TW" sz="1200" b="1" dirty="0">
                <a:solidFill>
                  <a:srgbClr val="222222"/>
                </a:solidFill>
                <a:latin typeface="Times New Roman" panose="02020603050405020304" pitchFamily="18" charset="0"/>
                <a:cs typeface="Times New Roman" panose="02020603050405020304" pitchFamily="18" charset="0"/>
              </a:rPr>
              <a:t>(6), 1855.</a:t>
            </a:r>
            <a:endParaRPr lang="zh-TW" altLang="en-US" sz="1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2" name="Google Shape;192;p31"/>
          <p:cNvSpPr txBox="1">
            <a:spLocks noGrp="1"/>
          </p:cNvSpPr>
          <p:nvPr>
            <p:ph type="title"/>
          </p:nvPr>
        </p:nvSpPr>
        <p:spPr>
          <a:xfrm>
            <a:off x="719999" y="1610100"/>
            <a:ext cx="4338137" cy="1584300"/>
          </a:xfrm>
          <a:prstGeom prst="rect">
            <a:avLst/>
          </a:prstGeom>
        </p:spPr>
        <p:txBody>
          <a:bodyPr spcFirstLastPara="1" wrap="square" lIns="91425" tIns="91425" rIns="91425" bIns="91425" anchor="b" anchorCtr="0">
            <a:noAutofit/>
          </a:bodyPr>
          <a:lstStyle/>
          <a:p>
            <a:pPr lvl="0"/>
            <a:r>
              <a:rPr lang="zh-TW" altLang="en-US" b="1" dirty="0">
                <a:latin typeface="微軟正黑體" panose="020B0604030504040204" pitchFamily="34" charset="-120"/>
                <a:ea typeface="微軟正黑體" panose="020B0604030504040204" pitchFamily="34" charset="-120"/>
              </a:rPr>
              <a:t>材料與方法</a:t>
            </a:r>
            <a:br>
              <a:rPr lang="en-US" altLang="zh-TW" dirty="0"/>
            </a:br>
            <a:r>
              <a:rPr lang="en-US" altLang="zh-TW" sz="2800" dirty="0"/>
              <a:t>Materials and Methods</a:t>
            </a:r>
            <a:endParaRPr lang="en-US" altLang="zh-TW" dirty="0"/>
          </a:p>
        </p:txBody>
      </p:sp>
      <p:sp>
        <p:nvSpPr>
          <p:cNvPr id="193" name="Google Shape;193;p31"/>
          <p:cNvSpPr txBox="1">
            <a:spLocks noGrp="1"/>
          </p:cNvSpPr>
          <p:nvPr>
            <p:ph type="title" idx="2"/>
          </p:nvPr>
        </p:nvSpPr>
        <p:spPr>
          <a:xfrm>
            <a:off x="720000" y="690850"/>
            <a:ext cx="2687700" cy="62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a:t>
            </a:r>
            <a:r>
              <a:rPr lang="en-US" altLang="zh-TW" dirty="0"/>
              <a:t>2</a:t>
            </a:r>
            <a:endParaRPr dirty="0"/>
          </a:p>
        </p:txBody>
      </p:sp>
      <p:grpSp>
        <p:nvGrpSpPr>
          <p:cNvPr id="194" name="Google Shape;194;p31"/>
          <p:cNvGrpSpPr/>
          <p:nvPr/>
        </p:nvGrpSpPr>
        <p:grpSpPr>
          <a:xfrm rot="10800000">
            <a:off x="-431651" y="-2"/>
            <a:ext cx="2488897" cy="5256277"/>
            <a:chOff x="680043" y="1462746"/>
            <a:chExt cx="1334815" cy="2818984"/>
          </a:xfrm>
        </p:grpSpPr>
        <p:sp>
          <p:nvSpPr>
            <p:cNvPr id="195" name="Google Shape;195;p31"/>
            <p:cNvSpPr/>
            <p:nvPr/>
          </p:nvSpPr>
          <p:spPr>
            <a:xfrm rot="7229029" flipH="1">
              <a:off x="749781" y="1812954"/>
              <a:ext cx="381626" cy="380085"/>
            </a:xfrm>
            <a:custGeom>
              <a:avLst/>
              <a:gdLst/>
              <a:ahLst/>
              <a:cxnLst/>
              <a:rect l="l" t="t" r="r" b="b"/>
              <a:pathLst>
                <a:path w="6809" h="25388" extrusionOk="0">
                  <a:moveTo>
                    <a:pt x="6753" y="0"/>
                  </a:moveTo>
                  <a:lnTo>
                    <a:pt x="0" y="6404"/>
                  </a:lnTo>
                  <a:lnTo>
                    <a:pt x="6808" y="25388"/>
                  </a:lnTo>
                  <a:lnTo>
                    <a:pt x="6753" y="0"/>
                  </a:lnTo>
                  <a:close/>
                </a:path>
              </a:pathLst>
            </a:custGeom>
            <a:solidFill>
              <a:schemeClr val="dk2"/>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31"/>
            <p:cNvGrpSpPr/>
            <p:nvPr/>
          </p:nvGrpSpPr>
          <p:grpSpPr>
            <a:xfrm>
              <a:off x="872622" y="1462746"/>
              <a:ext cx="1142236" cy="2818984"/>
              <a:chOff x="918743" y="1462746"/>
              <a:chExt cx="1142236" cy="2818984"/>
            </a:xfrm>
          </p:grpSpPr>
          <p:sp>
            <p:nvSpPr>
              <p:cNvPr id="197" name="Google Shape;197;p31"/>
              <p:cNvSpPr/>
              <p:nvPr/>
            </p:nvSpPr>
            <p:spPr>
              <a:xfrm rot="4499969" flipH="1">
                <a:off x="1062996" y="1555055"/>
                <a:ext cx="853730" cy="953778"/>
              </a:xfrm>
              <a:custGeom>
                <a:avLst/>
                <a:gdLst/>
                <a:ahLst/>
                <a:cxnLst/>
                <a:rect l="l" t="t" r="r" b="b"/>
                <a:pathLst>
                  <a:path w="6809" h="25388" extrusionOk="0">
                    <a:moveTo>
                      <a:pt x="6753" y="0"/>
                    </a:moveTo>
                    <a:lnTo>
                      <a:pt x="0" y="6404"/>
                    </a:lnTo>
                    <a:lnTo>
                      <a:pt x="6808" y="25388"/>
                    </a:lnTo>
                    <a:lnTo>
                      <a:pt x="6753" y="0"/>
                    </a:lnTo>
                    <a:close/>
                  </a:path>
                </a:pathLst>
              </a:custGeom>
              <a:solidFill>
                <a:schemeClr val="lt2"/>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rot="19536">
                <a:off x="1526798" y="1463626"/>
                <a:ext cx="317526" cy="2817225"/>
              </a:xfrm>
              <a:custGeom>
                <a:avLst/>
                <a:gdLst/>
                <a:ahLst/>
                <a:cxnLst/>
                <a:rect l="l" t="t" r="r" b="b"/>
                <a:pathLst>
                  <a:path w="6809" h="25388" extrusionOk="0">
                    <a:moveTo>
                      <a:pt x="6753" y="0"/>
                    </a:moveTo>
                    <a:lnTo>
                      <a:pt x="0" y="6404"/>
                    </a:lnTo>
                    <a:lnTo>
                      <a:pt x="6808" y="25388"/>
                    </a:lnTo>
                    <a:lnTo>
                      <a:pt x="6753" y="0"/>
                    </a:lnTo>
                    <a:close/>
                  </a:path>
                </a:pathLst>
              </a:custGeom>
              <a:solidFill>
                <a:schemeClr val="accent1"/>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副標題 2">
            <a:extLst>
              <a:ext uri="{FF2B5EF4-FFF2-40B4-BE49-F238E27FC236}">
                <a16:creationId xmlns:a16="http://schemas.microsoft.com/office/drawing/2014/main" id="{D81C0C89-BDFD-4B01-8967-5D18CEBF3895}"/>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60258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6">
            <a:extLst>
              <a:ext uri="{FF2B5EF4-FFF2-40B4-BE49-F238E27FC236}">
                <a16:creationId xmlns:a16="http://schemas.microsoft.com/office/drawing/2014/main" id="{58CA73B1-2120-4B6B-AB91-B41338726D52}"/>
              </a:ext>
            </a:extLst>
          </p:cNvPr>
          <p:cNvSpPr>
            <a:spLocks noGrp="1"/>
          </p:cNvSpPr>
          <p:nvPr>
            <p:ph type="body" idx="1"/>
          </p:nvPr>
        </p:nvSpPr>
        <p:spPr>
          <a:xfrm>
            <a:off x="891128" y="938382"/>
            <a:ext cx="7704000" cy="3523982"/>
          </a:xfrm>
        </p:spPr>
        <p:txBody>
          <a:bodyPr anchor="t"/>
          <a:lstStyle/>
          <a:p>
            <a:pPr>
              <a:lnSpc>
                <a:spcPct val="150000"/>
              </a:lnSpc>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這樣研究屬於另一項大規模調查的一部份</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下圖為該研究地區的時間序列</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，該調查主要是研究</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學校領導者的工作和健康狀況</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，並</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探討他們在實施健康促進學校中的作用</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為了確保研究的可比較性，每項研究均使用了核心問卷，並有其他量表作為補充。</a:t>
            </a:r>
            <a:endPar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標題 5">
            <a:extLst>
              <a:ext uri="{FF2B5EF4-FFF2-40B4-BE49-F238E27FC236}">
                <a16:creationId xmlns:a16="http://schemas.microsoft.com/office/drawing/2014/main" id="{1BBCDB0F-892B-496A-984B-C5B24702E03F}"/>
              </a:ext>
            </a:extLst>
          </p:cNvPr>
          <p:cNvSpPr>
            <a:spLocks noGrp="1"/>
          </p:cNvSpPr>
          <p:nvPr>
            <p:ph type="title"/>
          </p:nvPr>
        </p:nvSpPr>
        <p:spPr>
          <a:xfrm>
            <a:off x="720000" y="370333"/>
            <a:ext cx="7704000" cy="477600"/>
          </a:xfrm>
        </p:spPr>
        <p:txBody>
          <a:bodyPr/>
          <a:lstStyle/>
          <a:p>
            <a:r>
              <a:rPr lang="en-US" altLang="zh-TW" b="1" dirty="0"/>
              <a:t>2.1. </a:t>
            </a:r>
            <a:r>
              <a:rPr lang="zh-TW" altLang="en-US" b="1" dirty="0">
                <a:latin typeface="微軟正黑體" panose="020B0604030504040204" pitchFamily="34" charset="-120"/>
                <a:ea typeface="微軟正黑體" panose="020B0604030504040204" pitchFamily="34" charset="-120"/>
              </a:rPr>
              <a:t>研究設計</a:t>
            </a:r>
          </a:p>
        </p:txBody>
      </p:sp>
      <p:sp>
        <p:nvSpPr>
          <p:cNvPr id="5" name="投影片編號版面配置區 4">
            <a:extLst>
              <a:ext uri="{FF2B5EF4-FFF2-40B4-BE49-F238E27FC236}">
                <a16:creationId xmlns:a16="http://schemas.microsoft.com/office/drawing/2014/main" id="{A757D0C9-BC57-4239-8BFB-DAE848B7D2A2}"/>
              </a:ext>
            </a:extLst>
          </p:cNvPr>
          <p:cNvSpPr>
            <a:spLocks noGrp="1"/>
          </p:cNvSpPr>
          <p:nvPr>
            <p:ph type="sldNum" sz="quarter" idx="12"/>
          </p:nvPr>
        </p:nvSpPr>
        <p:spPr/>
        <p:txBody>
          <a:bodyPr/>
          <a:lstStyle/>
          <a:p>
            <a:pPr rtl="0"/>
            <a:fld id="{FC749032-2A07-4AE8-BA90-74324CAE0C87}" type="slidenum">
              <a:rPr lang="en-US" altLang="zh-TW" smtClean="0"/>
              <a:t>11</a:t>
            </a:fld>
            <a:endParaRPr lang="zh-TW" altLang="en-US" dirty="0"/>
          </a:p>
        </p:txBody>
      </p:sp>
      <p:grpSp>
        <p:nvGrpSpPr>
          <p:cNvPr id="11" name="群組 10">
            <a:extLst>
              <a:ext uri="{FF2B5EF4-FFF2-40B4-BE49-F238E27FC236}">
                <a16:creationId xmlns:a16="http://schemas.microsoft.com/office/drawing/2014/main" id="{8CD9CC22-EF69-4D93-AB67-70A689DE52D6}"/>
              </a:ext>
            </a:extLst>
          </p:cNvPr>
          <p:cNvGrpSpPr/>
          <p:nvPr/>
        </p:nvGrpSpPr>
        <p:grpSpPr>
          <a:xfrm>
            <a:off x="891128" y="3081521"/>
            <a:ext cx="9111741" cy="2158819"/>
            <a:chOff x="844829" y="3270837"/>
            <a:chExt cx="9111741" cy="2158819"/>
          </a:xfrm>
        </p:grpSpPr>
        <p:graphicFrame>
          <p:nvGraphicFramePr>
            <p:cNvPr id="4" name="資料庫圖表 3">
              <a:extLst>
                <a:ext uri="{FF2B5EF4-FFF2-40B4-BE49-F238E27FC236}">
                  <a16:creationId xmlns:a16="http://schemas.microsoft.com/office/drawing/2014/main" id="{CFA5FCD6-38A3-4F82-B986-D3CE8D9B3AAC}"/>
                </a:ext>
              </a:extLst>
            </p:cNvPr>
            <p:cNvGraphicFramePr/>
            <p:nvPr>
              <p:extLst>
                <p:ext uri="{D42A27DB-BD31-4B8C-83A1-F6EECF244321}">
                  <p14:modId xmlns:p14="http://schemas.microsoft.com/office/powerpoint/2010/main" val="1974944636"/>
                </p:ext>
              </p:extLst>
            </p:nvPr>
          </p:nvGraphicFramePr>
          <p:xfrm>
            <a:off x="844829" y="3270837"/>
            <a:ext cx="7704000" cy="2158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a:extLst>
                <a:ext uri="{FF2B5EF4-FFF2-40B4-BE49-F238E27FC236}">
                  <a16:creationId xmlns:a16="http://schemas.microsoft.com/office/drawing/2014/main" id="{24CED702-D6F9-489F-96D1-FC56AF3B31F5}"/>
                </a:ext>
              </a:extLst>
            </p:cNvPr>
            <p:cNvSpPr/>
            <p:nvPr/>
          </p:nvSpPr>
          <p:spPr>
            <a:xfrm>
              <a:off x="1161347" y="4596804"/>
              <a:ext cx="4572000" cy="307777"/>
            </a:xfrm>
            <a:prstGeom prst="rect">
              <a:avLst/>
            </a:prstGeom>
          </p:spPr>
          <p:txBody>
            <a:bodyPr>
              <a:spAutoFit/>
            </a:bodyPr>
            <a:lstStyle/>
            <a:p>
              <a:r>
                <a:rPr lang="zh-TW" altLang="en-US" dirty="0"/>
                <a:t>北萊茵</a:t>
              </a:r>
              <a:r>
                <a:rPr lang="en-US" altLang="zh-TW" dirty="0"/>
                <a:t>-</a:t>
              </a:r>
              <a:r>
                <a:rPr lang="zh-TW" altLang="en-US" dirty="0"/>
                <a:t>威斯伐倫州</a:t>
              </a:r>
              <a:r>
                <a:rPr lang="en-US" altLang="zh-TW" dirty="0"/>
                <a:t>(n = 2.039)</a:t>
              </a:r>
              <a:endParaRPr lang="zh-TW" altLang="en-US" dirty="0"/>
            </a:p>
          </p:txBody>
        </p:sp>
        <p:sp>
          <p:nvSpPr>
            <p:cNvPr id="9" name="矩形 8">
              <a:extLst>
                <a:ext uri="{FF2B5EF4-FFF2-40B4-BE49-F238E27FC236}">
                  <a16:creationId xmlns:a16="http://schemas.microsoft.com/office/drawing/2014/main" id="{8E04DCB3-17B5-4F37-822C-DCC3041F3404}"/>
                </a:ext>
              </a:extLst>
            </p:cNvPr>
            <p:cNvSpPr/>
            <p:nvPr/>
          </p:nvSpPr>
          <p:spPr>
            <a:xfrm>
              <a:off x="5384570" y="4593580"/>
              <a:ext cx="4572000" cy="738664"/>
            </a:xfrm>
            <a:prstGeom prst="rect">
              <a:avLst/>
            </a:prstGeom>
          </p:spPr>
          <p:txBody>
            <a:bodyPr>
              <a:spAutoFit/>
            </a:bodyPr>
            <a:lstStyle/>
            <a:p>
              <a:r>
                <a:rPr lang="zh-TW" altLang="en-US" dirty="0"/>
                <a:t>柏林</a:t>
              </a:r>
              <a:r>
                <a:rPr lang="en-US" altLang="zh-TW" dirty="0"/>
                <a:t> (n = 237)</a:t>
              </a:r>
            </a:p>
            <a:p>
              <a:r>
                <a:rPr lang="zh-TW" altLang="en-US" dirty="0"/>
                <a:t>下薩克森州 </a:t>
              </a:r>
              <a:r>
                <a:rPr lang="de-DE" altLang="zh-TW" dirty="0"/>
                <a:t>(n = 1.336)</a:t>
              </a:r>
            </a:p>
            <a:p>
              <a:r>
                <a:rPr lang="zh-TW" altLang="en-US" dirty="0"/>
                <a:t>石勒蘇益格</a:t>
              </a:r>
              <a:r>
                <a:rPr lang="en-US" altLang="zh-TW" dirty="0"/>
                <a:t>-</a:t>
              </a:r>
              <a:r>
                <a:rPr lang="zh-TW" altLang="en-US" dirty="0"/>
                <a:t>荷爾斯泰因</a:t>
              </a:r>
              <a:r>
                <a:rPr lang="de-DE" altLang="zh-TW" dirty="0"/>
                <a:t>(n = 714)</a:t>
              </a:r>
              <a:endParaRPr lang="zh-TW" altLang="en-US" dirty="0"/>
            </a:p>
          </p:txBody>
        </p:sp>
      </p:grpSp>
      <p:pic>
        <p:nvPicPr>
          <p:cNvPr id="1026" name="Picture 2" descr="「德國」的圖片搜尋結果">
            <a:extLst>
              <a:ext uri="{FF2B5EF4-FFF2-40B4-BE49-F238E27FC236}">
                <a16:creationId xmlns:a16="http://schemas.microsoft.com/office/drawing/2014/main" id="{1595CF40-12E9-4E62-B3DC-C732370217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6" y="3789035"/>
            <a:ext cx="1222917" cy="73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99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C99B2A6F-91C0-4D05-BDC5-36BAC91A5E1C}"/>
              </a:ext>
            </a:extLst>
          </p:cNvPr>
          <p:cNvSpPr>
            <a:spLocks noGrp="1"/>
          </p:cNvSpPr>
          <p:nvPr>
            <p:ph type="body" idx="1"/>
          </p:nvPr>
        </p:nvSpPr>
        <p:spPr>
          <a:xfrm>
            <a:off x="416688" y="1247450"/>
            <a:ext cx="7789763" cy="3416400"/>
          </a:xfrm>
        </p:spPr>
        <p:txBody>
          <a:bodyPr/>
          <a:lstStyle/>
          <a:p>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研究對象包含一般及職業學校中，</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學校校長</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學校管理委員會成員。</a:t>
            </a:r>
            <a:endPar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65100" indent="0">
              <a:buNone/>
            </a:pP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所有參與者皆透過</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電子報</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邀請，其中包含兩次來自德國黑森州學校校長的提醒。</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參與者皆為</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自願</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，並確保受訪者皆為匿名填答。</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標題 2">
            <a:extLst>
              <a:ext uri="{FF2B5EF4-FFF2-40B4-BE49-F238E27FC236}">
                <a16:creationId xmlns:a16="http://schemas.microsoft.com/office/drawing/2014/main" id="{F709BD2F-B575-487A-A4AD-D04F0FEE7825}"/>
              </a:ext>
            </a:extLst>
          </p:cNvPr>
          <p:cNvSpPr>
            <a:spLocks noGrp="1"/>
          </p:cNvSpPr>
          <p:nvPr>
            <p:ph type="title"/>
          </p:nvPr>
        </p:nvSpPr>
        <p:spPr>
          <a:xfrm>
            <a:off x="720000" y="479344"/>
            <a:ext cx="7704000" cy="477600"/>
          </a:xfrm>
        </p:spPr>
        <p:txBody>
          <a:bodyPr/>
          <a:lstStyle/>
          <a:p>
            <a:r>
              <a:rPr lang="en-US" altLang="zh-TW" dirty="0"/>
              <a:t>2.1.</a:t>
            </a:r>
            <a:r>
              <a:rPr lang="zh-TW" altLang="en-US" b="1" dirty="0">
                <a:latin typeface="微軟正黑體" panose="020B0604030504040204" pitchFamily="34" charset="-120"/>
                <a:ea typeface="微軟正黑體" panose="020B0604030504040204" pitchFamily="34" charset="-120"/>
              </a:rPr>
              <a:t>研究對象</a:t>
            </a:r>
          </a:p>
        </p:txBody>
      </p:sp>
      <p:sp>
        <p:nvSpPr>
          <p:cNvPr id="4" name="投影片編號版面配置區 3">
            <a:extLst>
              <a:ext uri="{FF2B5EF4-FFF2-40B4-BE49-F238E27FC236}">
                <a16:creationId xmlns:a16="http://schemas.microsoft.com/office/drawing/2014/main" id="{501C9B4B-7CBB-4089-A0B2-18E32413849C}"/>
              </a:ext>
            </a:extLst>
          </p:cNvPr>
          <p:cNvSpPr>
            <a:spLocks noGrp="1"/>
          </p:cNvSpPr>
          <p:nvPr>
            <p:ph type="sldNum" sz="quarter" idx="12"/>
          </p:nvPr>
        </p:nvSpPr>
        <p:spPr/>
        <p:txBody>
          <a:bodyPr/>
          <a:lstStyle/>
          <a:p>
            <a:pPr rtl="0"/>
            <a:fld id="{FC749032-2A07-4AE8-BA90-74324CAE0C87}" type="slidenum">
              <a:rPr lang="en-US" altLang="zh-TW" smtClean="0"/>
              <a:t>12</a:t>
            </a:fld>
            <a:endParaRPr lang="zh-TW" altLang="en-US" dirty="0"/>
          </a:p>
        </p:txBody>
      </p:sp>
    </p:spTree>
    <p:extLst>
      <p:ext uri="{BB962C8B-B14F-4D97-AF65-F5344CB8AC3E}">
        <p14:creationId xmlns:p14="http://schemas.microsoft.com/office/powerpoint/2010/main" val="422134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BDB6D9-45C2-417A-9E65-FF063F263F44}"/>
              </a:ext>
            </a:extLst>
          </p:cNvPr>
          <p:cNvSpPr>
            <a:spLocks noGrp="1"/>
          </p:cNvSpPr>
          <p:nvPr>
            <p:ph type="title"/>
          </p:nvPr>
        </p:nvSpPr>
        <p:spPr>
          <a:xfrm>
            <a:off x="311700" y="183767"/>
            <a:ext cx="8520600" cy="572700"/>
          </a:xfrm>
        </p:spPr>
        <p:txBody>
          <a:bodyPr/>
          <a:lstStyle/>
          <a:p>
            <a:r>
              <a:rPr lang="en-US" altLang="zh-TW" dirty="0"/>
              <a:t>2.2. Measures</a:t>
            </a:r>
            <a:r>
              <a:rPr lang="zh-TW" altLang="en-US" dirty="0"/>
              <a:t> </a:t>
            </a:r>
            <a:r>
              <a:rPr lang="zh-TW" altLang="en-US" b="1" dirty="0">
                <a:latin typeface="微軟正黑體" panose="020B0604030504040204" pitchFamily="34" charset="-120"/>
                <a:ea typeface="微軟正黑體" panose="020B0604030504040204" pitchFamily="34" charset="-120"/>
              </a:rPr>
              <a:t>研究工具</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772044329"/>
              </p:ext>
            </p:extLst>
          </p:nvPr>
        </p:nvGraphicFramePr>
        <p:xfrm>
          <a:off x="241190" y="847675"/>
          <a:ext cx="8661619" cy="419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a:extLst>
              <a:ext uri="{FF2B5EF4-FFF2-40B4-BE49-F238E27FC236}">
                <a16:creationId xmlns:a16="http://schemas.microsoft.com/office/drawing/2014/main" id="{78285FBD-20C3-4977-B601-B664D83452EC}"/>
              </a:ext>
            </a:extLst>
          </p:cNvPr>
          <p:cNvSpPr>
            <a:spLocks noGrp="1"/>
          </p:cNvSpPr>
          <p:nvPr>
            <p:ph type="sldNum" sz="quarter" idx="12"/>
          </p:nvPr>
        </p:nvSpPr>
        <p:spPr/>
        <p:txBody>
          <a:bodyPr/>
          <a:lstStyle/>
          <a:p>
            <a:pPr rtl="0"/>
            <a:fld id="{FC749032-2A07-4AE8-BA90-74324CAE0C87}" type="slidenum">
              <a:rPr lang="en-US" altLang="zh-TW" smtClean="0"/>
              <a:t>13</a:t>
            </a:fld>
            <a:endParaRPr lang="zh-TW" altLang="en-US" dirty="0"/>
          </a:p>
        </p:txBody>
      </p:sp>
    </p:spTree>
    <p:extLst>
      <p:ext uri="{BB962C8B-B14F-4D97-AF65-F5344CB8AC3E}">
        <p14:creationId xmlns:p14="http://schemas.microsoft.com/office/powerpoint/2010/main" val="2056379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圓角 4">
            <a:extLst>
              <a:ext uri="{FF2B5EF4-FFF2-40B4-BE49-F238E27FC236}">
                <a16:creationId xmlns:a16="http://schemas.microsoft.com/office/drawing/2014/main" id="{869027A1-BF80-4FB1-AF9E-B55215C2E836}"/>
              </a:ext>
            </a:extLst>
          </p:cNvPr>
          <p:cNvSpPr/>
          <p:nvPr/>
        </p:nvSpPr>
        <p:spPr>
          <a:xfrm>
            <a:off x="907690" y="3362203"/>
            <a:ext cx="6885030" cy="8635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zh-TW" altLang="en-US"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zh-TW" altLang="en-US" sz="2000" b="1" dirty="0">
                <a:solidFill>
                  <a:schemeClr val="tx1">
                    <a:lumMod val="50000"/>
                  </a:schemeClr>
                </a:solidFill>
                <a:latin typeface="微軟正黑體" panose="020B0604030504040204" pitchFamily="34" charset="-120"/>
                <a:ea typeface="微軟正黑體" panose="020B0604030504040204" pitchFamily="34" charset="-120"/>
              </a:rPr>
              <a:t>健康識能不足</a:t>
            </a:r>
            <a:r>
              <a:rPr lang="en-US" altLang="zh-TW"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limited health literacy</a:t>
            </a:r>
            <a:endParaRPr lang="zh-TW" altLang="en-US"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4" name="內容版面配置區 3">
            <a:extLst>
              <a:ext uri="{FF2B5EF4-FFF2-40B4-BE49-F238E27FC236}">
                <a16:creationId xmlns:a16="http://schemas.microsoft.com/office/drawing/2014/main" id="{5D724A41-C1F6-47EB-9586-A12147B9DF88}"/>
              </a:ext>
            </a:extLst>
          </p:cNvPr>
          <p:cNvGraphicFramePr>
            <a:graphicFrameLocks noGrp="1"/>
          </p:cNvGraphicFramePr>
          <p:nvPr>
            <p:ph idx="1"/>
            <p:extLst>
              <p:ext uri="{D42A27DB-BD31-4B8C-83A1-F6EECF244321}">
                <p14:modId xmlns:p14="http://schemas.microsoft.com/office/powerpoint/2010/main" val="1260250031"/>
              </p:ext>
            </p:extLst>
          </p:nvPr>
        </p:nvGraphicFramePr>
        <p:xfrm>
          <a:off x="159300" y="113411"/>
          <a:ext cx="8520600" cy="3280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a:extLst>
              <a:ext uri="{FF2B5EF4-FFF2-40B4-BE49-F238E27FC236}">
                <a16:creationId xmlns:a16="http://schemas.microsoft.com/office/drawing/2014/main" id="{63FCD344-FA86-40A3-A5B0-17BB25B1A21F}"/>
              </a:ext>
            </a:extLst>
          </p:cNvPr>
          <p:cNvSpPr>
            <a:spLocks noGrp="1"/>
          </p:cNvSpPr>
          <p:nvPr>
            <p:ph type="sldNum" sz="quarter" idx="12"/>
          </p:nvPr>
        </p:nvSpPr>
        <p:spPr/>
        <p:txBody>
          <a:bodyPr/>
          <a:lstStyle/>
          <a:p>
            <a:pPr rtl="0"/>
            <a:fld id="{FC749032-2A07-4AE8-BA90-74324CAE0C87}" type="slidenum">
              <a:rPr lang="en-US" altLang="zh-TW" smtClean="0"/>
              <a:t>14</a:t>
            </a:fld>
            <a:endParaRPr lang="zh-TW" altLang="en-US" dirty="0"/>
          </a:p>
        </p:txBody>
      </p:sp>
      <p:sp>
        <p:nvSpPr>
          <p:cNvPr id="6" name="矩形 5">
            <a:extLst>
              <a:ext uri="{FF2B5EF4-FFF2-40B4-BE49-F238E27FC236}">
                <a16:creationId xmlns:a16="http://schemas.microsoft.com/office/drawing/2014/main" id="{BE3D6BD1-D736-4572-B535-5433CCFE2EA8}"/>
              </a:ext>
            </a:extLst>
          </p:cNvPr>
          <p:cNvSpPr/>
          <p:nvPr/>
        </p:nvSpPr>
        <p:spPr>
          <a:xfrm>
            <a:off x="1093830" y="3291666"/>
            <a:ext cx="7142480" cy="1475597"/>
          </a:xfrm>
          <a:prstGeom prst="rect">
            <a:avLst/>
          </a:prstGeom>
        </p:spPr>
        <p:txBody>
          <a:bodyPr wrap="square">
            <a:spAutoFit/>
          </a:bodyPr>
          <a:lstStyle/>
          <a:p>
            <a:pPr marL="285750" lvl="0" indent="-285750">
              <a:lnSpc>
                <a:spcPct val="200000"/>
              </a:lnSpc>
              <a:buFont typeface="Arial" panose="020B0604020202020204" pitchFamily="34" charset="0"/>
              <a:buChar char="•"/>
            </a:pPr>
            <a:r>
              <a:rPr lang="zh-TW" altLang="en-US" b="1" dirty="0">
                <a:latin typeface="Times New Roman" panose="02020603050405020304" pitchFamily="18" charset="0"/>
                <a:cs typeface="Times New Roman" panose="02020603050405020304" pitchFamily="18" charset="0"/>
              </a:rPr>
              <a:t>健康識能不足</a:t>
            </a:r>
            <a:r>
              <a:rPr lang="en-US" altLang="zh-TW" b="1" dirty="0">
                <a:latin typeface="Times New Roman" panose="02020603050405020304" pitchFamily="18" charset="0"/>
                <a:cs typeface="Times New Roman" panose="02020603050405020304" pitchFamily="18" charset="0"/>
              </a:rPr>
              <a:t>(0-8</a:t>
            </a:r>
            <a:r>
              <a:rPr lang="zh-TW" altLang="en-US" b="1" dirty="0">
                <a:latin typeface="Times New Roman" panose="02020603050405020304" pitchFamily="18" charset="0"/>
                <a:cs typeface="Times New Roman" panose="02020603050405020304" pitchFamily="18" charset="0"/>
              </a:rPr>
              <a:t>分</a:t>
            </a:r>
            <a:r>
              <a:rPr lang="en-US" altLang="zh-TW" b="1" dirty="0">
                <a:latin typeface="Times New Roman" panose="02020603050405020304" pitchFamily="18" charset="0"/>
                <a:cs typeface="Times New Roman" panose="02020603050405020304" pitchFamily="18" charset="0"/>
              </a:rPr>
              <a:t>)</a:t>
            </a:r>
            <a:endParaRPr lang="zh-TW" altLang="zh-TW" b="1" dirty="0">
              <a:latin typeface="Times New Roman" panose="02020603050405020304" pitchFamily="18" charset="0"/>
              <a:cs typeface="Times New Roman" panose="02020603050405020304" pitchFamily="18" charset="0"/>
            </a:endParaRPr>
          </a:p>
          <a:p>
            <a:pPr marL="285750" lvl="0" indent="-285750">
              <a:lnSpc>
                <a:spcPct val="200000"/>
              </a:lnSpc>
              <a:buFont typeface="Arial" panose="020B0604020202020204" pitchFamily="34" charset="0"/>
              <a:buChar char="•"/>
            </a:pPr>
            <a:r>
              <a:rPr lang="zh-TW" altLang="en-US" b="1" dirty="0">
                <a:latin typeface="Times New Roman" panose="02020603050405020304" pitchFamily="18" charset="0"/>
                <a:cs typeface="Times New Roman" panose="02020603050405020304" pitchFamily="18" charset="0"/>
              </a:rPr>
              <a:t>有問題的健康識能</a:t>
            </a:r>
            <a:r>
              <a:rPr lang="en-US" altLang="zh-TW" b="1" dirty="0">
                <a:latin typeface="Times New Roman" panose="02020603050405020304" pitchFamily="18" charset="0"/>
                <a:cs typeface="Times New Roman" panose="02020603050405020304" pitchFamily="18" charset="0"/>
              </a:rPr>
              <a:t>(9-12</a:t>
            </a:r>
            <a:r>
              <a:rPr lang="zh-TW" altLang="en-US" b="1" dirty="0">
                <a:latin typeface="Times New Roman" panose="02020603050405020304" pitchFamily="18" charset="0"/>
                <a:cs typeface="Times New Roman" panose="02020603050405020304" pitchFamily="18" charset="0"/>
              </a:rPr>
              <a:t>分</a:t>
            </a:r>
            <a:r>
              <a:rPr lang="en-US" altLang="zh-TW" b="1" dirty="0">
                <a:latin typeface="Times New Roman" panose="02020603050405020304" pitchFamily="18" charset="0"/>
                <a:cs typeface="Times New Roman" panose="02020603050405020304" pitchFamily="18" charset="0"/>
              </a:rPr>
              <a:t>)</a:t>
            </a:r>
            <a:endParaRPr lang="zh-TW" altLang="zh-TW" b="1" dirty="0">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zh-TW" altLang="en-US" sz="2000" b="1" dirty="0">
                <a:solidFill>
                  <a:schemeClr val="tx1">
                    <a:lumMod val="50000"/>
                  </a:schemeClr>
                </a:solidFill>
                <a:latin typeface="微軟正黑體" panose="020B0604030504040204" pitchFamily="34" charset="-120"/>
                <a:ea typeface="微軟正黑體" panose="020B0604030504040204" pitchFamily="34" charset="-120"/>
              </a:rPr>
              <a:t>健康識能充足</a:t>
            </a:r>
            <a:r>
              <a:rPr lang="en-US" altLang="zh-TW" sz="2000" b="1" dirty="0">
                <a:solidFill>
                  <a:srgbClr val="FF0000"/>
                </a:solidFill>
                <a:latin typeface="Times New Roman" panose="02020603050405020304" pitchFamily="18" charset="0"/>
                <a:cs typeface="Times New Roman" panose="02020603050405020304" pitchFamily="18" charset="0"/>
              </a:rPr>
              <a:t>sufficient health literacy (13-16</a:t>
            </a:r>
            <a:r>
              <a:rPr lang="zh-TW" altLang="en-US" sz="2000" b="1" dirty="0">
                <a:solidFill>
                  <a:srgbClr val="FF0000"/>
                </a:solidFill>
                <a:latin typeface="Times New Roman" panose="02020603050405020304" pitchFamily="18" charset="0"/>
                <a:cs typeface="Times New Roman" panose="02020603050405020304" pitchFamily="18" charset="0"/>
              </a:rPr>
              <a:t>分</a:t>
            </a:r>
            <a:r>
              <a:rPr lang="en-US" altLang="zh-TW" sz="2000" b="1" dirty="0">
                <a:solidFill>
                  <a:srgbClr val="FF0000"/>
                </a:solidFill>
                <a:latin typeface="Times New Roman" panose="02020603050405020304" pitchFamily="18" charset="0"/>
                <a:cs typeface="Times New Roman" panose="02020603050405020304" pitchFamily="18" charset="0"/>
              </a:rPr>
              <a:t>)</a:t>
            </a:r>
            <a:endParaRPr lang="zh-TW" alt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692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7500428-689C-4160-9A70-E24FD80D6798}"/>
              </a:ext>
            </a:extLst>
          </p:cNvPr>
          <p:cNvSpPr>
            <a:spLocks noGrp="1"/>
          </p:cNvSpPr>
          <p:nvPr>
            <p:ph type="sldNum" sz="quarter" idx="12"/>
          </p:nvPr>
        </p:nvSpPr>
        <p:spPr/>
        <p:txBody>
          <a:bodyPr/>
          <a:lstStyle/>
          <a:p>
            <a:pPr rtl="0"/>
            <a:fld id="{FC749032-2A07-4AE8-BA90-74324CAE0C87}" type="slidenum">
              <a:rPr lang="en-US" altLang="zh-TW" smtClean="0"/>
              <a:t>15</a:t>
            </a:fld>
            <a:endParaRPr lang="zh-TW" altLang="en-US" dirty="0"/>
          </a:p>
        </p:txBody>
      </p:sp>
      <p:graphicFrame>
        <p:nvGraphicFramePr>
          <p:cNvPr id="5" name="內容版面配置區 3">
            <a:extLst>
              <a:ext uri="{FF2B5EF4-FFF2-40B4-BE49-F238E27FC236}">
                <a16:creationId xmlns:a16="http://schemas.microsoft.com/office/drawing/2014/main" id="{DED8D7F6-41EE-4903-BFCC-737B7BFA02BC}"/>
              </a:ext>
            </a:extLst>
          </p:cNvPr>
          <p:cNvGraphicFramePr>
            <a:graphicFrameLocks/>
          </p:cNvGraphicFramePr>
          <p:nvPr>
            <p:extLst>
              <p:ext uri="{D42A27DB-BD31-4B8C-83A1-F6EECF244321}">
                <p14:modId xmlns:p14="http://schemas.microsoft.com/office/powerpoint/2010/main" val="781197163"/>
              </p:ext>
            </p:extLst>
          </p:nvPr>
        </p:nvGraphicFramePr>
        <p:xfrm>
          <a:off x="181072" y="0"/>
          <a:ext cx="852060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2434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BF16ED1-B917-4F52-BED5-C157D5DB031F}"/>
              </a:ext>
            </a:extLst>
          </p:cNvPr>
          <p:cNvSpPr>
            <a:spLocks noGrp="1"/>
          </p:cNvSpPr>
          <p:nvPr>
            <p:ph type="sldNum" sz="quarter" idx="12"/>
          </p:nvPr>
        </p:nvSpPr>
        <p:spPr/>
        <p:txBody>
          <a:bodyPr/>
          <a:lstStyle/>
          <a:p>
            <a:pPr rtl="0"/>
            <a:fld id="{FC749032-2A07-4AE8-BA90-74324CAE0C87}" type="slidenum">
              <a:rPr lang="en-US" altLang="zh-TW" smtClean="0"/>
              <a:t>16</a:t>
            </a:fld>
            <a:endParaRPr lang="zh-TW" altLang="en-US" dirty="0"/>
          </a:p>
        </p:txBody>
      </p:sp>
      <p:graphicFrame>
        <p:nvGraphicFramePr>
          <p:cNvPr id="5" name="內容版面配置區 3">
            <a:extLst>
              <a:ext uri="{FF2B5EF4-FFF2-40B4-BE49-F238E27FC236}">
                <a16:creationId xmlns:a16="http://schemas.microsoft.com/office/drawing/2014/main" id="{06AFEE76-125A-4B42-AE8C-B56C60BA264D}"/>
              </a:ext>
            </a:extLst>
          </p:cNvPr>
          <p:cNvGraphicFramePr>
            <a:graphicFrameLocks/>
          </p:cNvGraphicFramePr>
          <p:nvPr>
            <p:extLst>
              <p:ext uri="{D42A27DB-BD31-4B8C-83A1-F6EECF244321}">
                <p14:modId xmlns:p14="http://schemas.microsoft.com/office/powerpoint/2010/main" val="1497046328"/>
              </p:ext>
            </p:extLst>
          </p:nvPr>
        </p:nvGraphicFramePr>
        <p:xfrm>
          <a:off x="159300" y="113411"/>
          <a:ext cx="8776356" cy="4928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7217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C6D1F7E-8433-4CB3-B012-184EE3E99C3C}"/>
              </a:ext>
            </a:extLst>
          </p:cNvPr>
          <p:cNvSpPr>
            <a:spLocks noGrp="1"/>
          </p:cNvSpPr>
          <p:nvPr>
            <p:ph type="sldNum" sz="quarter" idx="12"/>
          </p:nvPr>
        </p:nvSpPr>
        <p:spPr>
          <a:xfrm>
            <a:off x="7086600" y="4868863"/>
            <a:ext cx="2057400" cy="274637"/>
          </a:xfrm>
        </p:spPr>
        <p:txBody>
          <a:bodyPr/>
          <a:lstStyle/>
          <a:p>
            <a:pPr rtl="0"/>
            <a:fld id="{FC749032-2A07-4AE8-BA90-74324CAE0C87}" type="slidenum">
              <a:rPr lang="en-US" altLang="zh-TW" smtClean="0"/>
              <a:t>17</a:t>
            </a:fld>
            <a:endParaRPr lang="zh-TW" altLang="en-US" dirty="0"/>
          </a:p>
        </p:txBody>
      </p:sp>
      <p:sp>
        <p:nvSpPr>
          <p:cNvPr id="2" name="標題 1">
            <a:extLst>
              <a:ext uri="{FF2B5EF4-FFF2-40B4-BE49-F238E27FC236}">
                <a16:creationId xmlns:a16="http://schemas.microsoft.com/office/drawing/2014/main" id="{8BD0DC18-4F31-4DC8-88A2-1B9DE31DC683}"/>
              </a:ext>
            </a:extLst>
          </p:cNvPr>
          <p:cNvSpPr>
            <a:spLocks noGrp="1"/>
          </p:cNvSpPr>
          <p:nvPr>
            <p:ph type="title"/>
          </p:nvPr>
        </p:nvSpPr>
        <p:spPr>
          <a:xfrm>
            <a:off x="299000" y="140225"/>
            <a:ext cx="8520600" cy="572700"/>
          </a:xfrm>
        </p:spPr>
        <p:txBody>
          <a:bodyPr/>
          <a:lstStyle/>
          <a:p>
            <a:r>
              <a:rPr lang="en-US" altLang="zh-TW" dirty="0"/>
              <a:t>2.3. </a:t>
            </a:r>
            <a:r>
              <a:rPr lang="zh-TW" altLang="en-US" b="1" dirty="0">
                <a:latin typeface="微軟正黑體" panose="020B0604030504040204" pitchFamily="34" charset="-120"/>
                <a:ea typeface="微軟正黑體" panose="020B0604030504040204" pitchFamily="34" charset="-120"/>
              </a:rPr>
              <a:t>資料分析</a:t>
            </a:r>
          </a:p>
        </p:txBody>
      </p:sp>
      <p:sp>
        <p:nvSpPr>
          <p:cNvPr id="3" name="內容版面配置區 2">
            <a:extLst>
              <a:ext uri="{FF2B5EF4-FFF2-40B4-BE49-F238E27FC236}">
                <a16:creationId xmlns:a16="http://schemas.microsoft.com/office/drawing/2014/main" id="{61444086-5067-43C9-80B8-AADA8AB61ABA}"/>
              </a:ext>
            </a:extLst>
          </p:cNvPr>
          <p:cNvSpPr>
            <a:spLocks noGrp="1"/>
          </p:cNvSpPr>
          <p:nvPr>
            <p:ph idx="1"/>
          </p:nvPr>
        </p:nvSpPr>
        <p:spPr>
          <a:xfrm>
            <a:off x="0" y="564094"/>
            <a:ext cx="4285700" cy="4304769"/>
          </a:xfrm>
        </p:spPr>
        <p:txBody>
          <a:bodyPr/>
          <a:lstStyle/>
          <a:p>
            <a:pPr>
              <a:lnSpc>
                <a:spcPct val="150000"/>
              </a:lnSpc>
              <a:buFont typeface="Wingdings" panose="05000000000000000000" pitchFamily="2" charset="2"/>
              <a:buChar char="Ø"/>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使用 </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IBM SPSS </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 23</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版。</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buFont typeface="Wingdings" panose="05000000000000000000" pitchFamily="2" charset="2"/>
              <a:buChar char="Ø"/>
            </a:pPr>
            <a:r>
              <a:rPr lang="zh-TW" altLang="en-US" sz="18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統計方法包含</a:t>
            </a:r>
            <a:endParaRPr lang="en-US" altLang="zh-TW" sz="18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buFont typeface="Wingdings" panose="05000000000000000000" pitchFamily="2" charset="2"/>
              <a:buChar char="Ø"/>
            </a:pPr>
            <a:r>
              <a:rPr lang="zh-TW" altLang="en-US" sz="18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描述性統計</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如：平均值、標準差、次數分配</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p>
          <a:p>
            <a:pPr>
              <a:lnSpc>
                <a:spcPct val="150000"/>
              </a:lnSpc>
              <a:buFont typeface="Wingdings" panose="05000000000000000000" pitchFamily="2" charset="2"/>
              <a:buChar char="Ø"/>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所有人口學變項及工作特性皆與健康識能</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足夠及不足</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進行交叉分析，並透過</a:t>
            </a:r>
            <a:r>
              <a:rPr lang="zh-TW" altLang="en-US" sz="18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卡方檢定</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評估它們之間的關聯。</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buFont typeface="Wingdings" panose="05000000000000000000" pitchFamily="2" charset="2"/>
              <a:buChar char="Ø"/>
            </a:pPr>
            <a:r>
              <a:rPr lang="zh-TW" altLang="en-US" sz="18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皮爾森迴歸分析 </a:t>
            </a:r>
            <a:r>
              <a:rPr lang="en-US" altLang="zh-TW" sz="18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8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雙尾</a:t>
            </a:r>
            <a:r>
              <a:rPr lang="en-US" altLang="zh-TW" sz="18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8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針對所有自變項及依變項進行相關分析。</a:t>
            </a:r>
            <a:endParaRPr lang="en-US" altLang="zh-TW"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buFont typeface="Wingdings" panose="05000000000000000000" pitchFamily="2" charset="2"/>
              <a:buChar char="Ø"/>
            </a:pPr>
            <a:r>
              <a:rPr lang="zh-TW" altLang="en-US" sz="1800" b="1"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二元邏輯斯迴歸</a:t>
            </a:r>
            <a:endParaRPr lang="zh-TW" altLang="en-US" dirty="0"/>
          </a:p>
        </p:txBody>
      </p:sp>
      <p:graphicFrame>
        <p:nvGraphicFramePr>
          <p:cNvPr id="6" name="資料庫圖表 5"/>
          <p:cNvGraphicFramePr/>
          <p:nvPr>
            <p:extLst>
              <p:ext uri="{D42A27DB-BD31-4B8C-83A1-F6EECF244321}">
                <p14:modId xmlns:p14="http://schemas.microsoft.com/office/powerpoint/2010/main" val="4255063131"/>
              </p:ext>
            </p:extLst>
          </p:nvPr>
        </p:nvGraphicFramePr>
        <p:xfrm>
          <a:off x="4066090" y="0"/>
          <a:ext cx="5052510" cy="5003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565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2" name="Google Shape;192;p31"/>
          <p:cNvSpPr txBox="1">
            <a:spLocks noGrp="1"/>
          </p:cNvSpPr>
          <p:nvPr>
            <p:ph type="title"/>
          </p:nvPr>
        </p:nvSpPr>
        <p:spPr>
          <a:xfrm>
            <a:off x="720000" y="1610100"/>
            <a:ext cx="3760800" cy="1584300"/>
          </a:xfrm>
          <a:prstGeom prst="rect">
            <a:avLst/>
          </a:prstGeom>
        </p:spPr>
        <p:txBody>
          <a:bodyPr spcFirstLastPara="1" wrap="square" lIns="91425" tIns="91425" rIns="91425" bIns="91425" anchor="b" anchorCtr="0">
            <a:noAutofit/>
          </a:bodyPr>
          <a:lstStyle/>
          <a:p>
            <a:pPr lvl="0"/>
            <a:r>
              <a:rPr lang="zh-TW" altLang="en-US" b="1" dirty="0">
                <a:latin typeface="微軟正黑體" panose="020B0604030504040204" pitchFamily="34" charset="-120"/>
                <a:ea typeface="微軟正黑體" panose="020B0604030504040204" pitchFamily="34" charset="-120"/>
              </a:rPr>
              <a:t>結果</a:t>
            </a:r>
            <a:br>
              <a:rPr lang="en-US" altLang="zh-TW" dirty="0"/>
            </a:br>
            <a:r>
              <a:rPr lang="en-US" altLang="zh-TW" sz="3600" dirty="0"/>
              <a:t>Results</a:t>
            </a:r>
            <a:endParaRPr lang="en-US" altLang="zh-TW" dirty="0"/>
          </a:p>
        </p:txBody>
      </p:sp>
      <p:sp>
        <p:nvSpPr>
          <p:cNvPr id="193" name="Google Shape;193;p31"/>
          <p:cNvSpPr txBox="1">
            <a:spLocks noGrp="1"/>
          </p:cNvSpPr>
          <p:nvPr>
            <p:ph type="title" idx="2"/>
          </p:nvPr>
        </p:nvSpPr>
        <p:spPr>
          <a:xfrm>
            <a:off x="720000" y="690850"/>
            <a:ext cx="2687700" cy="62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a:t>
            </a:r>
            <a:r>
              <a:rPr lang="en-US" altLang="zh-TW" dirty="0"/>
              <a:t>3</a:t>
            </a:r>
            <a:endParaRPr dirty="0"/>
          </a:p>
        </p:txBody>
      </p:sp>
      <p:grpSp>
        <p:nvGrpSpPr>
          <p:cNvPr id="194" name="Google Shape;194;p31"/>
          <p:cNvGrpSpPr/>
          <p:nvPr/>
        </p:nvGrpSpPr>
        <p:grpSpPr>
          <a:xfrm rot="10800000">
            <a:off x="-431651" y="-2"/>
            <a:ext cx="2488897" cy="5256277"/>
            <a:chOff x="680043" y="1462746"/>
            <a:chExt cx="1334815" cy="2818984"/>
          </a:xfrm>
        </p:grpSpPr>
        <p:sp>
          <p:nvSpPr>
            <p:cNvPr id="195" name="Google Shape;195;p31"/>
            <p:cNvSpPr/>
            <p:nvPr/>
          </p:nvSpPr>
          <p:spPr>
            <a:xfrm rot="7229029" flipH="1">
              <a:off x="749781" y="1812954"/>
              <a:ext cx="381626" cy="380085"/>
            </a:xfrm>
            <a:custGeom>
              <a:avLst/>
              <a:gdLst/>
              <a:ahLst/>
              <a:cxnLst/>
              <a:rect l="l" t="t" r="r" b="b"/>
              <a:pathLst>
                <a:path w="6809" h="25388" extrusionOk="0">
                  <a:moveTo>
                    <a:pt x="6753" y="0"/>
                  </a:moveTo>
                  <a:lnTo>
                    <a:pt x="0" y="6404"/>
                  </a:lnTo>
                  <a:lnTo>
                    <a:pt x="6808" y="25388"/>
                  </a:lnTo>
                  <a:lnTo>
                    <a:pt x="6753" y="0"/>
                  </a:lnTo>
                  <a:close/>
                </a:path>
              </a:pathLst>
            </a:custGeom>
            <a:solidFill>
              <a:schemeClr val="dk2"/>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31"/>
            <p:cNvGrpSpPr/>
            <p:nvPr/>
          </p:nvGrpSpPr>
          <p:grpSpPr>
            <a:xfrm>
              <a:off x="872622" y="1462746"/>
              <a:ext cx="1142236" cy="2818984"/>
              <a:chOff x="918743" y="1462746"/>
              <a:chExt cx="1142236" cy="2818984"/>
            </a:xfrm>
          </p:grpSpPr>
          <p:sp>
            <p:nvSpPr>
              <p:cNvPr id="197" name="Google Shape;197;p31"/>
              <p:cNvSpPr/>
              <p:nvPr/>
            </p:nvSpPr>
            <p:spPr>
              <a:xfrm rot="4499969" flipH="1">
                <a:off x="1062996" y="1555055"/>
                <a:ext cx="853730" cy="953778"/>
              </a:xfrm>
              <a:custGeom>
                <a:avLst/>
                <a:gdLst/>
                <a:ahLst/>
                <a:cxnLst/>
                <a:rect l="l" t="t" r="r" b="b"/>
                <a:pathLst>
                  <a:path w="6809" h="25388" extrusionOk="0">
                    <a:moveTo>
                      <a:pt x="6753" y="0"/>
                    </a:moveTo>
                    <a:lnTo>
                      <a:pt x="0" y="6404"/>
                    </a:lnTo>
                    <a:lnTo>
                      <a:pt x="6808" y="25388"/>
                    </a:lnTo>
                    <a:lnTo>
                      <a:pt x="6753" y="0"/>
                    </a:lnTo>
                    <a:close/>
                  </a:path>
                </a:pathLst>
              </a:custGeom>
              <a:solidFill>
                <a:schemeClr val="lt2"/>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rot="19536">
                <a:off x="1526798" y="1463626"/>
                <a:ext cx="317526" cy="2817225"/>
              </a:xfrm>
              <a:custGeom>
                <a:avLst/>
                <a:gdLst/>
                <a:ahLst/>
                <a:cxnLst/>
                <a:rect l="l" t="t" r="r" b="b"/>
                <a:pathLst>
                  <a:path w="6809" h="25388" extrusionOk="0">
                    <a:moveTo>
                      <a:pt x="6753" y="0"/>
                    </a:moveTo>
                    <a:lnTo>
                      <a:pt x="0" y="6404"/>
                    </a:lnTo>
                    <a:lnTo>
                      <a:pt x="6808" y="25388"/>
                    </a:lnTo>
                    <a:lnTo>
                      <a:pt x="6753" y="0"/>
                    </a:lnTo>
                    <a:close/>
                  </a:path>
                </a:pathLst>
              </a:custGeom>
              <a:solidFill>
                <a:schemeClr val="accent1"/>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副標題 2">
            <a:extLst>
              <a:ext uri="{FF2B5EF4-FFF2-40B4-BE49-F238E27FC236}">
                <a16:creationId xmlns:a16="http://schemas.microsoft.com/office/drawing/2014/main" id="{E1435140-12B6-4708-BA83-B00C28099BE9}"/>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522744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4C448196-122E-478D-8526-E99CB074F8A8}"/>
              </a:ext>
            </a:extLst>
          </p:cNvPr>
          <p:cNvSpPr>
            <a:spLocks noGrp="1"/>
          </p:cNvSpPr>
          <p:nvPr>
            <p:ph type="title"/>
          </p:nvPr>
        </p:nvSpPr>
        <p:spPr/>
        <p:txBody>
          <a:bodyPr/>
          <a:lstStyle/>
          <a:p>
            <a:r>
              <a:rPr lang="en-US" altLang="zh-TW" b="1" dirty="0">
                <a:latin typeface="微軟正黑體" panose="020B0604030504040204" pitchFamily="34" charset="-120"/>
                <a:ea typeface="微軟正黑體" panose="020B0604030504040204" pitchFamily="34" charset="-120"/>
              </a:rPr>
              <a:t>3.1. </a:t>
            </a:r>
            <a:r>
              <a:rPr lang="zh-TW" altLang="en-US" b="1" dirty="0">
                <a:latin typeface="微軟正黑體" panose="020B0604030504040204" pitchFamily="34" charset="-120"/>
                <a:ea typeface="微軟正黑體" panose="020B0604030504040204" pitchFamily="34" charset="-120"/>
              </a:rPr>
              <a:t>社會人口學及工作特性基本描述性統計</a:t>
            </a:r>
          </a:p>
        </p:txBody>
      </p:sp>
      <p:sp>
        <p:nvSpPr>
          <p:cNvPr id="5" name="投影片編號版面配置區 4">
            <a:extLst>
              <a:ext uri="{FF2B5EF4-FFF2-40B4-BE49-F238E27FC236}">
                <a16:creationId xmlns:a16="http://schemas.microsoft.com/office/drawing/2014/main" id="{1989617A-E5EC-4C51-B441-2279096D00B9}"/>
              </a:ext>
            </a:extLst>
          </p:cNvPr>
          <p:cNvSpPr>
            <a:spLocks noGrp="1"/>
          </p:cNvSpPr>
          <p:nvPr>
            <p:ph type="sldNum" sz="quarter" idx="12"/>
          </p:nvPr>
        </p:nvSpPr>
        <p:spPr/>
        <p:txBody>
          <a:bodyPr/>
          <a:lstStyle/>
          <a:p>
            <a:pPr rtl="0"/>
            <a:fld id="{FC749032-2A07-4AE8-BA90-74324CAE0C87}" type="slidenum">
              <a:rPr lang="en-US" altLang="zh-TW" smtClean="0"/>
              <a:t>19</a:t>
            </a:fld>
            <a:endParaRPr lang="zh-TW" altLang="en-US" dirty="0"/>
          </a:p>
        </p:txBody>
      </p:sp>
      <p:sp>
        <p:nvSpPr>
          <p:cNvPr id="8" name="文字版面配置區 6">
            <a:extLst>
              <a:ext uri="{FF2B5EF4-FFF2-40B4-BE49-F238E27FC236}">
                <a16:creationId xmlns:a16="http://schemas.microsoft.com/office/drawing/2014/main" id="{703E1FB1-B626-4607-B46A-A150CB91E456}"/>
              </a:ext>
            </a:extLst>
          </p:cNvPr>
          <p:cNvSpPr txBox="1">
            <a:spLocks/>
          </p:cNvSpPr>
          <p:nvPr/>
        </p:nvSpPr>
        <p:spPr>
          <a:xfrm>
            <a:off x="720000" y="1350863"/>
            <a:ext cx="7834509" cy="341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dk1"/>
              </a:buClr>
              <a:buSzPts val="1000"/>
              <a:buFont typeface="Josefin Slab SemiBold"/>
              <a:buChar char="●"/>
              <a:defRPr sz="1200" b="0" i="0" u="none" strike="noStrike" cap="none">
                <a:solidFill>
                  <a:schemeClr val="dk1"/>
                </a:solidFill>
                <a:latin typeface="Barlow"/>
                <a:ea typeface="Barlow"/>
                <a:cs typeface="Barlow"/>
                <a:sym typeface="Barlow"/>
              </a:defRPr>
            </a:lvl1pPr>
            <a:lvl2pPr marL="914400" marR="0" lvl="1" indent="-304800" algn="l" rtl="0">
              <a:lnSpc>
                <a:spcPct val="115000"/>
              </a:lnSpc>
              <a:spcBef>
                <a:spcPts val="0"/>
              </a:spcBef>
              <a:spcAft>
                <a:spcPts val="0"/>
              </a:spcAft>
              <a:buClr>
                <a:schemeClr val="dk1"/>
              </a:buClr>
              <a:buSzPts val="1200"/>
              <a:buFont typeface="Josefin Slab SemiBold"/>
              <a:buChar char="○"/>
              <a:defRPr sz="1200" b="0" i="0" u="none" strike="noStrike" cap="none">
                <a:solidFill>
                  <a:schemeClr val="dk1"/>
                </a:solidFill>
                <a:latin typeface="Barlow"/>
                <a:ea typeface="Barlow"/>
                <a:cs typeface="Barlow"/>
                <a:sym typeface="Barlow"/>
              </a:defRPr>
            </a:lvl2pPr>
            <a:lvl3pPr marL="1371600" marR="0" lvl="2" indent="-304800" algn="l" rtl="0">
              <a:lnSpc>
                <a:spcPct val="115000"/>
              </a:lnSpc>
              <a:spcBef>
                <a:spcPts val="1600"/>
              </a:spcBef>
              <a:spcAft>
                <a:spcPts val="0"/>
              </a:spcAft>
              <a:buClr>
                <a:schemeClr val="dk1"/>
              </a:buClr>
              <a:buSzPts val="1200"/>
              <a:buFont typeface="Josefin Slab SemiBold"/>
              <a:buChar char="■"/>
              <a:defRPr sz="1200" b="0" i="0" u="none" strike="noStrike" cap="none">
                <a:solidFill>
                  <a:schemeClr val="dk1"/>
                </a:solidFill>
                <a:latin typeface="Barlow"/>
                <a:ea typeface="Barlow"/>
                <a:cs typeface="Barlow"/>
                <a:sym typeface="Barlow"/>
              </a:defRPr>
            </a:lvl3pPr>
            <a:lvl4pPr marL="1828800" marR="0" lvl="3" indent="-304800" algn="l" rtl="0">
              <a:lnSpc>
                <a:spcPct val="115000"/>
              </a:lnSpc>
              <a:spcBef>
                <a:spcPts val="1600"/>
              </a:spcBef>
              <a:spcAft>
                <a:spcPts val="0"/>
              </a:spcAft>
              <a:buClr>
                <a:schemeClr val="dk1"/>
              </a:buClr>
              <a:buSzPts val="1200"/>
              <a:buFont typeface="Josefin Slab SemiBold"/>
              <a:buChar char="●"/>
              <a:defRPr sz="1200" b="0" i="0" u="none" strike="noStrike" cap="none">
                <a:solidFill>
                  <a:schemeClr val="dk1"/>
                </a:solidFill>
                <a:latin typeface="Barlow"/>
                <a:ea typeface="Barlow"/>
                <a:cs typeface="Barlow"/>
                <a:sym typeface="Barlow"/>
              </a:defRPr>
            </a:lvl4pPr>
            <a:lvl5pPr marL="2286000" marR="0" lvl="4" indent="-304800" algn="l" rtl="0">
              <a:lnSpc>
                <a:spcPct val="115000"/>
              </a:lnSpc>
              <a:spcBef>
                <a:spcPts val="1600"/>
              </a:spcBef>
              <a:spcAft>
                <a:spcPts val="0"/>
              </a:spcAft>
              <a:buClr>
                <a:schemeClr val="dk1"/>
              </a:buClr>
              <a:buSzPts val="1200"/>
              <a:buFont typeface="Josefin Slab SemiBold"/>
              <a:buChar char="○"/>
              <a:defRPr sz="1200" b="0" i="0" u="none" strike="noStrike" cap="none">
                <a:solidFill>
                  <a:schemeClr val="dk1"/>
                </a:solidFill>
                <a:latin typeface="Barlow"/>
                <a:ea typeface="Barlow"/>
                <a:cs typeface="Barlow"/>
                <a:sym typeface="Barlow"/>
              </a:defRPr>
            </a:lvl5pPr>
            <a:lvl6pPr marL="2743200" marR="0" lvl="5" indent="-304800" algn="l" rtl="0">
              <a:lnSpc>
                <a:spcPct val="115000"/>
              </a:lnSpc>
              <a:spcBef>
                <a:spcPts val="1600"/>
              </a:spcBef>
              <a:spcAft>
                <a:spcPts val="0"/>
              </a:spcAft>
              <a:buClr>
                <a:schemeClr val="dk1"/>
              </a:buClr>
              <a:buSzPts val="1200"/>
              <a:buFont typeface="Josefin Slab SemiBold"/>
              <a:buChar char="■"/>
              <a:defRPr sz="1200" b="0" i="0" u="none" strike="noStrike" cap="none">
                <a:solidFill>
                  <a:schemeClr val="dk1"/>
                </a:solidFill>
                <a:latin typeface="Barlow"/>
                <a:ea typeface="Barlow"/>
                <a:cs typeface="Barlow"/>
                <a:sym typeface="Barlow"/>
              </a:defRPr>
            </a:lvl6pPr>
            <a:lvl7pPr marL="3200400" marR="0" lvl="6" indent="-304800" algn="l" rtl="0">
              <a:lnSpc>
                <a:spcPct val="115000"/>
              </a:lnSpc>
              <a:spcBef>
                <a:spcPts val="1600"/>
              </a:spcBef>
              <a:spcAft>
                <a:spcPts val="0"/>
              </a:spcAft>
              <a:buClr>
                <a:schemeClr val="dk1"/>
              </a:buClr>
              <a:buSzPts val="1200"/>
              <a:buFont typeface="Josefin Slab SemiBold"/>
              <a:buChar char="●"/>
              <a:defRPr sz="1200" b="0" i="0" u="none" strike="noStrike" cap="none">
                <a:solidFill>
                  <a:schemeClr val="dk1"/>
                </a:solidFill>
                <a:latin typeface="Barlow"/>
                <a:ea typeface="Barlow"/>
                <a:cs typeface="Barlow"/>
                <a:sym typeface="Barlow"/>
              </a:defRPr>
            </a:lvl7pPr>
            <a:lvl8pPr marL="3657600" marR="0" lvl="7" indent="-304800" algn="l" rtl="0">
              <a:lnSpc>
                <a:spcPct val="115000"/>
              </a:lnSpc>
              <a:spcBef>
                <a:spcPts val="1600"/>
              </a:spcBef>
              <a:spcAft>
                <a:spcPts val="0"/>
              </a:spcAft>
              <a:buClr>
                <a:schemeClr val="dk1"/>
              </a:buClr>
              <a:buSzPts val="1200"/>
              <a:buFont typeface="Josefin Slab SemiBold"/>
              <a:buChar char="○"/>
              <a:defRPr sz="1200" b="0" i="0" u="none" strike="noStrike" cap="none">
                <a:solidFill>
                  <a:schemeClr val="dk1"/>
                </a:solidFill>
                <a:latin typeface="Barlow"/>
                <a:ea typeface="Barlow"/>
                <a:cs typeface="Barlow"/>
                <a:sym typeface="Barlow"/>
              </a:defRPr>
            </a:lvl8pPr>
            <a:lvl9pPr marL="4114800" marR="0" lvl="8" indent="-304800" algn="l" rtl="0">
              <a:lnSpc>
                <a:spcPct val="115000"/>
              </a:lnSpc>
              <a:spcBef>
                <a:spcPts val="1600"/>
              </a:spcBef>
              <a:spcAft>
                <a:spcPts val="1600"/>
              </a:spcAft>
              <a:buClr>
                <a:schemeClr val="dk1"/>
              </a:buClr>
              <a:buSzPts val="1200"/>
              <a:buFont typeface="Josefin Slab SemiBold"/>
              <a:buChar char="■"/>
              <a:defRPr sz="1200" b="0" i="0" u="none" strike="noStrike" cap="none">
                <a:solidFill>
                  <a:schemeClr val="dk1"/>
                </a:solidFill>
                <a:latin typeface="Barlow"/>
                <a:ea typeface="Barlow"/>
                <a:cs typeface="Barlow"/>
                <a:sym typeface="Barlow"/>
              </a:defRPr>
            </a:lvl9pPr>
          </a:lstStyle>
          <a:p>
            <a:pPr>
              <a:lnSpc>
                <a:spcPct val="150000"/>
              </a:lnSpc>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最後共計</a:t>
            </a:r>
            <a:r>
              <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680</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位</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受訪者完成此次調查</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en-US" sz="24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性別中，</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女性</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佔多數</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(67.2%)</a:t>
            </a:r>
          </a:p>
          <a:p>
            <a:pPr>
              <a:lnSpc>
                <a:spcPct val="150000"/>
              </a:lnSpc>
            </a:pP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年齡</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為 </a:t>
            </a:r>
            <a:r>
              <a:rPr lang="en-US" altLang="zh-TW" sz="2400" b="1"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46 </a:t>
            </a:r>
            <a:r>
              <a:rPr lang="zh-TW" altLang="en-US" sz="2400" b="1"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400" b="1"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60 </a:t>
            </a:r>
            <a:r>
              <a:rPr lang="zh-TW" altLang="en-US" sz="2400" b="1"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歲</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佔多數 </a:t>
            </a:r>
            <a:r>
              <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60.7%</a:t>
            </a:r>
          </a:p>
          <a:p>
            <a:pPr>
              <a:lnSpc>
                <a:spcPct val="150000"/>
              </a:lnSpc>
            </a:pP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學校職位</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擔任</a:t>
            </a:r>
            <a:r>
              <a:rPr lang="zh-TW" altLang="en-US" sz="2400" b="1" u="sng" dirty="0">
                <a:latin typeface="微軟正黑體" panose="020B0604030504040204" pitchFamily="34" charset="-120"/>
                <a:ea typeface="微軟正黑體" panose="020B0604030504040204" pitchFamily="34" charset="-120"/>
                <a:cs typeface="Times New Roman" panose="02020603050405020304" pitchFamily="18" charset="0"/>
              </a:rPr>
              <a:t>校長</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佔多數</a:t>
            </a:r>
            <a:r>
              <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(81.2%)</a:t>
            </a:r>
          </a:p>
          <a:p>
            <a:pPr>
              <a:lnSpc>
                <a:spcPct val="150000"/>
              </a:lnSpc>
            </a:pP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學校類型</a:t>
            </a:r>
            <a:r>
              <a:rPr lang="zh-TW" altLang="en-US" sz="24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en-US" sz="2400" b="1"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小學</a:t>
            </a:r>
            <a:r>
              <a:rPr lang="zh-TW" altLang="en-US" sz="24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為主，佔</a:t>
            </a:r>
            <a:r>
              <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48.5%</a:t>
            </a:r>
            <a:r>
              <a:rPr lang="zh-TW" altLang="en-US" sz="24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其次</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10% </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為文法學校；最後</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 9% </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在有特殊教育需求的兒童學校任職</a:t>
            </a:r>
          </a:p>
        </p:txBody>
      </p:sp>
    </p:spTree>
    <p:extLst>
      <p:ext uri="{BB962C8B-B14F-4D97-AF65-F5344CB8AC3E}">
        <p14:creationId xmlns:p14="http://schemas.microsoft.com/office/powerpoint/2010/main" val="158503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
        <p:cNvGrpSpPr/>
        <p:nvPr/>
      </p:nvGrpSpPr>
      <p:grpSpPr>
        <a:xfrm>
          <a:off x="0" y="0"/>
          <a:ext cx="0" cy="0"/>
          <a:chOff x="0" y="0"/>
          <a:chExt cx="0" cy="0"/>
        </a:xfrm>
      </p:grpSpPr>
      <p:sp>
        <p:nvSpPr>
          <p:cNvPr id="169" name="Google Shape;169;p29"/>
          <p:cNvSpPr txBox="1">
            <a:spLocks noGrp="1"/>
          </p:cNvSpPr>
          <p:nvPr>
            <p:ph type="title" idx="8"/>
          </p:nvPr>
        </p:nvSpPr>
        <p:spPr>
          <a:xfrm>
            <a:off x="603700" y="815047"/>
            <a:ext cx="661800" cy="446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b="1" dirty="0">
                <a:latin typeface="微軟正黑體" panose="020B0604030504040204" pitchFamily="34" charset="-120"/>
                <a:ea typeface="微軟正黑體" panose="020B0604030504040204" pitchFamily="34" charset="-120"/>
              </a:rPr>
              <a:t>01.</a:t>
            </a:r>
            <a:endParaRPr b="1" dirty="0">
              <a:latin typeface="微軟正黑體" panose="020B0604030504040204" pitchFamily="34" charset="-120"/>
              <a:ea typeface="微軟正黑體" panose="020B0604030504040204" pitchFamily="34" charset="-120"/>
            </a:endParaRPr>
          </a:p>
        </p:txBody>
      </p:sp>
      <p:sp>
        <p:nvSpPr>
          <p:cNvPr id="170" name="Google Shape;170;p29"/>
          <p:cNvSpPr txBox="1">
            <a:spLocks noGrp="1"/>
          </p:cNvSpPr>
          <p:nvPr>
            <p:ph type="title"/>
          </p:nvPr>
        </p:nvSpPr>
        <p:spPr>
          <a:xfrm>
            <a:off x="1265550" y="2400698"/>
            <a:ext cx="3618000" cy="421500"/>
          </a:xfrm>
          <a:prstGeom prst="rect">
            <a:avLst/>
          </a:prstGeom>
        </p:spPr>
        <p:txBody>
          <a:bodyPr spcFirstLastPara="1" wrap="square" lIns="91425" tIns="91425" rIns="91425" bIns="91425" anchor="b" anchorCtr="0">
            <a:noAutofit/>
          </a:bodyPr>
          <a:lstStyle/>
          <a:p>
            <a:pPr lvl="0"/>
            <a:r>
              <a:rPr lang="en-US" b="1" dirty="0">
                <a:latin typeface="微軟正黑體" panose="020B0604030504040204" pitchFamily="34" charset="-120"/>
                <a:ea typeface="微軟正黑體" panose="020B0604030504040204" pitchFamily="34" charset="-120"/>
              </a:rPr>
              <a:t>Results</a:t>
            </a:r>
            <a:r>
              <a:rPr lang="zh-TW" altLang="en-US" b="1" dirty="0">
                <a:latin typeface="微軟正黑體" panose="020B0604030504040204" pitchFamily="34" charset="-120"/>
                <a:ea typeface="微軟正黑體" panose="020B0604030504040204" pitchFamily="34" charset="-120"/>
              </a:rPr>
              <a:t>  結果</a:t>
            </a:r>
            <a:endParaRPr lang="en-US" b="1" dirty="0">
              <a:latin typeface="微軟正黑體" panose="020B0604030504040204" pitchFamily="34" charset="-120"/>
              <a:ea typeface="微軟正黑體" panose="020B0604030504040204" pitchFamily="34" charset="-120"/>
            </a:endParaRPr>
          </a:p>
        </p:txBody>
      </p:sp>
      <p:sp>
        <p:nvSpPr>
          <p:cNvPr id="172" name="Google Shape;172;p29"/>
          <p:cNvSpPr txBox="1">
            <a:spLocks noGrp="1"/>
          </p:cNvSpPr>
          <p:nvPr>
            <p:ph type="title" idx="2"/>
          </p:nvPr>
        </p:nvSpPr>
        <p:spPr>
          <a:xfrm>
            <a:off x="1265550" y="3194391"/>
            <a:ext cx="3618000" cy="421500"/>
          </a:xfrm>
          <a:prstGeom prst="rect">
            <a:avLst/>
          </a:prstGeom>
        </p:spPr>
        <p:txBody>
          <a:bodyPr spcFirstLastPara="1" wrap="square" lIns="91425" tIns="91425" rIns="91425" bIns="91425" anchor="b" anchorCtr="0">
            <a:noAutofit/>
          </a:bodyPr>
          <a:lstStyle/>
          <a:p>
            <a:pPr lvl="0"/>
            <a:r>
              <a:rPr lang="en-US" b="1" dirty="0">
                <a:latin typeface="微軟正黑體" panose="020B0604030504040204" pitchFamily="34" charset="-120"/>
                <a:ea typeface="微軟正黑體" panose="020B0604030504040204" pitchFamily="34" charset="-120"/>
              </a:rPr>
              <a:t>Discussion</a:t>
            </a:r>
            <a:r>
              <a:rPr lang="zh-TW" altLang="en-US" b="1" dirty="0">
                <a:latin typeface="微軟正黑體" panose="020B0604030504040204" pitchFamily="34" charset="-120"/>
                <a:ea typeface="微軟正黑體" panose="020B0604030504040204" pitchFamily="34" charset="-120"/>
              </a:rPr>
              <a:t>   討論</a:t>
            </a:r>
            <a:endParaRPr lang="en-US" b="1" dirty="0">
              <a:latin typeface="微軟正黑體" panose="020B0604030504040204" pitchFamily="34" charset="-120"/>
              <a:ea typeface="微軟正黑體" panose="020B0604030504040204" pitchFamily="34" charset="-120"/>
            </a:endParaRPr>
          </a:p>
        </p:txBody>
      </p:sp>
      <p:sp>
        <p:nvSpPr>
          <p:cNvPr id="174" name="Google Shape;174;p29"/>
          <p:cNvSpPr txBox="1">
            <a:spLocks noGrp="1"/>
          </p:cNvSpPr>
          <p:nvPr>
            <p:ph type="title" idx="4"/>
          </p:nvPr>
        </p:nvSpPr>
        <p:spPr>
          <a:xfrm>
            <a:off x="1265550" y="840922"/>
            <a:ext cx="3618000" cy="421500"/>
          </a:xfrm>
          <a:prstGeom prst="rect">
            <a:avLst/>
          </a:prstGeom>
        </p:spPr>
        <p:txBody>
          <a:bodyPr spcFirstLastPara="1" wrap="square" lIns="91425" tIns="91425" rIns="91425" bIns="91425" anchor="b" anchorCtr="0">
            <a:noAutofit/>
          </a:bodyPr>
          <a:lstStyle/>
          <a:p>
            <a:pPr lvl="0"/>
            <a:br>
              <a:rPr lang="en"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Introduction</a:t>
            </a:r>
            <a:r>
              <a:rPr lang="zh-TW" altLang="en-US" b="1" dirty="0">
                <a:latin typeface="微軟正黑體" panose="020B0604030504040204" pitchFamily="34" charset="-120"/>
                <a:ea typeface="微軟正黑體" panose="020B0604030504040204" pitchFamily="34" charset="-120"/>
              </a:rPr>
              <a:t> 前言</a:t>
            </a:r>
            <a:endParaRPr b="1" dirty="0">
              <a:latin typeface="微軟正黑體" panose="020B0604030504040204" pitchFamily="34" charset="-120"/>
              <a:ea typeface="微軟正黑體" panose="020B0604030504040204" pitchFamily="34" charset="-120"/>
            </a:endParaRPr>
          </a:p>
        </p:txBody>
      </p:sp>
      <p:sp>
        <p:nvSpPr>
          <p:cNvPr id="176" name="Google Shape;176;p29"/>
          <p:cNvSpPr txBox="1">
            <a:spLocks noGrp="1"/>
          </p:cNvSpPr>
          <p:nvPr>
            <p:ph type="title" idx="6"/>
          </p:nvPr>
        </p:nvSpPr>
        <p:spPr>
          <a:xfrm>
            <a:off x="1265550" y="1634615"/>
            <a:ext cx="5744850" cy="421500"/>
          </a:xfrm>
          <a:prstGeom prst="rect">
            <a:avLst/>
          </a:prstGeom>
        </p:spPr>
        <p:txBody>
          <a:bodyPr spcFirstLastPara="1" wrap="square" lIns="91425" tIns="91425" rIns="91425" bIns="91425" anchor="b" anchorCtr="0">
            <a:noAutofit/>
          </a:bodyPr>
          <a:lstStyle/>
          <a:p>
            <a:pPr lvl="0"/>
            <a:r>
              <a:rPr lang="en-US" b="1" dirty="0">
                <a:latin typeface="微軟正黑體" panose="020B0604030504040204" pitchFamily="34" charset="-120"/>
                <a:ea typeface="微軟正黑體" panose="020B0604030504040204" pitchFamily="34" charset="-120"/>
              </a:rPr>
              <a:t>Materials and Methods</a:t>
            </a:r>
            <a:r>
              <a:rPr lang="zh-TW" altLang="en-US" b="1" dirty="0">
                <a:latin typeface="微軟正黑體" panose="020B0604030504040204" pitchFamily="34" charset="-120"/>
                <a:ea typeface="微軟正黑體" panose="020B0604030504040204" pitchFamily="34" charset="-120"/>
              </a:rPr>
              <a:t> 材料與方法</a:t>
            </a:r>
            <a:endParaRPr lang="en-US" b="1" dirty="0">
              <a:latin typeface="微軟正黑體" panose="020B0604030504040204" pitchFamily="34" charset="-120"/>
              <a:ea typeface="微軟正黑體" panose="020B0604030504040204" pitchFamily="34" charset="-120"/>
            </a:endParaRPr>
          </a:p>
        </p:txBody>
      </p:sp>
      <p:sp>
        <p:nvSpPr>
          <p:cNvPr id="178" name="Google Shape;178;p29"/>
          <p:cNvSpPr txBox="1">
            <a:spLocks noGrp="1"/>
          </p:cNvSpPr>
          <p:nvPr>
            <p:ph type="title" idx="9"/>
          </p:nvPr>
        </p:nvSpPr>
        <p:spPr>
          <a:xfrm>
            <a:off x="603700" y="1612116"/>
            <a:ext cx="661800" cy="446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b="1">
                <a:latin typeface="微軟正黑體" panose="020B0604030504040204" pitchFamily="34" charset="-120"/>
                <a:ea typeface="微軟正黑體" panose="020B0604030504040204" pitchFamily="34" charset="-120"/>
              </a:rPr>
              <a:t>02.</a:t>
            </a:r>
            <a:endParaRPr b="1">
              <a:latin typeface="微軟正黑體" panose="020B0604030504040204" pitchFamily="34" charset="-120"/>
              <a:ea typeface="微軟正黑體" panose="020B0604030504040204" pitchFamily="34" charset="-120"/>
            </a:endParaRPr>
          </a:p>
        </p:txBody>
      </p:sp>
      <p:sp>
        <p:nvSpPr>
          <p:cNvPr id="179" name="Google Shape;179;p29"/>
          <p:cNvSpPr txBox="1">
            <a:spLocks noGrp="1"/>
          </p:cNvSpPr>
          <p:nvPr>
            <p:ph type="title" idx="13"/>
          </p:nvPr>
        </p:nvSpPr>
        <p:spPr>
          <a:xfrm>
            <a:off x="603700" y="2370112"/>
            <a:ext cx="661800" cy="446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b="1">
                <a:latin typeface="微軟正黑體" panose="020B0604030504040204" pitchFamily="34" charset="-120"/>
                <a:ea typeface="微軟正黑體" panose="020B0604030504040204" pitchFamily="34" charset="-120"/>
              </a:rPr>
              <a:t>03.</a:t>
            </a:r>
            <a:endParaRPr b="1">
              <a:latin typeface="微軟正黑體" panose="020B0604030504040204" pitchFamily="34" charset="-120"/>
              <a:ea typeface="微軟正黑體" panose="020B0604030504040204" pitchFamily="34" charset="-120"/>
            </a:endParaRPr>
          </a:p>
        </p:txBody>
      </p:sp>
      <p:sp>
        <p:nvSpPr>
          <p:cNvPr id="180" name="Google Shape;180;p29"/>
          <p:cNvSpPr txBox="1">
            <a:spLocks noGrp="1"/>
          </p:cNvSpPr>
          <p:nvPr>
            <p:ph type="title" idx="14"/>
          </p:nvPr>
        </p:nvSpPr>
        <p:spPr>
          <a:xfrm>
            <a:off x="603700" y="3159593"/>
            <a:ext cx="661800" cy="446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b="1">
                <a:latin typeface="微軟正黑體" panose="020B0604030504040204" pitchFamily="34" charset="-120"/>
                <a:ea typeface="微軟正黑體" panose="020B0604030504040204" pitchFamily="34" charset="-120"/>
              </a:rPr>
              <a:t>04.</a:t>
            </a:r>
            <a:endParaRPr b="1">
              <a:latin typeface="微軟正黑體" panose="020B0604030504040204" pitchFamily="34" charset="-120"/>
              <a:ea typeface="微軟正黑體" panose="020B0604030504040204" pitchFamily="34" charset="-120"/>
            </a:endParaRPr>
          </a:p>
        </p:txBody>
      </p:sp>
      <p:sp>
        <p:nvSpPr>
          <p:cNvPr id="26" name="Google Shape;169;p29">
            <a:extLst>
              <a:ext uri="{FF2B5EF4-FFF2-40B4-BE49-F238E27FC236}">
                <a16:creationId xmlns:a16="http://schemas.microsoft.com/office/drawing/2014/main" id="{3B239592-7EE8-4FCA-B067-A9FCFDAA5CC2}"/>
              </a:ext>
            </a:extLst>
          </p:cNvPr>
          <p:cNvSpPr txBox="1">
            <a:spLocks/>
          </p:cNvSpPr>
          <p:nvPr/>
        </p:nvSpPr>
        <p:spPr>
          <a:xfrm>
            <a:off x="603700" y="3951104"/>
            <a:ext cx="661800" cy="446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434343"/>
              </a:buClr>
              <a:buSzPts val="12000"/>
              <a:buFont typeface="Big Shoulders Text SemiBold"/>
              <a:buNone/>
              <a:defRPr sz="2400" b="0" i="0" u="none" strike="noStrike" cap="none">
                <a:solidFill>
                  <a:srgbClr val="434343"/>
                </a:solidFill>
                <a:latin typeface="Big Shoulders Text SemiBold"/>
                <a:ea typeface="Big Shoulders Text SemiBold"/>
                <a:cs typeface="Big Shoulders Text SemiBold"/>
                <a:sym typeface="Big Shoulders Text SemiBold"/>
              </a:defRPr>
            </a:lvl1pPr>
            <a:lvl2pPr marR="0" lvl="1" algn="ctr" rtl="0">
              <a:lnSpc>
                <a:spcPct val="100000"/>
              </a:lnSpc>
              <a:spcBef>
                <a:spcPts val="0"/>
              </a:spcBef>
              <a:spcAft>
                <a:spcPts val="0"/>
              </a:spcAft>
              <a:buClr>
                <a:srgbClr val="434343"/>
              </a:buClr>
              <a:buSzPts val="12000"/>
              <a:buFont typeface="Big Shoulders Text SemiBold"/>
              <a:buNone/>
              <a:defRPr sz="12000" b="0" i="0" u="none" strike="noStrike" cap="none">
                <a:solidFill>
                  <a:srgbClr val="434343"/>
                </a:solidFill>
                <a:latin typeface="Big Shoulders Text SemiBold"/>
                <a:ea typeface="Big Shoulders Text SemiBold"/>
                <a:cs typeface="Big Shoulders Text SemiBold"/>
                <a:sym typeface="Big Shoulders Text SemiBold"/>
              </a:defRPr>
            </a:lvl2pPr>
            <a:lvl3pPr marR="0" lvl="2" algn="ctr" rtl="0">
              <a:lnSpc>
                <a:spcPct val="100000"/>
              </a:lnSpc>
              <a:spcBef>
                <a:spcPts val="0"/>
              </a:spcBef>
              <a:spcAft>
                <a:spcPts val="0"/>
              </a:spcAft>
              <a:buClr>
                <a:srgbClr val="434343"/>
              </a:buClr>
              <a:buSzPts val="12000"/>
              <a:buFont typeface="Big Shoulders Text SemiBold"/>
              <a:buNone/>
              <a:defRPr sz="12000" b="0" i="0" u="none" strike="noStrike" cap="none">
                <a:solidFill>
                  <a:srgbClr val="434343"/>
                </a:solidFill>
                <a:latin typeface="Big Shoulders Text SemiBold"/>
                <a:ea typeface="Big Shoulders Text SemiBold"/>
                <a:cs typeface="Big Shoulders Text SemiBold"/>
                <a:sym typeface="Big Shoulders Text SemiBold"/>
              </a:defRPr>
            </a:lvl3pPr>
            <a:lvl4pPr marR="0" lvl="3" algn="ctr" rtl="0">
              <a:lnSpc>
                <a:spcPct val="100000"/>
              </a:lnSpc>
              <a:spcBef>
                <a:spcPts val="0"/>
              </a:spcBef>
              <a:spcAft>
                <a:spcPts val="0"/>
              </a:spcAft>
              <a:buClr>
                <a:srgbClr val="434343"/>
              </a:buClr>
              <a:buSzPts val="12000"/>
              <a:buFont typeface="Big Shoulders Text SemiBold"/>
              <a:buNone/>
              <a:defRPr sz="12000" b="0" i="0" u="none" strike="noStrike" cap="none">
                <a:solidFill>
                  <a:srgbClr val="434343"/>
                </a:solidFill>
                <a:latin typeface="Big Shoulders Text SemiBold"/>
                <a:ea typeface="Big Shoulders Text SemiBold"/>
                <a:cs typeface="Big Shoulders Text SemiBold"/>
                <a:sym typeface="Big Shoulders Text SemiBold"/>
              </a:defRPr>
            </a:lvl4pPr>
            <a:lvl5pPr marR="0" lvl="4" algn="ctr" rtl="0">
              <a:lnSpc>
                <a:spcPct val="100000"/>
              </a:lnSpc>
              <a:spcBef>
                <a:spcPts val="0"/>
              </a:spcBef>
              <a:spcAft>
                <a:spcPts val="0"/>
              </a:spcAft>
              <a:buClr>
                <a:srgbClr val="434343"/>
              </a:buClr>
              <a:buSzPts val="12000"/>
              <a:buFont typeface="Big Shoulders Text SemiBold"/>
              <a:buNone/>
              <a:defRPr sz="12000" b="0" i="0" u="none" strike="noStrike" cap="none">
                <a:solidFill>
                  <a:srgbClr val="434343"/>
                </a:solidFill>
                <a:latin typeface="Big Shoulders Text SemiBold"/>
                <a:ea typeface="Big Shoulders Text SemiBold"/>
                <a:cs typeface="Big Shoulders Text SemiBold"/>
                <a:sym typeface="Big Shoulders Text SemiBold"/>
              </a:defRPr>
            </a:lvl5pPr>
            <a:lvl6pPr marR="0" lvl="5" algn="ctr" rtl="0">
              <a:lnSpc>
                <a:spcPct val="100000"/>
              </a:lnSpc>
              <a:spcBef>
                <a:spcPts val="0"/>
              </a:spcBef>
              <a:spcAft>
                <a:spcPts val="0"/>
              </a:spcAft>
              <a:buClr>
                <a:srgbClr val="434343"/>
              </a:buClr>
              <a:buSzPts val="12000"/>
              <a:buFont typeface="Big Shoulders Text SemiBold"/>
              <a:buNone/>
              <a:defRPr sz="12000" b="0" i="0" u="none" strike="noStrike" cap="none">
                <a:solidFill>
                  <a:srgbClr val="434343"/>
                </a:solidFill>
                <a:latin typeface="Big Shoulders Text SemiBold"/>
                <a:ea typeface="Big Shoulders Text SemiBold"/>
                <a:cs typeface="Big Shoulders Text SemiBold"/>
                <a:sym typeface="Big Shoulders Text SemiBold"/>
              </a:defRPr>
            </a:lvl6pPr>
            <a:lvl7pPr marR="0" lvl="6" algn="ctr" rtl="0">
              <a:lnSpc>
                <a:spcPct val="100000"/>
              </a:lnSpc>
              <a:spcBef>
                <a:spcPts val="0"/>
              </a:spcBef>
              <a:spcAft>
                <a:spcPts val="0"/>
              </a:spcAft>
              <a:buClr>
                <a:srgbClr val="434343"/>
              </a:buClr>
              <a:buSzPts val="12000"/>
              <a:buFont typeface="Big Shoulders Text SemiBold"/>
              <a:buNone/>
              <a:defRPr sz="12000" b="0" i="0" u="none" strike="noStrike" cap="none">
                <a:solidFill>
                  <a:srgbClr val="434343"/>
                </a:solidFill>
                <a:latin typeface="Big Shoulders Text SemiBold"/>
                <a:ea typeface="Big Shoulders Text SemiBold"/>
                <a:cs typeface="Big Shoulders Text SemiBold"/>
                <a:sym typeface="Big Shoulders Text SemiBold"/>
              </a:defRPr>
            </a:lvl7pPr>
            <a:lvl8pPr marR="0" lvl="7" algn="ctr" rtl="0">
              <a:lnSpc>
                <a:spcPct val="100000"/>
              </a:lnSpc>
              <a:spcBef>
                <a:spcPts val="0"/>
              </a:spcBef>
              <a:spcAft>
                <a:spcPts val="0"/>
              </a:spcAft>
              <a:buClr>
                <a:srgbClr val="434343"/>
              </a:buClr>
              <a:buSzPts val="12000"/>
              <a:buFont typeface="Big Shoulders Text SemiBold"/>
              <a:buNone/>
              <a:defRPr sz="12000" b="0" i="0" u="none" strike="noStrike" cap="none">
                <a:solidFill>
                  <a:srgbClr val="434343"/>
                </a:solidFill>
                <a:latin typeface="Big Shoulders Text SemiBold"/>
                <a:ea typeface="Big Shoulders Text SemiBold"/>
                <a:cs typeface="Big Shoulders Text SemiBold"/>
                <a:sym typeface="Big Shoulders Text SemiBold"/>
              </a:defRPr>
            </a:lvl8pPr>
            <a:lvl9pPr marR="0" lvl="8" algn="ctr" rtl="0">
              <a:lnSpc>
                <a:spcPct val="100000"/>
              </a:lnSpc>
              <a:spcBef>
                <a:spcPts val="0"/>
              </a:spcBef>
              <a:spcAft>
                <a:spcPts val="0"/>
              </a:spcAft>
              <a:buClr>
                <a:srgbClr val="434343"/>
              </a:buClr>
              <a:buSzPts val="12000"/>
              <a:buFont typeface="Big Shoulders Text SemiBold"/>
              <a:buNone/>
              <a:defRPr sz="12000" b="0" i="0" u="none" strike="noStrike" cap="none">
                <a:solidFill>
                  <a:srgbClr val="434343"/>
                </a:solidFill>
                <a:latin typeface="Big Shoulders Text SemiBold"/>
                <a:ea typeface="Big Shoulders Text SemiBold"/>
                <a:cs typeface="Big Shoulders Text SemiBold"/>
                <a:sym typeface="Big Shoulders Text SemiBold"/>
              </a:defRPr>
            </a:lvl9pPr>
          </a:lstStyle>
          <a:p>
            <a:r>
              <a:rPr lang="en" b="1" dirty="0">
                <a:latin typeface="微軟正黑體" panose="020B0604030504040204" pitchFamily="34" charset="-120"/>
                <a:ea typeface="微軟正黑體" panose="020B0604030504040204" pitchFamily="34" charset="-120"/>
              </a:rPr>
              <a:t>0</a:t>
            </a:r>
            <a:r>
              <a:rPr lang="en-US" altLang="zh-TW" b="1" dirty="0">
                <a:latin typeface="微軟正黑體" panose="020B0604030504040204" pitchFamily="34" charset="-120"/>
                <a:ea typeface="微軟正黑體" panose="020B0604030504040204" pitchFamily="34" charset="-120"/>
              </a:rPr>
              <a:t>5</a:t>
            </a:r>
            <a:r>
              <a:rPr lang="en" b="1" dirty="0">
                <a:latin typeface="微軟正黑體" panose="020B0604030504040204" pitchFamily="34" charset="-120"/>
                <a:ea typeface="微軟正黑體" panose="020B0604030504040204" pitchFamily="34" charset="-120"/>
              </a:rPr>
              <a:t>.</a:t>
            </a:r>
          </a:p>
        </p:txBody>
      </p:sp>
      <p:sp>
        <p:nvSpPr>
          <p:cNvPr id="27" name="Google Shape;174;p29">
            <a:extLst>
              <a:ext uri="{FF2B5EF4-FFF2-40B4-BE49-F238E27FC236}">
                <a16:creationId xmlns:a16="http://schemas.microsoft.com/office/drawing/2014/main" id="{4C7CB396-C1A0-4C86-8C78-1EB41171AD0C}"/>
              </a:ext>
            </a:extLst>
          </p:cNvPr>
          <p:cNvSpPr txBox="1">
            <a:spLocks/>
          </p:cNvSpPr>
          <p:nvPr/>
        </p:nvSpPr>
        <p:spPr>
          <a:xfrm>
            <a:off x="1265550" y="3976979"/>
            <a:ext cx="3618000" cy="421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72000" lvl="0" algn="l" rtl="0">
              <a:lnSpc>
                <a:spcPct val="100000"/>
              </a:lnSpc>
              <a:spcBef>
                <a:spcPts val="0"/>
              </a:spcBef>
              <a:spcAft>
                <a:spcPts val="0"/>
              </a:spcAft>
              <a:buClr>
                <a:srgbClr val="434343"/>
              </a:buClr>
              <a:buSzPts val="1400"/>
              <a:buFont typeface="Big Shoulders Text SemiBold"/>
              <a:buNone/>
              <a:defRPr sz="2400" b="0" i="0" u="none" strike="noStrike" cap="none">
                <a:solidFill>
                  <a:srgbClr val="434343"/>
                </a:solidFill>
                <a:latin typeface="Big Shoulders Text SemiBold"/>
                <a:ea typeface="Big Shoulders Text SemiBold"/>
                <a:cs typeface="Big Shoulders Text SemiBold"/>
                <a:sym typeface="Big Shoulders Text SemiBold"/>
              </a:defRPr>
            </a:lvl1pPr>
            <a:lvl2pPr marR="0" lvl="1" algn="ctr" rtl="0">
              <a:lnSpc>
                <a:spcPct val="100000"/>
              </a:lnSpc>
              <a:spcBef>
                <a:spcPts val="0"/>
              </a:spcBef>
              <a:spcAft>
                <a:spcPts val="0"/>
              </a:spcAft>
              <a:buClr>
                <a:srgbClr val="434343"/>
              </a:buClr>
              <a:buSzPts val="1400"/>
              <a:buFont typeface="Big Shoulders Text SemiBold"/>
              <a:buNone/>
              <a:defRPr sz="1400" b="0" i="0" u="none" strike="noStrike" cap="none">
                <a:solidFill>
                  <a:srgbClr val="434343"/>
                </a:solidFill>
                <a:latin typeface="Big Shoulders Text SemiBold"/>
                <a:ea typeface="Big Shoulders Text SemiBold"/>
                <a:cs typeface="Big Shoulders Text SemiBold"/>
                <a:sym typeface="Big Shoulders Text SemiBold"/>
              </a:defRPr>
            </a:lvl2pPr>
            <a:lvl3pPr marR="0" lvl="2" algn="ctr" rtl="0">
              <a:lnSpc>
                <a:spcPct val="100000"/>
              </a:lnSpc>
              <a:spcBef>
                <a:spcPts val="0"/>
              </a:spcBef>
              <a:spcAft>
                <a:spcPts val="0"/>
              </a:spcAft>
              <a:buClr>
                <a:srgbClr val="434343"/>
              </a:buClr>
              <a:buSzPts val="1400"/>
              <a:buFont typeface="Big Shoulders Text SemiBold"/>
              <a:buNone/>
              <a:defRPr sz="1400" b="0" i="0" u="none" strike="noStrike" cap="none">
                <a:solidFill>
                  <a:srgbClr val="434343"/>
                </a:solidFill>
                <a:latin typeface="Big Shoulders Text SemiBold"/>
                <a:ea typeface="Big Shoulders Text SemiBold"/>
                <a:cs typeface="Big Shoulders Text SemiBold"/>
                <a:sym typeface="Big Shoulders Text SemiBold"/>
              </a:defRPr>
            </a:lvl3pPr>
            <a:lvl4pPr marR="0" lvl="3" algn="ctr" rtl="0">
              <a:lnSpc>
                <a:spcPct val="100000"/>
              </a:lnSpc>
              <a:spcBef>
                <a:spcPts val="0"/>
              </a:spcBef>
              <a:spcAft>
                <a:spcPts val="0"/>
              </a:spcAft>
              <a:buClr>
                <a:srgbClr val="434343"/>
              </a:buClr>
              <a:buSzPts val="1400"/>
              <a:buFont typeface="Big Shoulders Text SemiBold"/>
              <a:buNone/>
              <a:defRPr sz="1400" b="0" i="0" u="none" strike="noStrike" cap="none">
                <a:solidFill>
                  <a:srgbClr val="434343"/>
                </a:solidFill>
                <a:latin typeface="Big Shoulders Text SemiBold"/>
                <a:ea typeface="Big Shoulders Text SemiBold"/>
                <a:cs typeface="Big Shoulders Text SemiBold"/>
                <a:sym typeface="Big Shoulders Text SemiBold"/>
              </a:defRPr>
            </a:lvl4pPr>
            <a:lvl5pPr marR="0" lvl="4" algn="ctr" rtl="0">
              <a:lnSpc>
                <a:spcPct val="100000"/>
              </a:lnSpc>
              <a:spcBef>
                <a:spcPts val="0"/>
              </a:spcBef>
              <a:spcAft>
                <a:spcPts val="0"/>
              </a:spcAft>
              <a:buClr>
                <a:srgbClr val="434343"/>
              </a:buClr>
              <a:buSzPts val="1400"/>
              <a:buFont typeface="Big Shoulders Text SemiBold"/>
              <a:buNone/>
              <a:defRPr sz="1400" b="0" i="0" u="none" strike="noStrike" cap="none">
                <a:solidFill>
                  <a:srgbClr val="434343"/>
                </a:solidFill>
                <a:latin typeface="Big Shoulders Text SemiBold"/>
                <a:ea typeface="Big Shoulders Text SemiBold"/>
                <a:cs typeface="Big Shoulders Text SemiBold"/>
                <a:sym typeface="Big Shoulders Text SemiBold"/>
              </a:defRPr>
            </a:lvl5pPr>
            <a:lvl6pPr marR="0" lvl="5" algn="ctr" rtl="0">
              <a:lnSpc>
                <a:spcPct val="100000"/>
              </a:lnSpc>
              <a:spcBef>
                <a:spcPts val="0"/>
              </a:spcBef>
              <a:spcAft>
                <a:spcPts val="0"/>
              </a:spcAft>
              <a:buClr>
                <a:srgbClr val="434343"/>
              </a:buClr>
              <a:buSzPts val="1400"/>
              <a:buFont typeface="Big Shoulders Text SemiBold"/>
              <a:buNone/>
              <a:defRPr sz="1400" b="0" i="0" u="none" strike="noStrike" cap="none">
                <a:solidFill>
                  <a:srgbClr val="434343"/>
                </a:solidFill>
                <a:latin typeface="Big Shoulders Text SemiBold"/>
                <a:ea typeface="Big Shoulders Text SemiBold"/>
                <a:cs typeface="Big Shoulders Text SemiBold"/>
                <a:sym typeface="Big Shoulders Text SemiBold"/>
              </a:defRPr>
            </a:lvl6pPr>
            <a:lvl7pPr marR="0" lvl="6" algn="ctr" rtl="0">
              <a:lnSpc>
                <a:spcPct val="100000"/>
              </a:lnSpc>
              <a:spcBef>
                <a:spcPts val="0"/>
              </a:spcBef>
              <a:spcAft>
                <a:spcPts val="0"/>
              </a:spcAft>
              <a:buClr>
                <a:srgbClr val="434343"/>
              </a:buClr>
              <a:buSzPts val="1400"/>
              <a:buFont typeface="Big Shoulders Text SemiBold"/>
              <a:buNone/>
              <a:defRPr sz="1400" b="0" i="0" u="none" strike="noStrike" cap="none">
                <a:solidFill>
                  <a:srgbClr val="434343"/>
                </a:solidFill>
                <a:latin typeface="Big Shoulders Text SemiBold"/>
                <a:ea typeface="Big Shoulders Text SemiBold"/>
                <a:cs typeface="Big Shoulders Text SemiBold"/>
                <a:sym typeface="Big Shoulders Text SemiBold"/>
              </a:defRPr>
            </a:lvl7pPr>
            <a:lvl8pPr marR="0" lvl="7" algn="ctr" rtl="0">
              <a:lnSpc>
                <a:spcPct val="100000"/>
              </a:lnSpc>
              <a:spcBef>
                <a:spcPts val="0"/>
              </a:spcBef>
              <a:spcAft>
                <a:spcPts val="0"/>
              </a:spcAft>
              <a:buClr>
                <a:srgbClr val="434343"/>
              </a:buClr>
              <a:buSzPts val="1400"/>
              <a:buFont typeface="Big Shoulders Text SemiBold"/>
              <a:buNone/>
              <a:defRPr sz="1400" b="0" i="0" u="none" strike="noStrike" cap="none">
                <a:solidFill>
                  <a:srgbClr val="434343"/>
                </a:solidFill>
                <a:latin typeface="Big Shoulders Text SemiBold"/>
                <a:ea typeface="Big Shoulders Text SemiBold"/>
                <a:cs typeface="Big Shoulders Text SemiBold"/>
                <a:sym typeface="Big Shoulders Text SemiBold"/>
              </a:defRPr>
            </a:lvl8pPr>
            <a:lvl9pPr marR="0" lvl="8" algn="ctr" rtl="0">
              <a:lnSpc>
                <a:spcPct val="100000"/>
              </a:lnSpc>
              <a:spcBef>
                <a:spcPts val="0"/>
              </a:spcBef>
              <a:spcAft>
                <a:spcPts val="0"/>
              </a:spcAft>
              <a:buClr>
                <a:srgbClr val="434343"/>
              </a:buClr>
              <a:buSzPts val="1400"/>
              <a:buFont typeface="Big Shoulders Text SemiBold"/>
              <a:buNone/>
              <a:defRPr sz="1400" b="0" i="0" u="none" strike="noStrike" cap="none">
                <a:solidFill>
                  <a:srgbClr val="434343"/>
                </a:solidFill>
                <a:latin typeface="Big Shoulders Text SemiBold"/>
                <a:ea typeface="Big Shoulders Text SemiBold"/>
                <a:cs typeface="Big Shoulders Text SemiBold"/>
                <a:sym typeface="Big Shoulders Text SemiBold"/>
              </a:defRPr>
            </a:lvl9pPr>
          </a:lstStyle>
          <a:p>
            <a:r>
              <a:rPr lang="en-US" altLang="zh-TW" b="1" dirty="0">
                <a:latin typeface="微軟正黑體" panose="020B0604030504040204" pitchFamily="34" charset="-120"/>
                <a:ea typeface="微軟正黑體" panose="020B0604030504040204" pitchFamily="34" charset="-120"/>
              </a:rPr>
              <a:t>Conclusions</a:t>
            </a:r>
            <a:r>
              <a:rPr lang="zh-TW" altLang="en-US" b="1" dirty="0">
                <a:latin typeface="微軟正黑體" panose="020B0604030504040204" pitchFamily="34" charset="-120"/>
                <a:ea typeface="微軟正黑體" panose="020B0604030504040204" pitchFamily="34" charset="-120"/>
              </a:rPr>
              <a:t>    結論</a:t>
            </a:r>
            <a:endParaRPr lang="en-US" altLang="zh-TW"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B073D4-2D7C-49A4-88F1-656B3EFCAB8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AE2328F-72BB-4AC9-BC9E-8877404A9D07}"/>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27049971-E603-45F4-A1D4-0F79581FBF0F}"/>
              </a:ext>
            </a:extLst>
          </p:cNvPr>
          <p:cNvPicPr>
            <a:picLocks noChangeAspect="1"/>
          </p:cNvPicPr>
          <p:nvPr/>
        </p:nvPicPr>
        <p:blipFill>
          <a:blip r:embed="rId3"/>
          <a:stretch>
            <a:fillRect/>
          </a:stretch>
        </p:blipFill>
        <p:spPr>
          <a:xfrm>
            <a:off x="92869" y="378619"/>
            <a:ext cx="8958263" cy="4386263"/>
          </a:xfrm>
          <a:prstGeom prst="rect">
            <a:avLst/>
          </a:prstGeom>
        </p:spPr>
      </p:pic>
      <p:sp>
        <p:nvSpPr>
          <p:cNvPr id="5" name="投影片編號版面配置區 4">
            <a:extLst>
              <a:ext uri="{FF2B5EF4-FFF2-40B4-BE49-F238E27FC236}">
                <a16:creationId xmlns:a16="http://schemas.microsoft.com/office/drawing/2014/main" id="{D737C521-5C84-4A2E-85C7-B2EE5063DE85}"/>
              </a:ext>
            </a:extLst>
          </p:cNvPr>
          <p:cNvSpPr>
            <a:spLocks noGrp="1"/>
          </p:cNvSpPr>
          <p:nvPr>
            <p:ph type="sldNum" sz="quarter" idx="12"/>
          </p:nvPr>
        </p:nvSpPr>
        <p:spPr/>
        <p:txBody>
          <a:bodyPr/>
          <a:lstStyle/>
          <a:p>
            <a:pPr rtl="0"/>
            <a:fld id="{FC749032-2A07-4AE8-BA90-74324CAE0C87}" type="slidenum">
              <a:rPr lang="en-US" altLang="zh-TW" smtClean="0"/>
              <a:t>20</a:t>
            </a:fld>
            <a:endParaRPr lang="zh-TW" altLang="en-US" dirty="0"/>
          </a:p>
        </p:txBody>
      </p:sp>
      <p:sp>
        <p:nvSpPr>
          <p:cNvPr id="6" name="矩形 5">
            <a:extLst>
              <a:ext uri="{FF2B5EF4-FFF2-40B4-BE49-F238E27FC236}">
                <a16:creationId xmlns:a16="http://schemas.microsoft.com/office/drawing/2014/main" id="{2333527B-ACA2-4BDE-A413-8779B77FF4CE}"/>
              </a:ext>
            </a:extLst>
          </p:cNvPr>
          <p:cNvSpPr/>
          <p:nvPr/>
        </p:nvSpPr>
        <p:spPr>
          <a:xfrm>
            <a:off x="1765005" y="1363803"/>
            <a:ext cx="6273209" cy="301964"/>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A08CE1AE-D431-4AF2-B9D0-F8761996F9C9}"/>
              </a:ext>
            </a:extLst>
          </p:cNvPr>
          <p:cNvSpPr/>
          <p:nvPr/>
        </p:nvSpPr>
        <p:spPr>
          <a:xfrm>
            <a:off x="1765005" y="1955682"/>
            <a:ext cx="6273209" cy="301964"/>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C2B865DF-FB89-4CFA-AAC3-2267C2744C21}"/>
              </a:ext>
            </a:extLst>
          </p:cNvPr>
          <p:cNvSpPr/>
          <p:nvPr/>
        </p:nvSpPr>
        <p:spPr>
          <a:xfrm>
            <a:off x="1765005" y="2548520"/>
            <a:ext cx="6273209" cy="301964"/>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4FE8AF24-6615-4DD4-B6D3-DD983E5E20C4}"/>
              </a:ext>
            </a:extLst>
          </p:cNvPr>
          <p:cNvSpPr/>
          <p:nvPr/>
        </p:nvSpPr>
        <p:spPr>
          <a:xfrm>
            <a:off x="1765005" y="3151848"/>
            <a:ext cx="6273209" cy="301964"/>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53A84C9F-973F-4BE9-A2BB-671A19D6F180}"/>
              </a:ext>
            </a:extLst>
          </p:cNvPr>
          <p:cNvSpPr/>
          <p:nvPr/>
        </p:nvSpPr>
        <p:spPr>
          <a:xfrm>
            <a:off x="311699" y="191818"/>
            <a:ext cx="1275907" cy="3761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1800" b="1" dirty="0">
                <a:solidFill>
                  <a:sysClr val="windowText" lastClr="000000"/>
                </a:solidFill>
              </a:rPr>
              <a:t>N=680</a:t>
            </a:r>
            <a:endParaRPr lang="zh-TW" altLang="en-US" sz="1800" b="1" dirty="0">
              <a:solidFill>
                <a:sysClr val="windowText" lastClr="000000"/>
              </a:solidFill>
            </a:endParaRPr>
          </a:p>
        </p:txBody>
      </p:sp>
    </p:spTree>
    <p:extLst>
      <p:ext uri="{BB962C8B-B14F-4D97-AF65-F5344CB8AC3E}">
        <p14:creationId xmlns:p14="http://schemas.microsoft.com/office/powerpoint/2010/main" val="1666159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02377F-B607-4E33-A769-91D52F4D06E9}"/>
              </a:ext>
            </a:extLst>
          </p:cNvPr>
          <p:cNvSpPr>
            <a:spLocks noGrp="1"/>
          </p:cNvSpPr>
          <p:nvPr>
            <p:ph type="title"/>
          </p:nvPr>
        </p:nvSpPr>
        <p:spPr>
          <a:xfrm>
            <a:off x="311699" y="343559"/>
            <a:ext cx="8520600" cy="572700"/>
          </a:xfrm>
        </p:spPr>
        <p:txBody>
          <a:bodyPr/>
          <a:lstStyle/>
          <a:p>
            <a:r>
              <a:rPr lang="en-US" altLang="zh-TW" dirty="0"/>
              <a:t>3.2. </a:t>
            </a:r>
            <a:r>
              <a:rPr lang="zh-TW" altLang="en-US" b="1" dirty="0">
                <a:latin typeface="微軟正黑體" panose="020B0604030504040204" pitchFamily="34" charset="-120"/>
                <a:ea typeface="微軟正黑體" panose="020B0604030504040204" pitchFamily="34" charset="-120"/>
              </a:rPr>
              <a:t>單變量與雙變量之分析結果</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8EF1F29E-87D9-44EE-9519-A4071983781B}"/>
              </a:ext>
            </a:extLst>
          </p:cNvPr>
          <p:cNvSpPr>
            <a:spLocks noGrp="1"/>
          </p:cNvSpPr>
          <p:nvPr>
            <p:ph idx="1"/>
          </p:nvPr>
        </p:nvSpPr>
        <p:spPr>
          <a:xfrm>
            <a:off x="236283" y="1252027"/>
            <a:ext cx="8671433" cy="3416400"/>
          </a:xfrm>
        </p:spPr>
        <p:txBody>
          <a:bodyPr/>
          <a:lstStyle/>
          <a:p>
            <a:pPr>
              <a:lnSpc>
                <a:spcPct val="150000"/>
              </a:lnSpc>
            </a:pPr>
            <a:r>
              <a:rPr lang="zh-TW" altLang="en-US" sz="22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超過三分之二的受訪者有足夠的健康識能，佔</a:t>
            </a:r>
            <a:r>
              <a:rPr lang="en-US" altLang="zh-TW" sz="22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70.7%</a:t>
            </a:r>
            <a:r>
              <a:rPr lang="zh-TW" altLang="en-US" sz="22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20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 </a:t>
            </a:r>
          </a:p>
          <a:p>
            <a:pPr>
              <a:lnSpc>
                <a:spcPct val="150000"/>
              </a:lnSpc>
            </a:pPr>
            <a:r>
              <a:rPr lang="en-US" altLang="zh-TW" sz="22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23.5%</a:t>
            </a:r>
            <a:r>
              <a:rPr lang="zh-TW" altLang="en-US" sz="22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受訪者健康識能是有問題的。</a:t>
            </a:r>
            <a:r>
              <a:rPr lang="en-US" altLang="zh-TW" sz="22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 </a:t>
            </a:r>
          </a:p>
          <a:p>
            <a:pPr>
              <a:lnSpc>
                <a:spcPct val="150000"/>
              </a:lnSpc>
            </a:pPr>
            <a:r>
              <a:rPr lang="zh-TW" altLang="en-US" sz="22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而</a:t>
            </a:r>
            <a:r>
              <a:rPr lang="en-US" altLang="zh-TW" sz="22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5.8% </a:t>
            </a:r>
            <a:r>
              <a:rPr lang="zh-TW" altLang="en-US" sz="22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受訪者健康識能識不足的。</a:t>
            </a:r>
            <a:endParaRPr lang="en-US" altLang="zh-TW" sz="220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表</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顯示健康識能的等級，</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其中將有問題的健康識能</a:t>
            </a: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problematic</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和不足的健康識能</a:t>
            </a: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inadequate</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合併為不足的健康識能</a:t>
            </a:r>
            <a:r>
              <a:rPr lang="en-US" altLang="zh-TW" sz="2200" b="1" u="sng" dirty="0">
                <a:latin typeface="微軟正黑體" panose="020B0604030504040204" pitchFamily="34" charset="-120"/>
                <a:ea typeface="微軟正黑體" panose="020B0604030504040204" pitchFamily="34" charset="-120"/>
                <a:cs typeface="Times New Roman" panose="02020603050405020304" pitchFamily="18" charset="0"/>
              </a:rPr>
              <a:t>limited health literacy</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，在性別方面發現男性領導者健康識能不足的比例較高。</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2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34.9%</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 vs. </a:t>
            </a:r>
            <a:r>
              <a:rPr lang="en-US" altLang="zh-TW" sz="22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26.5%</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 </a:t>
            </a:r>
            <a:r>
              <a:rPr lang="el-GR" altLang="zh-TW" sz="2200" b="1" i="1" dirty="0">
                <a:latin typeface="微軟正黑體" panose="020B0604030504040204" pitchFamily="34" charset="-120"/>
                <a:ea typeface="微軟正黑體" panose="020B0604030504040204" pitchFamily="34" charset="-120"/>
                <a:cs typeface="Times New Roman" panose="02020603050405020304" pitchFamily="18" charset="0"/>
              </a:rPr>
              <a:t>χ</a:t>
            </a:r>
            <a:r>
              <a:rPr lang="el-GR" altLang="zh-TW" sz="2200" b="1" dirty="0">
                <a:latin typeface="微軟正黑體" panose="020B0604030504040204" pitchFamily="34" charset="-120"/>
                <a:ea typeface="微軟正黑體" panose="020B0604030504040204" pitchFamily="34" charset="-120"/>
                <a:cs typeface="Times New Roman" panose="02020603050405020304" pitchFamily="18" charset="0"/>
              </a:rPr>
              <a:t>²</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(1) = </a:t>
            </a: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4.87</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 p &lt; 0.05) </a:t>
            </a:r>
            <a:endParaRPr lang="zh-TW"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981C5438-82E6-40C3-BBDE-3EF4E56F0448}"/>
              </a:ext>
            </a:extLst>
          </p:cNvPr>
          <p:cNvSpPr>
            <a:spLocks noGrp="1"/>
          </p:cNvSpPr>
          <p:nvPr>
            <p:ph type="sldNum" sz="quarter" idx="12"/>
          </p:nvPr>
        </p:nvSpPr>
        <p:spPr/>
        <p:txBody>
          <a:bodyPr/>
          <a:lstStyle/>
          <a:p>
            <a:pPr rtl="0"/>
            <a:fld id="{FC749032-2A07-4AE8-BA90-74324CAE0C87}" type="slidenum">
              <a:rPr lang="en-US" altLang="zh-TW" smtClean="0"/>
              <a:t>21</a:t>
            </a:fld>
            <a:endParaRPr lang="zh-TW" altLang="en-US" dirty="0"/>
          </a:p>
        </p:txBody>
      </p:sp>
    </p:spTree>
    <p:extLst>
      <p:ext uri="{BB962C8B-B14F-4D97-AF65-F5344CB8AC3E}">
        <p14:creationId xmlns:p14="http://schemas.microsoft.com/office/powerpoint/2010/main" val="1903327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7CB4800-77D4-4614-BD68-A4E40D23EBF0}"/>
              </a:ext>
            </a:extLst>
          </p:cNvPr>
          <p:cNvSpPr>
            <a:spLocks noGrp="1"/>
          </p:cNvSpPr>
          <p:nvPr>
            <p:ph type="title"/>
          </p:nvPr>
        </p:nvSpPr>
        <p:spPr/>
        <p:txBody>
          <a:bodyPr/>
          <a:lstStyle/>
          <a:p>
            <a:endParaRPr lang="zh-TW" altLang="en-US"/>
          </a:p>
        </p:txBody>
      </p:sp>
      <p:sp>
        <p:nvSpPr>
          <p:cNvPr id="5" name="內容版面配置區 4">
            <a:extLst>
              <a:ext uri="{FF2B5EF4-FFF2-40B4-BE49-F238E27FC236}">
                <a16:creationId xmlns:a16="http://schemas.microsoft.com/office/drawing/2014/main" id="{9A3708E0-0973-4C45-9652-79125399609E}"/>
              </a:ext>
            </a:extLst>
          </p:cNvPr>
          <p:cNvSpPr>
            <a:spLocks noGrp="1"/>
          </p:cNvSpPr>
          <p:nvPr>
            <p:ph idx="1"/>
          </p:nvPr>
        </p:nvSpPr>
        <p:spPr/>
        <p:txBody>
          <a:bodyPr/>
          <a:lstStyle/>
          <a:p>
            <a:endParaRPr lang="zh-TW" altLang="en-US"/>
          </a:p>
        </p:txBody>
      </p:sp>
      <p:pic>
        <p:nvPicPr>
          <p:cNvPr id="6" name="圖片 5">
            <a:extLst>
              <a:ext uri="{FF2B5EF4-FFF2-40B4-BE49-F238E27FC236}">
                <a16:creationId xmlns:a16="http://schemas.microsoft.com/office/drawing/2014/main" id="{C880961B-7DF0-4DA9-BEFF-733C307ED071}"/>
              </a:ext>
            </a:extLst>
          </p:cNvPr>
          <p:cNvPicPr>
            <a:picLocks noChangeAspect="1"/>
          </p:cNvPicPr>
          <p:nvPr/>
        </p:nvPicPr>
        <p:blipFill>
          <a:blip r:embed="rId2"/>
          <a:stretch>
            <a:fillRect/>
          </a:stretch>
        </p:blipFill>
        <p:spPr>
          <a:xfrm>
            <a:off x="363088" y="0"/>
            <a:ext cx="8417825" cy="5143500"/>
          </a:xfrm>
          <a:prstGeom prst="rect">
            <a:avLst/>
          </a:prstGeom>
        </p:spPr>
      </p:pic>
      <p:sp>
        <p:nvSpPr>
          <p:cNvPr id="2" name="投影片編號版面配置區 1">
            <a:extLst>
              <a:ext uri="{FF2B5EF4-FFF2-40B4-BE49-F238E27FC236}">
                <a16:creationId xmlns:a16="http://schemas.microsoft.com/office/drawing/2014/main" id="{7E4E3CC6-FA59-45DC-97E0-C9E347E7B695}"/>
              </a:ext>
            </a:extLst>
          </p:cNvPr>
          <p:cNvSpPr>
            <a:spLocks noGrp="1"/>
          </p:cNvSpPr>
          <p:nvPr>
            <p:ph type="sldNum" sz="quarter" idx="12"/>
          </p:nvPr>
        </p:nvSpPr>
        <p:spPr/>
        <p:txBody>
          <a:bodyPr/>
          <a:lstStyle/>
          <a:p>
            <a:pPr rtl="0"/>
            <a:fld id="{FC749032-2A07-4AE8-BA90-74324CAE0C87}" type="slidenum">
              <a:rPr lang="en-US" altLang="zh-TW" smtClean="0"/>
              <a:t>22</a:t>
            </a:fld>
            <a:endParaRPr lang="zh-TW" altLang="en-US" dirty="0"/>
          </a:p>
        </p:txBody>
      </p:sp>
      <p:sp>
        <p:nvSpPr>
          <p:cNvPr id="7" name="矩形 6">
            <a:extLst>
              <a:ext uri="{FF2B5EF4-FFF2-40B4-BE49-F238E27FC236}">
                <a16:creationId xmlns:a16="http://schemas.microsoft.com/office/drawing/2014/main" id="{EAD42CC7-4B89-4C6C-9653-B2205A8A3257}"/>
              </a:ext>
            </a:extLst>
          </p:cNvPr>
          <p:cNvSpPr/>
          <p:nvPr/>
        </p:nvSpPr>
        <p:spPr>
          <a:xfrm>
            <a:off x="4363425" y="4570840"/>
            <a:ext cx="886755" cy="336440"/>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0D926D67-5A86-406C-8202-FA7DC71340CF}"/>
              </a:ext>
            </a:extLst>
          </p:cNvPr>
          <p:cNvSpPr/>
          <p:nvPr/>
        </p:nvSpPr>
        <p:spPr>
          <a:xfrm>
            <a:off x="7930303" y="691196"/>
            <a:ext cx="695537" cy="627063"/>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0D926D67-5A86-406C-8202-FA7DC71340CF}"/>
              </a:ext>
            </a:extLst>
          </p:cNvPr>
          <p:cNvSpPr/>
          <p:nvPr/>
        </p:nvSpPr>
        <p:spPr>
          <a:xfrm>
            <a:off x="4437232" y="1206938"/>
            <a:ext cx="769768" cy="222641"/>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0D926D67-5A86-406C-8202-FA7DC71340CF}"/>
              </a:ext>
            </a:extLst>
          </p:cNvPr>
          <p:cNvSpPr/>
          <p:nvPr/>
        </p:nvSpPr>
        <p:spPr>
          <a:xfrm>
            <a:off x="4437231" y="1436368"/>
            <a:ext cx="769768" cy="222641"/>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22608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1700" y="194231"/>
            <a:ext cx="8520600" cy="572700"/>
          </a:xfrm>
        </p:spPr>
        <p:txBody>
          <a:bodyPr/>
          <a:lstStyle/>
          <a:p>
            <a:r>
              <a:rPr lang="en-US" altLang="zh-TW" dirty="0"/>
              <a:t>3.2.</a:t>
            </a:r>
            <a:r>
              <a:rPr lang="zh-TW" altLang="en-US" b="1" dirty="0">
                <a:latin typeface="微軟正黑體" panose="020B0604030504040204" pitchFamily="34" charset="-120"/>
                <a:ea typeface="微軟正黑體" panose="020B0604030504040204" pitchFamily="34" charset="-120"/>
              </a:rPr>
              <a:t>單變量與雙變量之分析結果</a:t>
            </a:r>
            <a:r>
              <a:rPr lang="en-US" altLang="zh-TW" b="1" dirty="0">
                <a:latin typeface="微軟正黑體" panose="020B0604030504040204" pitchFamily="34" charset="-120"/>
                <a:ea typeface="微軟正黑體" panose="020B0604030504040204" pitchFamily="34" charset="-120"/>
              </a:rPr>
              <a:t>(2)</a:t>
            </a:r>
            <a:endParaRPr lang="zh-TW" altLang="en-US" dirty="0"/>
          </a:p>
        </p:txBody>
      </p:sp>
      <p:sp>
        <p:nvSpPr>
          <p:cNvPr id="3" name="內容版面配置區 2"/>
          <p:cNvSpPr>
            <a:spLocks noGrp="1"/>
          </p:cNvSpPr>
          <p:nvPr>
            <p:ph idx="1"/>
          </p:nvPr>
        </p:nvSpPr>
        <p:spPr>
          <a:xfrm>
            <a:off x="0" y="1055036"/>
            <a:ext cx="8993529" cy="3712227"/>
          </a:xfrm>
        </p:spPr>
        <p:txBody>
          <a:bodyPr/>
          <a:lstStyle/>
          <a:p>
            <a:pPr>
              <a:lnSpc>
                <a:spcPct val="150000"/>
              </a:lnSpc>
            </a:pPr>
            <a:r>
              <a:rPr lang="zh-TW" altLang="en-US"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表</a:t>
            </a:r>
            <a:r>
              <a:rPr lang="en-US" altLang="zh-TW"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顯示</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健康識能</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Health Literacy</a:t>
            </a:r>
            <a:r>
              <a:rPr lang="zh-TW" altLang="en-US"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與健康促進學校實施等級</a:t>
            </a:r>
            <a:r>
              <a:rPr lang="en-US" altLang="zh-TW" sz="2000" b="1"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Level of HPS implementation </a:t>
            </a:r>
            <a:r>
              <a:rPr lang="en-US" altLang="zh-TW" sz="2000"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(r = 0.11, p &lt; 0.001)</a:t>
            </a:r>
            <a:r>
              <a:rPr lang="zh-TW" altLang="en-US"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健康促進學校能力</a:t>
            </a:r>
            <a:r>
              <a:rPr lang="en-US" altLang="zh-TW" sz="2000" b="1"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HPS competencies</a:t>
            </a:r>
            <a:r>
              <a:rPr lang="en-US" altLang="zh-TW" sz="2000"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(r = 0.12, p &lt; 0.001)</a:t>
            </a:r>
            <a:r>
              <a:rPr lang="zh-TW" altLang="en-US"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職業的自我效能</a:t>
            </a:r>
            <a:r>
              <a:rPr lang="en-US" altLang="zh-TW" sz="2000" b="1"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occupational self-efficacy </a:t>
            </a:r>
            <a:r>
              <a:rPr lang="en-US" altLang="zh-TW" sz="2000"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(r = 0.16, p &lt; 0.001)</a:t>
            </a:r>
            <a:r>
              <a:rPr lang="zh-TW" altLang="en-US"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之間具有較低的相關，但達顯著相關。</a:t>
            </a:r>
            <a:endParaRPr lang="en-US" altLang="zh-TW"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en-US"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此外，</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健康促進學校實施等級</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Level of HPS implementation</a:t>
            </a:r>
            <a:r>
              <a:rPr lang="zh-TW" altLang="en-US"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000"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健康促進學校之態度</a:t>
            </a:r>
            <a:r>
              <a:rPr lang="en-US" altLang="zh-TW" sz="2000" b="1"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HPS attitudes </a:t>
            </a:r>
            <a:r>
              <a:rPr lang="en-US" altLang="zh-TW" sz="2000"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(r = 0.34, p &lt; 0.001)</a:t>
            </a:r>
            <a:r>
              <a:rPr lang="zh-TW" altLang="en-US"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2000"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健康促進學校能力</a:t>
            </a:r>
            <a:r>
              <a:rPr lang="en-US" altLang="zh-TW" sz="2000" b="1"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HPS competencies </a:t>
            </a:r>
            <a:r>
              <a:rPr lang="en-US" altLang="zh-TW" sz="2000"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(r = 0.41, p &lt; 0.001)</a:t>
            </a:r>
            <a:r>
              <a:rPr lang="zh-TW" altLang="en-US"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具有中度相關，而</a:t>
            </a:r>
            <a:r>
              <a:rPr lang="zh-TW" altLang="en-US" sz="2000"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職業的自我效能</a:t>
            </a:r>
            <a:r>
              <a:rPr lang="en-US" altLang="zh-TW" sz="2000" b="1"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occupational self-efficacy </a:t>
            </a:r>
            <a:r>
              <a:rPr lang="en-US" altLang="zh-TW" sz="2000" u="sng"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(r = 0.12, p &lt; 0.001)</a:t>
            </a:r>
            <a:r>
              <a:rPr lang="zh-TW" altLang="en-US"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有低度的相關達顯著相關</a:t>
            </a:r>
          </a:p>
        </p:txBody>
      </p:sp>
      <p:sp>
        <p:nvSpPr>
          <p:cNvPr id="4" name="投影片編號版面配置區 3"/>
          <p:cNvSpPr>
            <a:spLocks noGrp="1"/>
          </p:cNvSpPr>
          <p:nvPr>
            <p:ph type="sldNum" sz="quarter" idx="12"/>
          </p:nvPr>
        </p:nvSpPr>
        <p:spPr/>
        <p:txBody>
          <a:bodyPr/>
          <a:lstStyle/>
          <a:p>
            <a:pPr rtl="0"/>
            <a:fld id="{FC749032-2A07-4AE8-BA90-74324CAE0C87}" type="slidenum">
              <a:rPr lang="en-US" altLang="zh-TW" smtClean="0"/>
              <a:t>23</a:t>
            </a:fld>
            <a:endParaRPr lang="zh-TW" altLang="en-US" dirty="0"/>
          </a:p>
        </p:txBody>
      </p:sp>
    </p:spTree>
    <p:extLst>
      <p:ext uri="{BB962C8B-B14F-4D97-AF65-F5344CB8AC3E}">
        <p14:creationId xmlns:p14="http://schemas.microsoft.com/office/powerpoint/2010/main" val="1439714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51648D-58B1-4330-8033-83CE4BC421C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E5EB65C-9051-4F1B-AC36-82FF4B46E3C1}"/>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03B472C2-CFAF-47E2-8BC6-08F302312B87}"/>
              </a:ext>
            </a:extLst>
          </p:cNvPr>
          <p:cNvPicPr>
            <a:picLocks noChangeAspect="1"/>
          </p:cNvPicPr>
          <p:nvPr/>
        </p:nvPicPr>
        <p:blipFill>
          <a:blip r:embed="rId2"/>
          <a:stretch>
            <a:fillRect/>
          </a:stretch>
        </p:blipFill>
        <p:spPr>
          <a:xfrm>
            <a:off x="7144" y="1296591"/>
            <a:ext cx="9129713" cy="2550319"/>
          </a:xfrm>
          <a:prstGeom prst="rect">
            <a:avLst/>
          </a:prstGeom>
        </p:spPr>
      </p:pic>
      <p:sp>
        <p:nvSpPr>
          <p:cNvPr id="5" name="投影片編號版面配置區 4">
            <a:extLst>
              <a:ext uri="{FF2B5EF4-FFF2-40B4-BE49-F238E27FC236}">
                <a16:creationId xmlns:a16="http://schemas.microsoft.com/office/drawing/2014/main" id="{387E54C9-7500-4987-9DDD-3C23A0CF2EAE}"/>
              </a:ext>
            </a:extLst>
          </p:cNvPr>
          <p:cNvSpPr>
            <a:spLocks noGrp="1"/>
          </p:cNvSpPr>
          <p:nvPr>
            <p:ph type="sldNum" sz="quarter" idx="12"/>
          </p:nvPr>
        </p:nvSpPr>
        <p:spPr/>
        <p:txBody>
          <a:bodyPr/>
          <a:lstStyle/>
          <a:p>
            <a:pPr rtl="0"/>
            <a:fld id="{FC749032-2A07-4AE8-BA90-74324CAE0C87}" type="slidenum">
              <a:rPr lang="en-US" altLang="zh-TW" smtClean="0"/>
              <a:t>24</a:t>
            </a:fld>
            <a:endParaRPr lang="zh-TW" altLang="en-US" dirty="0"/>
          </a:p>
        </p:txBody>
      </p:sp>
      <p:sp>
        <p:nvSpPr>
          <p:cNvPr id="6" name="矩形 5">
            <a:extLst>
              <a:ext uri="{FF2B5EF4-FFF2-40B4-BE49-F238E27FC236}">
                <a16:creationId xmlns:a16="http://schemas.microsoft.com/office/drawing/2014/main" id="{51A15144-7788-4E75-8052-8650012F78C7}"/>
              </a:ext>
            </a:extLst>
          </p:cNvPr>
          <p:cNvSpPr/>
          <p:nvPr/>
        </p:nvSpPr>
        <p:spPr>
          <a:xfrm>
            <a:off x="360681" y="2571750"/>
            <a:ext cx="5133340" cy="255270"/>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3368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FA58AD-087E-4CEF-B038-E6DC47D9F7CE}"/>
              </a:ext>
            </a:extLst>
          </p:cNvPr>
          <p:cNvSpPr>
            <a:spLocks noGrp="1"/>
          </p:cNvSpPr>
          <p:nvPr>
            <p:ph type="title"/>
          </p:nvPr>
        </p:nvSpPr>
        <p:spPr>
          <a:xfrm>
            <a:off x="311700" y="288275"/>
            <a:ext cx="8520600" cy="572700"/>
          </a:xfrm>
        </p:spPr>
        <p:txBody>
          <a:bodyPr/>
          <a:lstStyle/>
          <a:p>
            <a:r>
              <a:rPr lang="en-US" altLang="zh-TW" dirty="0"/>
              <a:t>3.3. </a:t>
            </a:r>
            <a:r>
              <a:rPr lang="zh-TW" altLang="en-US" b="1" dirty="0">
                <a:latin typeface="微軟正黑體" panose="020B0604030504040204" pitchFamily="34" charset="-120"/>
                <a:ea typeface="微軟正黑體" panose="020B0604030504040204" pitchFamily="34" charset="-120"/>
              </a:rPr>
              <a:t>多變量的分析結果</a:t>
            </a:r>
          </a:p>
        </p:txBody>
      </p:sp>
      <p:sp>
        <p:nvSpPr>
          <p:cNvPr id="3" name="內容版面配置區 2">
            <a:extLst>
              <a:ext uri="{FF2B5EF4-FFF2-40B4-BE49-F238E27FC236}">
                <a16:creationId xmlns:a16="http://schemas.microsoft.com/office/drawing/2014/main" id="{8D3864CF-5024-4CC4-AE43-E4C44706C00F}"/>
              </a:ext>
            </a:extLst>
          </p:cNvPr>
          <p:cNvSpPr>
            <a:spLocks noGrp="1"/>
          </p:cNvSpPr>
          <p:nvPr>
            <p:ph idx="1"/>
          </p:nvPr>
        </p:nvSpPr>
        <p:spPr>
          <a:xfrm>
            <a:off x="311700" y="1105919"/>
            <a:ext cx="8520600" cy="3416400"/>
          </a:xfrm>
        </p:spPr>
        <p:txBody>
          <a:bodyPr/>
          <a:lstStyle/>
          <a:p>
            <a:pPr>
              <a:lnSpc>
                <a:spcPct val="150000"/>
              </a:lnSpc>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表</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結果發現只有性別</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gender</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、專業角色</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professional role</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與健康促進學校實施狀態具有相關</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區集</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 </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然而在區集</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中，健康促進學校之態度</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HPS attitudes</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(HPS attitudes = OR: 3.17, 95% CI: 2.13–4.72</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與能力</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HPS competencies</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(OR: 3.66, 95% CI: 2.43–5.50)</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同樣與健康促進學校實施狀態達顯著相關。</a:t>
            </a:r>
            <a:endParaRPr lang="en-US" altLang="zh-TW" sz="20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最後區集</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則顯示健康識能</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health literacy</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與健康促進學校實施狀態</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level of and the implementation status of the HPS</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之間存在著重要的關聯性</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(Health literacy = OR: 1.61, 95% CI: 1.04–2.49)</a:t>
            </a:r>
          </a:p>
          <a:p>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1CDA2734-A165-4060-AD15-D0E85A241861}"/>
              </a:ext>
            </a:extLst>
          </p:cNvPr>
          <p:cNvSpPr>
            <a:spLocks noGrp="1"/>
          </p:cNvSpPr>
          <p:nvPr>
            <p:ph type="sldNum" sz="quarter" idx="12"/>
          </p:nvPr>
        </p:nvSpPr>
        <p:spPr/>
        <p:txBody>
          <a:bodyPr/>
          <a:lstStyle/>
          <a:p>
            <a:pPr rtl="0"/>
            <a:fld id="{FC749032-2A07-4AE8-BA90-74324CAE0C87}" type="slidenum">
              <a:rPr lang="en-US" altLang="zh-TW" smtClean="0"/>
              <a:t>25</a:t>
            </a:fld>
            <a:endParaRPr lang="zh-TW" altLang="en-US" dirty="0"/>
          </a:p>
        </p:txBody>
      </p:sp>
    </p:spTree>
    <p:extLst>
      <p:ext uri="{BB962C8B-B14F-4D97-AF65-F5344CB8AC3E}">
        <p14:creationId xmlns:p14="http://schemas.microsoft.com/office/powerpoint/2010/main" val="1455683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481451-3249-4368-951C-6476D1AF3FD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43476B4-6938-4CF1-8BFD-FDA58FC5E907}"/>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F44D6D02-9778-4A04-8C83-03F64810F92B}"/>
              </a:ext>
            </a:extLst>
          </p:cNvPr>
          <p:cNvPicPr>
            <a:picLocks noChangeAspect="1"/>
          </p:cNvPicPr>
          <p:nvPr/>
        </p:nvPicPr>
        <p:blipFill>
          <a:blip r:embed="rId2"/>
          <a:stretch>
            <a:fillRect/>
          </a:stretch>
        </p:blipFill>
        <p:spPr>
          <a:xfrm>
            <a:off x="1238617" y="0"/>
            <a:ext cx="6666767" cy="5143500"/>
          </a:xfrm>
          <a:prstGeom prst="rect">
            <a:avLst/>
          </a:prstGeom>
        </p:spPr>
      </p:pic>
      <p:sp>
        <p:nvSpPr>
          <p:cNvPr id="5" name="投影片編號版面配置區 4">
            <a:extLst>
              <a:ext uri="{FF2B5EF4-FFF2-40B4-BE49-F238E27FC236}">
                <a16:creationId xmlns:a16="http://schemas.microsoft.com/office/drawing/2014/main" id="{D8C18B00-B2E2-4CD6-A0F2-4295744DF5A7}"/>
              </a:ext>
            </a:extLst>
          </p:cNvPr>
          <p:cNvSpPr>
            <a:spLocks noGrp="1"/>
          </p:cNvSpPr>
          <p:nvPr>
            <p:ph type="sldNum" sz="quarter" idx="12"/>
          </p:nvPr>
        </p:nvSpPr>
        <p:spPr/>
        <p:txBody>
          <a:bodyPr/>
          <a:lstStyle/>
          <a:p>
            <a:pPr rtl="0"/>
            <a:fld id="{FC749032-2A07-4AE8-BA90-74324CAE0C87}" type="slidenum">
              <a:rPr lang="en-US" altLang="zh-TW" smtClean="0"/>
              <a:t>26</a:t>
            </a:fld>
            <a:endParaRPr lang="zh-TW" altLang="en-US" dirty="0"/>
          </a:p>
        </p:txBody>
      </p:sp>
      <p:sp>
        <p:nvSpPr>
          <p:cNvPr id="6" name="矩形 5">
            <a:extLst>
              <a:ext uri="{FF2B5EF4-FFF2-40B4-BE49-F238E27FC236}">
                <a16:creationId xmlns:a16="http://schemas.microsoft.com/office/drawing/2014/main" id="{38734A2E-9098-4F91-8F12-AE455AE2EFE8}"/>
              </a:ext>
            </a:extLst>
          </p:cNvPr>
          <p:cNvSpPr/>
          <p:nvPr/>
        </p:nvSpPr>
        <p:spPr>
          <a:xfrm>
            <a:off x="1337733" y="3341370"/>
            <a:ext cx="5040207" cy="247650"/>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6697F8EB-A374-45A5-A6FC-FAE91806ABAF}"/>
              </a:ext>
            </a:extLst>
          </p:cNvPr>
          <p:cNvSpPr/>
          <p:nvPr/>
        </p:nvSpPr>
        <p:spPr>
          <a:xfrm>
            <a:off x="1337733" y="1569470"/>
            <a:ext cx="5040207" cy="247650"/>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a:extLst>
              <a:ext uri="{FF2B5EF4-FFF2-40B4-BE49-F238E27FC236}">
                <a16:creationId xmlns:a16="http://schemas.microsoft.com/office/drawing/2014/main" id="{3DD41815-2F17-4C48-8152-070C81F484C1}"/>
              </a:ext>
            </a:extLst>
          </p:cNvPr>
          <p:cNvSpPr/>
          <p:nvPr/>
        </p:nvSpPr>
        <p:spPr>
          <a:xfrm>
            <a:off x="1238616" y="1295400"/>
            <a:ext cx="6666767" cy="3848100"/>
          </a:xfrm>
          <a:prstGeom prst="roundRect">
            <a:avLst>
              <a:gd name="adj" fmla="val 7714"/>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22167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55734C-DD36-40F8-A34F-62C1666A586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9EEB2E2-CC92-4EC1-B6CF-B1FB15BFDC9E}"/>
              </a:ext>
            </a:extLst>
          </p:cNvPr>
          <p:cNvSpPr>
            <a:spLocks noGrp="1"/>
          </p:cNvSpPr>
          <p:nvPr>
            <p:ph idx="1"/>
          </p:nvPr>
        </p:nvSpPr>
        <p:spPr/>
        <p:txBody>
          <a:bodyPr/>
          <a:lstStyle/>
          <a:p>
            <a:endParaRPr lang="zh-TW" altLang="en-US"/>
          </a:p>
        </p:txBody>
      </p:sp>
      <p:grpSp>
        <p:nvGrpSpPr>
          <p:cNvPr id="6" name="群組 5">
            <a:extLst>
              <a:ext uri="{FF2B5EF4-FFF2-40B4-BE49-F238E27FC236}">
                <a16:creationId xmlns:a16="http://schemas.microsoft.com/office/drawing/2014/main" id="{C13B7165-2B78-441E-AE64-23DA811911A8}"/>
              </a:ext>
            </a:extLst>
          </p:cNvPr>
          <p:cNvGrpSpPr/>
          <p:nvPr/>
        </p:nvGrpSpPr>
        <p:grpSpPr>
          <a:xfrm>
            <a:off x="1053363" y="-28575"/>
            <a:ext cx="7158038" cy="4971552"/>
            <a:chOff x="1306830" y="242257"/>
            <a:chExt cx="9544050" cy="6628736"/>
          </a:xfrm>
        </p:grpSpPr>
        <p:pic>
          <p:nvPicPr>
            <p:cNvPr id="4" name="圖片 3">
              <a:extLst>
                <a:ext uri="{FF2B5EF4-FFF2-40B4-BE49-F238E27FC236}">
                  <a16:creationId xmlns:a16="http://schemas.microsoft.com/office/drawing/2014/main" id="{EA855D2E-A451-4DF1-A605-465F3277E3D2}"/>
                </a:ext>
              </a:extLst>
            </p:cNvPr>
            <p:cNvPicPr>
              <a:picLocks noChangeAspect="1"/>
            </p:cNvPicPr>
            <p:nvPr/>
          </p:nvPicPr>
          <p:blipFill>
            <a:blip r:embed="rId2"/>
            <a:stretch>
              <a:fillRect/>
            </a:stretch>
          </p:blipFill>
          <p:spPr>
            <a:xfrm>
              <a:off x="1306830" y="1765593"/>
              <a:ext cx="9544050" cy="5105400"/>
            </a:xfrm>
            <a:prstGeom prst="rect">
              <a:avLst/>
            </a:prstGeom>
          </p:spPr>
        </p:pic>
        <p:pic>
          <p:nvPicPr>
            <p:cNvPr id="5" name="圖片 4">
              <a:extLst>
                <a:ext uri="{FF2B5EF4-FFF2-40B4-BE49-F238E27FC236}">
                  <a16:creationId xmlns:a16="http://schemas.microsoft.com/office/drawing/2014/main" id="{0F63166F-A78C-4B92-9052-5293C07C0BCE}"/>
                </a:ext>
              </a:extLst>
            </p:cNvPr>
            <p:cNvPicPr>
              <a:picLocks noChangeAspect="1"/>
            </p:cNvPicPr>
            <p:nvPr/>
          </p:nvPicPr>
          <p:blipFill rotWithShape="1">
            <a:blip r:embed="rId3"/>
            <a:srcRect b="78511"/>
            <a:stretch/>
          </p:blipFill>
          <p:spPr>
            <a:xfrm>
              <a:off x="1323975" y="242257"/>
              <a:ext cx="9509761" cy="1576604"/>
            </a:xfrm>
            <a:prstGeom prst="rect">
              <a:avLst/>
            </a:prstGeom>
          </p:spPr>
        </p:pic>
      </p:grpSp>
      <p:sp>
        <p:nvSpPr>
          <p:cNvPr id="7" name="投影片編號版面配置區 6">
            <a:extLst>
              <a:ext uri="{FF2B5EF4-FFF2-40B4-BE49-F238E27FC236}">
                <a16:creationId xmlns:a16="http://schemas.microsoft.com/office/drawing/2014/main" id="{4C0236C4-1936-4731-B19D-20F5BF94B799}"/>
              </a:ext>
            </a:extLst>
          </p:cNvPr>
          <p:cNvSpPr>
            <a:spLocks noGrp="1"/>
          </p:cNvSpPr>
          <p:nvPr>
            <p:ph type="sldNum" sz="quarter" idx="12"/>
          </p:nvPr>
        </p:nvSpPr>
        <p:spPr/>
        <p:txBody>
          <a:bodyPr/>
          <a:lstStyle/>
          <a:p>
            <a:pPr rtl="0"/>
            <a:fld id="{FC749032-2A07-4AE8-BA90-74324CAE0C87}" type="slidenum">
              <a:rPr lang="en-US" altLang="zh-TW" smtClean="0"/>
              <a:t>27</a:t>
            </a:fld>
            <a:endParaRPr lang="zh-TW" altLang="en-US" dirty="0"/>
          </a:p>
        </p:txBody>
      </p:sp>
      <p:sp>
        <p:nvSpPr>
          <p:cNvPr id="8" name="矩形 7">
            <a:extLst>
              <a:ext uri="{FF2B5EF4-FFF2-40B4-BE49-F238E27FC236}">
                <a16:creationId xmlns:a16="http://schemas.microsoft.com/office/drawing/2014/main" id="{3DD41815-2F17-4C48-8152-070C81F484C1}"/>
              </a:ext>
            </a:extLst>
          </p:cNvPr>
          <p:cNvSpPr/>
          <p:nvPr/>
        </p:nvSpPr>
        <p:spPr>
          <a:xfrm>
            <a:off x="1153160" y="1695450"/>
            <a:ext cx="5392420" cy="247650"/>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4FF7D7C2-DC16-406F-BAD3-8F0553B983A3}"/>
              </a:ext>
            </a:extLst>
          </p:cNvPr>
          <p:cNvSpPr/>
          <p:nvPr/>
        </p:nvSpPr>
        <p:spPr>
          <a:xfrm>
            <a:off x="1153160" y="2504189"/>
            <a:ext cx="5392420" cy="247650"/>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a:extLst>
              <a:ext uri="{FF2B5EF4-FFF2-40B4-BE49-F238E27FC236}">
                <a16:creationId xmlns:a16="http://schemas.microsoft.com/office/drawing/2014/main" id="{3DD41815-2F17-4C48-8152-070C81F484C1}"/>
              </a:ext>
            </a:extLst>
          </p:cNvPr>
          <p:cNvSpPr/>
          <p:nvPr/>
        </p:nvSpPr>
        <p:spPr>
          <a:xfrm>
            <a:off x="1053363" y="1114847"/>
            <a:ext cx="7158038" cy="2483486"/>
          </a:xfrm>
          <a:prstGeom prst="roundRect">
            <a:avLst>
              <a:gd name="adj" fmla="val 11894"/>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a:extLst>
              <a:ext uri="{FF2B5EF4-FFF2-40B4-BE49-F238E27FC236}">
                <a16:creationId xmlns:a16="http://schemas.microsoft.com/office/drawing/2014/main" id="{3DD41815-2F17-4C48-8152-070C81F484C1}"/>
              </a:ext>
            </a:extLst>
          </p:cNvPr>
          <p:cNvSpPr/>
          <p:nvPr/>
        </p:nvSpPr>
        <p:spPr>
          <a:xfrm>
            <a:off x="1066222" y="3598332"/>
            <a:ext cx="7158038" cy="795867"/>
          </a:xfrm>
          <a:prstGeom prst="roundRect">
            <a:avLst>
              <a:gd name="adj" fmla="val 11894"/>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4FF7D7C2-DC16-406F-BAD3-8F0553B983A3}"/>
              </a:ext>
            </a:extLst>
          </p:cNvPr>
          <p:cNvSpPr/>
          <p:nvPr/>
        </p:nvSpPr>
        <p:spPr>
          <a:xfrm>
            <a:off x="1153160" y="4121918"/>
            <a:ext cx="5392420" cy="247650"/>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58036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3.3. Results of Multivariate Analyses</a:t>
            </a:r>
            <a:endParaRPr lang="zh-TW" altLang="en-US" dirty="0"/>
          </a:p>
        </p:txBody>
      </p:sp>
      <p:sp>
        <p:nvSpPr>
          <p:cNvPr id="3" name="內容版面配置區 2"/>
          <p:cNvSpPr>
            <a:spLocks noGrp="1"/>
          </p:cNvSpPr>
          <p:nvPr>
            <p:ph idx="1"/>
          </p:nvPr>
        </p:nvSpPr>
        <p:spPr>
          <a:xfrm>
            <a:off x="207936" y="1152475"/>
            <a:ext cx="8728128" cy="3889425"/>
          </a:xfrm>
        </p:spPr>
        <p:txBody>
          <a:bodyPr/>
          <a:lstStyle/>
          <a:p>
            <a:r>
              <a:rPr lang="zh-TW" altLang="en-US"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依照性別進行</a:t>
            </a: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二元邏輯斯迴歸分析</a:t>
            </a:r>
            <a:endParaRPr lang="en-US" altLang="zh-TW" sz="1800" b="1"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800" b="1"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學校管理委員會成員</a:t>
            </a:r>
            <a:r>
              <a:rPr lang="en-US" altLang="zh-TW" sz="1800" b="1"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membership of the school management board</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中健康促進學校實施狀態與健康識能之男性及女性領導者有顯著相關。</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(male = OR: 4.43, 95% CI: 1.47–13.35; female = OR: 3.81, 95% CI: 1.74–8.34). </a:t>
            </a:r>
          </a:p>
          <a:p>
            <a:r>
              <a:rPr lang="zh-TW" altLang="en-US"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而對</a:t>
            </a: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健康促進學校之態度較低</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low HPS attitudes</a:t>
            </a:r>
            <a:r>
              <a:rPr lang="en-US" altLang="zh-TW" sz="1600" b="1"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的男性領導者中，健康促進學校的實施等級較低的可能性更高。</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(male = OR: 4.24, 95% CI: 1.92–9.28; female = OR: 3.07, 95% CI: 1.90–4.94)</a:t>
            </a:r>
          </a:p>
          <a:p>
            <a:r>
              <a:rPr lang="zh-TW" altLang="en-US" sz="1800" b="1"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女性領導者</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對於</a:t>
            </a: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健康促進學校能力</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HPS competencies</a:t>
            </a:r>
            <a:r>
              <a:rPr lang="en-US" altLang="zh-TW" sz="1800" b="1"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相對較高於男性。</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(male = OR: 2.81, 95% CI: 1.27–6.23; female = OR: 4.21, 95% CI: 12.59–6.86). </a:t>
            </a:r>
          </a:p>
          <a:p>
            <a:r>
              <a:rPr lang="zh-TW" altLang="en-US"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最後僅在</a:t>
            </a: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男性</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中發現不足的健康識能</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limited health literacy</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與低健康促進學校實施狀態具有顯著關聯性。</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(OR: 2.81, 95% CI: 1.22–6.45). </a:t>
            </a:r>
          </a:p>
        </p:txBody>
      </p:sp>
      <p:sp>
        <p:nvSpPr>
          <p:cNvPr id="4" name="投影片編號版面配置區 3"/>
          <p:cNvSpPr>
            <a:spLocks noGrp="1"/>
          </p:cNvSpPr>
          <p:nvPr>
            <p:ph type="sldNum" sz="quarter" idx="12"/>
          </p:nvPr>
        </p:nvSpPr>
        <p:spPr/>
        <p:txBody>
          <a:bodyPr/>
          <a:lstStyle/>
          <a:p>
            <a:pPr rtl="0"/>
            <a:fld id="{FC749032-2A07-4AE8-BA90-74324CAE0C87}" type="slidenum">
              <a:rPr lang="en-US" altLang="zh-TW" smtClean="0"/>
              <a:t>28</a:t>
            </a:fld>
            <a:endParaRPr lang="zh-TW" altLang="en-US" dirty="0"/>
          </a:p>
        </p:txBody>
      </p:sp>
    </p:spTree>
    <p:extLst>
      <p:ext uri="{BB962C8B-B14F-4D97-AF65-F5344CB8AC3E}">
        <p14:creationId xmlns:p14="http://schemas.microsoft.com/office/powerpoint/2010/main" val="1674121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B13826-19C0-4C71-8009-225E9AFCE3D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549848C-9883-4E41-B38E-0DFC9AD93136}"/>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id="{A205DAA0-CD75-406A-98AF-61152B8E8878}"/>
              </a:ext>
            </a:extLst>
          </p:cNvPr>
          <p:cNvPicPr>
            <a:picLocks noChangeAspect="1"/>
          </p:cNvPicPr>
          <p:nvPr/>
        </p:nvPicPr>
        <p:blipFill>
          <a:blip r:embed="rId2"/>
          <a:stretch>
            <a:fillRect/>
          </a:stretch>
        </p:blipFill>
        <p:spPr>
          <a:xfrm>
            <a:off x="1991087" y="0"/>
            <a:ext cx="5161826" cy="5143500"/>
          </a:xfrm>
          <a:prstGeom prst="rect">
            <a:avLst/>
          </a:prstGeom>
        </p:spPr>
      </p:pic>
      <p:sp>
        <p:nvSpPr>
          <p:cNvPr id="5" name="投影片編號版面配置區 4">
            <a:extLst>
              <a:ext uri="{FF2B5EF4-FFF2-40B4-BE49-F238E27FC236}">
                <a16:creationId xmlns:a16="http://schemas.microsoft.com/office/drawing/2014/main" id="{BF7A4405-15AA-40CC-9D1D-82CCEB8CA7FD}"/>
              </a:ext>
            </a:extLst>
          </p:cNvPr>
          <p:cNvSpPr>
            <a:spLocks noGrp="1"/>
          </p:cNvSpPr>
          <p:nvPr>
            <p:ph type="sldNum" sz="quarter" idx="12"/>
          </p:nvPr>
        </p:nvSpPr>
        <p:spPr/>
        <p:txBody>
          <a:bodyPr/>
          <a:lstStyle/>
          <a:p>
            <a:pPr rtl="0"/>
            <a:fld id="{FC749032-2A07-4AE8-BA90-74324CAE0C87}" type="slidenum">
              <a:rPr lang="en-US" altLang="zh-TW" smtClean="0"/>
              <a:t>29</a:t>
            </a:fld>
            <a:endParaRPr lang="zh-TW" altLang="en-US" dirty="0"/>
          </a:p>
        </p:txBody>
      </p:sp>
      <p:sp>
        <p:nvSpPr>
          <p:cNvPr id="6" name="矩形 5">
            <a:extLst>
              <a:ext uri="{FF2B5EF4-FFF2-40B4-BE49-F238E27FC236}">
                <a16:creationId xmlns:a16="http://schemas.microsoft.com/office/drawing/2014/main" id="{B46F39A9-01ED-4328-8F4A-0BDE75D359E6}"/>
              </a:ext>
            </a:extLst>
          </p:cNvPr>
          <p:cNvSpPr/>
          <p:nvPr/>
        </p:nvSpPr>
        <p:spPr>
          <a:xfrm>
            <a:off x="3940204" y="4380280"/>
            <a:ext cx="1114396" cy="188595"/>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B46F39A9-01ED-4328-8F4A-0BDE75D359E6}"/>
              </a:ext>
            </a:extLst>
          </p:cNvPr>
          <p:cNvSpPr/>
          <p:nvPr/>
        </p:nvSpPr>
        <p:spPr>
          <a:xfrm>
            <a:off x="3940204" y="3054400"/>
            <a:ext cx="2323436" cy="16124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B46F39A9-01ED-4328-8F4A-0BDE75D359E6}"/>
              </a:ext>
            </a:extLst>
          </p:cNvPr>
          <p:cNvSpPr/>
          <p:nvPr/>
        </p:nvSpPr>
        <p:spPr>
          <a:xfrm>
            <a:off x="3940204" y="3486200"/>
            <a:ext cx="2323436" cy="18156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B46F39A9-01ED-4328-8F4A-0BDE75D359E6}"/>
              </a:ext>
            </a:extLst>
          </p:cNvPr>
          <p:cNvSpPr/>
          <p:nvPr/>
        </p:nvSpPr>
        <p:spPr>
          <a:xfrm>
            <a:off x="3940204" y="1619855"/>
            <a:ext cx="2323436" cy="189895"/>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B46F39A9-01ED-4328-8F4A-0BDE75D359E6}"/>
              </a:ext>
            </a:extLst>
          </p:cNvPr>
          <p:cNvSpPr/>
          <p:nvPr/>
        </p:nvSpPr>
        <p:spPr>
          <a:xfrm flipV="1">
            <a:off x="6381750" y="1371601"/>
            <a:ext cx="711200" cy="438149"/>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B46F39A9-01ED-4328-8F4A-0BDE75D359E6}"/>
              </a:ext>
            </a:extLst>
          </p:cNvPr>
          <p:cNvSpPr/>
          <p:nvPr/>
        </p:nvSpPr>
        <p:spPr>
          <a:xfrm flipV="1">
            <a:off x="6381750" y="2772541"/>
            <a:ext cx="711200" cy="438149"/>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B46F39A9-01ED-4328-8F4A-0BDE75D359E6}"/>
              </a:ext>
            </a:extLst>
          </p:cNvPr>
          <p:cNvSpPr/>
          <p:nvPr/>
        </p:nvSpPr>
        <p:spPr>
          <a:xfrm flipV="1">
            <a:off x="6381750" y="3229611"/>
            <a:ext cx="711200" cy="438149"/>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01767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2" name="Google Shape;192;p31"/>
          <p:cNvSpPr txBox="1">
            <a:spLocks noGrp="1"/>
          </p:cNvSpPr>
          <p:nvPr>
            <p:ph type="title"/>
          </p:nvPr>
        </p:nvSpPr>
        <p:spPr>
          <a:xfrm>
            <a:off x="720000" y="1719639"/>
            <a:ext cx="5284560" cy="1584300"/>
          </a:xfrm>
          <a:prstGeom prst="rect">
            <a:avLst/>
          </a:prstGeom>
        </p:spPr>
        <p:txBody>
          <a:bodyPr spcFirstLastPara="1" wrap="square" lIns="91425" tIns="91425" rIns="91425" bIns="91425" anchor="b" anchorCtr="0">
            <a:noAutofit/>
          </a:bodyPr>
          <a:lstStyle/>
          <a:p>
            <a:pPr lvl="0"/>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前言</a:t>
            </a:r>
            <a:br>
              <a:rPr lang="en-US" altLang="zh-TW" b="1" dirty="0">
                <a:latin typeface="微軟正黑體" panose="020B0604030504040204" pitchFamily="34" charset="-120"/>
                <a:ea typeface="微軟正黑體" panose="020B0604030504040204" pitchFamily="34" charset="-120"/>
              </a:rPr>
            </a:br>
            <a:r>
              <a:rPr lang="en-US" altLang="zh-TW" sz="2400" b="1" dirty="0">
                <a:latin typeface="微軟正黑體" panose="020B0604030504040204" pitchFamily="34" charset="-120"/>
                <a:ea typeface="微軟正黑體" panose="020B0604030504040204" pitchFamily="34" charset="-120"/>
              </a:rPr>
              <a:t>Introduction</a:t>
            </a:r>
            <a:endParaRPr lang="en-US" altLang="zh-TW" b="1" dirty="0">
              <a:latin typeface="微軟正黑體" panose="020B0604030504040204" pitchFamily="34" charset="-120"/>
              <a:ea typeface="微軟正黑體" panose="020B0604030504040204" pitchFamily="34" charset="-120"/>
            </a:endParaRPr>
          </a:p>
        </p:txBody>
      </p:sp>
      <p:sp>
        <p:nvSpPr>
          <p:cNvPr id="193" name="Google Shape;193;p31"/>
          <p:cNvSpPr txBox="1">
            <a:spLocks noGrp="1"/>
          </p:cNvSpPr>
          <p:nvPr>
            <p:ph type="title" idx="2"/>
          </p:nvPr>
        </p:nvSpPr>
        <p:spPr>
          <a:xfrm>
            <a:off x="720000" y="690850"/>
            <a:ext cx="2687700" cy="62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grpSp>
        <p:nvGrpSpPr>
          <p:cNvPr id="194" name="Google Shape;194;p31"/>
          <p:cNvGrpSpPr/>
          <p:nvPr/>
        </p:nvGrpSpPr>
        <p:grpSpPr>
          <a:xfrm rot="10800000">
            <a:off x="-431651" y="-2"/>
            <a:ext cx="2488897" cy="5256277"/>
            <a:chOff x="680043" y="1462746"/>
            <a:chExt cx="1334815" cy="2818984"/>
          </a:xfrm>
        </p:grpSpPr>
        <p:sp>
          <p:nvSpPr>
            <p:cNvPr id="195" name="Google Shape;195;p31"/>
            <p:cNvSpPr/>
            <p:nvPr/>
          </p:nvSpPr>
          <p:spPr>
            <a:xfrm rot="7229029" flipH="1">
              <a:off x="749781" y="1812954"/>
              <a:ext cx="381626" cy="380085"/>
            </a:xfrm>
            <a:custGeom>
              <a:avLst/>
              <a:gdLst/>
              <a:ahLst/>
              <a:cxnLst/>
              <a:rect l="l" t="t" r="r" b="b"/>
              <a:pathLst>
                <a:path w="6809" h="25388" extrusionOk="0">
                  <a:moveTo>
                    <a:pt x="6753" y="0"/>
                  </a:moveTo>
                  <a:lnTo>
                    <a:pt x="0" y="6404"/>
                  </a:lnTo>
                  <a:lnTo>
                    <a:pt x="6808" y="25388"/>
                  </a:lnTo>
                  <a:lnTo>
                    <a:pt x="6753" y="0"/>
                  </a:lnTo>
                  <a:close/>
                </a:path>
              </a:pathLst>
            </a:custGeom>
            <a:solidFill>
              <a:schemeClr val="dk2"/>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31"/>
            <p:cNvGrpSpPr/>
            <p:nvPr/>
          </p:nvGrpSpPr>
          <p:grpSpPr>
            <a:xfrm>
              <a:off x="872622" y="1462746"/>
              <a:ext cx="1142236" cy="2818984"/>
              <a:chOff x="918743" y="1462746"/>
              <a:chExt cx="1142236" cy="2818984"/>
            </a:xfrm>
          </p:grpSpPr>
          <p:sp>
            <p:nvSpPr>
              <p:cNvPr id="197" name="Google Shape;197;p31"/>
              <p:cNvSpPr/>
              <p:nvPr/>
            </p:nvSpPr>
            <p:spPr>
              <a:xfrm rot="4499969" flipH="1">
                <a:off x="1062996" y="1555055"/>
                <a:ext cx="853730" cy="953778"/>
              </a:xfrm>
              <a:custGeom>
                <a:avLst/>
                <a:gdLst/>
                <a:ahLst/>
                <a:cxnLst/>
                <a:rect l="l" t="t" r="r" b="b"/>
                <a:pathLst>
                  <a:path w="6809" h="25388" extrusionOk="0">
                    <a:moveTo>
                      <a:pt x="6753" y="0"/>
                    </a:moveTo>
                    <a:lnTo>
                      <a:pt x="0" y="6404"/>
                    </a:lnTo>
                    <a:lnTo>
                      <a:pt x="6808" y="25388"/>
                    </a:lnTo>
                    <a:lnTo>
                      <a:pt x="6753" y="0"/>
                    </a:lnTo>
                    <a:close/>
                  </a:path>
                </a:pathLst>
              </a:custGeom>
              <a:solidFill>
                <a:schemeClr val="lt2"/>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rot="19536">
                <a:off x="1526798" y="1463626"/>
                <a:ext cx="317526" cy="2817225"/>
              </a:xfrm>
              <a:custGeom>
                <a:avLst/>
                <a:gdLst/>
                <a:ahLst/>
                <a:cxnLst/>
                <a:rect l="l" t="t" r="r" b="b"/>
                <a:pathLst>
                  <a:path w="6809" h="25388" extrusionOk="0">
                    <a:moveTo>
                      <a:pt x="6753" y="0"/>
                    </a:moveTo>
                    <a:lnTo>
                      <a:pt x="0" y="6404"/>
                    </a:lnTo>
                    <a:lnTo>
                      <a:pt x="6808" y="25388"/>
                    </a:lnTo>
                    <a:lnTo>
                      <a:pt x="6753" y="0"/>
                    </a:lnTo>
                    <a:close/>
                  </a:path>
                </a:pathLst>
              </a:custGeom>
              <a:solidFill>
                <a:schemeClr val="accent1"/>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副標題 2">
            <a:extLst>
              <a:ext uri="{FF2B5EF4-FFF2-40B4-BE49-F238E27FC236}">
                <a16:creationId xmlns:a16="http://schemas.microsoft.com/office/drawing/2014/main" id="{39E354C5-CC24-4830-82FF-84BAC4B77A05}"/>
              </a:ext>
            </a:extLst>
          </p:cNvPr>
          <p:cNvSpPr>
            <a:spLocks noGrp="1"/>
          </p:cNvSpPr>
          <p:nvPr>
            <p:ph type="subTitle" idx="1"/>
          </p:nvPr>
        </p:nvSpPr>
        <p:spPr/>
        <p:txBody>
          <a:bodyPr/>
          <a:lstStyle/>
          <a:p>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2" name="Google Shape;192;p31"/>
          <p:cNvSpPr txBox="1">
            <a:spLocks noGrp="1"/>
          </p:cNvSpPr>
          <p:nvPr>
            <p:ph type="title"/>
          </p:nvPr>
        </p:nvSpPr>
        <p:spPr>
          <a:xfrm>
            <a:off x="720000" y="1610100"/>
            <a:ext cx="3760800" cy="1584300"/>
          </a:xfrm>
          <a:prstGeom prst="rect">
            <a:avLst/>
          </a:prstGeom>
        </p:spPr>
        <p:txBody>
          <a:bodyPr spcFirstLastPara="1" wrap="square" lIns="91425" tIns="91425" rIns="91425" bIns="91425" anchor="b" anchorCtr="0">
            <a:noAutofit/>
          </a:bodyPr>
          <a:lstStyle/>
          <a:p>
            <a:pPr lvl="0"/>
            <a:r>
              <a:rPr lang="zh-TW" altLang="en-US" b="1" dirty="0">
                <a:latin typeface="微軟正黑體" panose="020B0604030504040204" pitchFamily="34" charset="-120"/>
                <a:ea typeface="微軟正黑體" panose="020B0604030504040204" pitchFamily="34" charset="-120"/>
              </a:rPr>
              <a:t>結論</a:t>
            </a:r>
            <a:br>
              <a:rPr lang="en-US" altLang="zh-TW" b="1" dirty="0"/>
            </a:br>
            <a:r>
              <a:rPr lang="en-US" altLang="zh-TW" b="1" dirty="0"/>
              <a:t>Discussion</a:t>
            </a:r>
          </a:p>
        </p:txBody>
      </p:sp>
      <p:sp>
        <p:nvSpPr>
          <p:cNvPr id="193" name="Google Shape;193;p31"/>
          <p:cNvSpPr txBox="1">
            <a:spLocks noGrp="1"/>
          </p:cNvSpPr>
          <p:nvPr>
            <p:ph type="title" idx="2"/>
          </p:nvPr>
        </p:nvSpPr>
        <p:spPr>
          <a:xfrm>
            <a:off x="720000" y="690850"/>
            <a:ext cx="2687700" cy="62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a:t>
            </a:r>
            <a:r>
              <a:rPr lang="en-US" altLang="zh-TW" dirty="0"/>
              <a:t>4</a:t>
            </a:r>
            <a:endParaRPr dirty="0"/>
          </a:p>
        </p:txBody>
      </p:sp>
      <p:grpSp>
        <p:nvGrpSpPr>
          <p:cNvPr id="194" name="Google Shape;194;p31"/>
          <p:cNvGrpSpPr/>
          <p:nvPr/>
        </p:nvGrpSpPr>
        <p:grpSpPr>
          <a:xfrm rot="10800000">
            <a:off x="-431651" y="-2"/>
            <a:ext cx="2488897" cy="5256277"/>
            <a:chOff x="680043" y="1462746"/>
            <a:chExt cx="1334815" cy="2818984"/>
          </a:xfrm>
        </p:grpSpPr>
        <p:sp>
          <p:nvSpPr>
            <p:cNvPr id="195" name="Google Shape;195;p31"/>
            <p:cNvSpPr/>
            <p:nvPr/>
          </p:nvSpPr>
          <p:spPr>
            <a:xfrm rot="7229029" flipH="1">
              <a:off x="749781" y="1812954"/>
              <a:ext cx="381626" cy="380085"/>
            </a:xfrm>
            <a:custGeom>
              <a:avLst/>
              <a:gdLst/>
              <a:ahLst/>
              <a:cxnLst/>
              <a:rect l="l" t="t" r="r" b="b"/>
              <a:pathLst>
                <a:path w="6809" h="25388" extrusionOk="0">
                  <a:moveTo>
                    <a:pt x="6753" y="0"/>
                  </a:moveTo>
                  <a:lnTo>
                    <a:pt x="0" y="6404"/>
                  </a:lnTo>
                  <a:lnTo>
                    <a:pt x="6808" y="25388"/>
                  </a:lnTo>
                  <a:lnTo>
                    <a:pt x="6753" y="0"/>
                  </a:lnTo>
                  <a:close/>
                </a:path>
              </a:pathLst>
            </a:custGeom>
            <a:solidFill>
              <a:schemeClr val="dk2"/>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31"/>
            <p:cNvGrpSpPr/>
            <p:nvPr/>
          </p:nvGrpSpPr>
          <p:grpSpPr>
            <a:xfrm>
              <a:off x="872622" y="1462746"/>
              <a:ext cx="1142236" cy="2818984"/>
              <a:chOff x="918743" y="1462746"/>
              <a:chExt cx="1142236" cy="2818984"/>
            </a:xfrm>
          </p:grpSpPr>
          <p:sp>
            <p:nvSpPr>
              <p:cNvPr id="197" name="Google Shape;197;p31"/>
              <p:cNvSpPr/>
              <p:nvPr/>
            </p:nvSpPr>
            <p:spPr>
              <a:xfrm rot="4499969" flipH="1">
                <a:off x="1062996" y="1555055"/>
                <a:ext cx="853730" cy="953778"/>
              </a:xfrm>
              <a:custGeom>
                <a:avLst/>
                <a:gdLst/>
                <a:ahLst/>
                <a:cxnLst/>
                <a:rect l="l" t="t" r="r" b="b"/>
                <a:pathLst>
                  <a:path w="6809" h="25388" extrusionOk="0">
                    <a:moveTo>
                      <a:pt x="6753" y="0"/>
                    </a:moveTo>
                    <a:lnTo>
                      <a:pt x="0" y="6404"/>
                    </a:lnTo>
                    <a:lnTo>
                      <a:pt x="6808" y="25388"/>
                    </a:lnTo>
                    <a:lnTo>
                      <a:pt x="6753" y="0"/>
                    </a:lnTo>
                    <a:close/>
                  </a:path>
                </a:pathLst>
              </a:custGeom>
              <a:solidFill>
                <a:schemeClr val="lt2"/>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rot="19536">
                <a:off x="1526798" y="1463626"/>
                <a:ext cx="317526" cy="2817225"/>
              </a:xfrm>
              <a:custGeom>
                <a:avLst/>
                <a:gdLst/>
                <a:ahLst/>
                <a:cxnLst/>
                <a:rect l="l" t="t" r="r" b="b"/>
                <a:pathLst>
                  <a:path w="6809" h="25388" extrusionOk="0">
                    <a:moveTo>
                      <a:pt x="6753" y="0"/>
                    </a:moveTo>
                    <a:lnTo>
                      <a:pt x="0" y="6404"/>
                    </a:lnTo>
                    <a:lnTo>
                      <a:pt x="6808" y="25388"/>
                    </a:lnTo>
                    <a:lnTo>
                      <a:pt x="6753" y="0"/>
                    </a:lnTo>
                    <a:close/>
                  </a:path>
                </a:pathLst>
              </a:custGeom>
              <a:solidFill>
                <a:schemeClr val="accent1"/>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副標題 2">
            <a:extLst>
              <a:ext uri="{FF2B5EF4-FFF2-40B4-BE49-F238E27FC236}">
                <a16:creationId xmlns:a16="http://schemas.microsoft.com/office/drawing/2014/main" id="{0CD79AC3-351D-42B0-A5BF-980A45EA0C0A}"/>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574320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720000" y="337869"/>
            <a:ext cx="7704000" cy="477600"/>
          </a:xfrm>
        </p:spPr>
        <p:txBody>
          <a:bodyPr/>
          <a:lstStyle/>
          <a:p>
            <a:r>
              <a:rPr lang="zh-TW" altLang="en-US" b="1" dirty="0">
                <a:latin typeface="微軟正黑體" panose="020B0604030504040204" pitchFamily="34" charset="-120"/>
                <a:ea typeface="微軟正黑體" panose="020B0604030504040204" pitchFamily="34" charset="-120"/>
              </a:rPr>
              <a:t>結論</a:t>
            </a:r>
          </a:p>
        </p:txBody>
      </p:sp>
      <p:sp>
        <p:nvSpPr>
          <p:cNvPr id="4" name="投影片編號版面配置區 3"/>
          <p:cNvSpPr>
            <a:spLocks noGrp="1"/>
          </p:cNvSpPr>
          <p:nvPr>
            <p:ph type="sldNum" sz="quarter" idx="12"/>
          </p:nvPr>
        </p:nvSpPr>
        <p:spPr>
          <a:xfrm>
            <a:off x="6935470" y="4767262"/>
            <a:ext cx="2057400" cy="274637"/>
          </a:xfrm>
        </p:spPr>
        <p:txBody>
          <a:bodyPr/>
          <a:lstStyle/>
          <a:p>
            <a:pPr rtl="0"/>
            <a:fld id="{FC749032-2A07-4AE8-BA90-74324CAE0C87}" type="slidenum">
              <a:rPr lang="en-US" altLang="zh-TW" smtClean="0"/>
              <a:t>31</a:t>
            </a:fld>
            <a:endParaRPr lang="zh-TW" altLang="en-US" dirty="0"/>
          </a:p>
        </p:txBody>
      </p:sp>
      <p:graphicFrame>
        <p:nvGraphicFramePr>
          <p:cNvPr id="5" name="資料庫圖表 4">
            <a:extLst>
              <a:ext uri="{FF2B5EF4-FFF2-40B4-BE49-F238E27FC236}">
                <a16:creationId xmlns:a16="http://schemas.microsoft.com/office/drawing/2014/main" id="{382AE673-B387-4572-B65E-708B8D4E1B95}"/>
              </a:ext>
            </a:extLst>
          </p:cNvPr>
          <p:cNvGraphicFramePr/>
          <p:nvPr>
            <p:extLst>
              <p:ext uri="{D42A27DB-BD31-4B8C-83A1-F6EECF244321}">
                <p14:modId xmlns:p14="http://schemas.microsoft.com/office/powerpoint/2010/main" val="2942136131"/>
              </p:ext>
            </p:extLst>
          </p:nvPr>
        </p:nvGraphicFramePr>
        <p:xfrm>
          <a:off x="720000" y="979168"/>
          <a:ext cx="7704000" cy="3925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041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版面配置區 8"/>
          <p:cNvSpPr>
            <a:spLocks noGrp="1"/>
          </p:cNvSpPr>
          <p:nvPr>
            <p:ph type="body" idx="1"/>
          </p:nvPr>
        </p:nvSpPr>
        <p:spPr>
          <a:xfrm>
            <a:off x="406565" y="1625500"/>
            <a:ext cx="8330867" cy="3416400"/>
          </a:xfrm>
        </p:spPr>
        <p:txBody>
          <a:bodyPr/>
          <a:lstStyle/>
          <a:p>
            <a:pPr marL="495300" indent="-342900">
              <a:lnSpc>
                <a:spcPct val="200000"/>
              </a:lnSpc>
              <a:buClr>
                <a:srgbClr val="434343"/>
              </a:buClr>
              <a:buSzPts val="1200"/>
              <a:buFont typeface="+mj-lt"/>
              <a:buAutoNum type="arabicPeriod"/>
            </a:pPr>
            <a:r>
              <a:rPr lang="zh-TW" altLang="en-US" sz="2400" b="1" dirty="0">
                <a:solidFill>
                  <a:srgbClr val="FF0000"/>
                </a:solidFill>
                <a:latin typeface="微軟正黑體" panose="020B0604030504040204" pitchFamily="34" charset="-120"/>
                <a:ea typeface="微軟正黑體" panose="020B0604030504040204" pitchFamily="34" charset="-120"/>
              </a:rPr>
              <a:t>健康促進學校的</a:t>
            </a:r>
            <a:r>
              <a:rPr lang="zh-TW" altLang="zh-TW" sz="2400" b="1" dirty="0">
                <a:solidFill>
                  <a:srgbClr val="FF0000"/>
                </a:solidFill>
                <a:latin typeface="微軟正黑體" panose="020B0604030504040204" pitchFamily="34" charset="-120"/>
                <a:ea typeface="微軟正黑體" panose="020B0604030504040204" pitchFamily="34" charset="-120"/>
              </a:rPr>
              <a:t>態度</a:t>
            </a:r>
            <a:r>
              <a:rPr lang="zh-TW" altLang="zh-TW" sz="2400" dirty="0">
                <a:solidFill>
                  <a:schemeClr val="tx1">
                    <a:lumMod val="50000"/>
                  </a:schemeClr>
                </a:solidFill>
                <a:latin typeface="微軟正黑體" panose="020B0604030504040204" pitchFamily="34" charset="-120"/>
                <a:ea typeface="微軟正黑體" panose="020B0604030504040204" pitchFamily="34" charset="-120"/>
              </a:rPr>
              <a:t>和</a:t>
            </a:r>
            <a:r>
              <a:rPr lang="zh-TW" altLang="zh-TW" sz="2400" b="1" dirty="0">
                <a:solidFill>
                  <a:srgbClr val="FF0000"/>
                </a:solidFill>
                <a:latin typeface="微軟正黑體" panose="020B0604030504040204" pitchFamily="34" charset="-120"/>
                <a:ea typeface="微軟正黑體" panose="020B0604030504040204" pitchFamily="34" charset="-120"/>
              </a:rPr>
              <a:t>能力</a:t>
            </a:r>
            <a:r>
              <a:rPr lang="zh-TW" altLang="en-US" sz="2400" dirty="0">
                <a:latin typeface="微軟正黑體" panose="020B0604030504040204" pitchFamily="34" charset="-120"/>
                <a:ea typeface="微軟正黑體" panose="020B0604030504040204" pitchFamily="34" charset="-120"/>
              </a:rPr>
              <a:t>對於</a:t>
            </a:r>
            <a:r>
              <a:rPr lang="zh-TW" altLang="en-US" sz="2400" b="1" dirty="0">
                <a:solidFill>
                  <a:srgbClr val="FF0000"/>
                </a:solidFill>
                <a:latin typeface="微軟正黑體" panose="020B0604030504040204" pitchFamily="34" charset="-120"/>
                <a:ea typeface="微軟正黑體" panose="020B0604030504040204" pitchFamily="34" charset="-120"/>
              </a:rPr>
              <a:t>實施健康促進學校</a:t>
            </a:r>
            <a:r>
              <a:rPr lang="zh-TW" altLang="en-US" sz="2400" dirty="0">
                <a:latin typeface="微軟正黑體" panose="020B0604030504040204" pitchFamily="34" charset="-120"/>
                <a:ea typeface="微軟正黑體" panose="020B0604030504040204" pitchFamily="34" charset="-120"/>
              </a:rPr>
              <a:t>不論在</a:t>
            </a:r>
            <a:r>
              <a:rPr lang="zh-TW" altLang="en-US" sz="2400" u="sng" dirty="0">
                <a:latin typeface="微軟正黑體" panose="020B0604030504040204" pitchFamily="34" charset="-120"/>
                <a:ea typeface="微軟正黑體" panose="020B0604030504040204" pitchFamily="34" charset="-120"/>
              </a:rPr>
              <a:t>男性</a:t>
            </a:r>
            <a:r>
              <a:rPr lang="zh-TW" altLang="en-US" sz="2400" dirty="0">
                <a:latin typeface="微軟正黑體" panose="020B0604030504040204" pitchFamily="34" charset="-120"/>
                <a:ea typeface="微軟正黑體" panose="020B0604030504040204" pitchFamily="34" charset="-120"/>
              </a:rPr>
              <a:t>或是</a:t>
            </a:r>
            <a:r>
              <a:rPr lang="zh-TW" altLang="en-US" sz="2400" u="sng" dirty="0">
                <a:latin typeface="微軟正黑體" panose="020B0604030504040204" pitchFamily="34" charset="-120"/>
                <a:ea typeface="微軟正黑體" panose="020B0604030504040204" pitchFamily="34" charset="-120"/>
              </a:rPr>
              <a:t>女性</a:t>
            </a:r>
            <a:r>
              <a:rPr lang="zh-TW" altLang="en-US" sz="2400" dirty="0">
                <a:latin typeface="微軟正黑體" panose="020B0604030504040204" pitchFamily="34" charset="-120"/>
                <a:ea typeface="微軟正黑體" panose="020B0604030504040204" pitchFamily="34" charset="-120"/>
              </a:rPr>
              <a:t>的學校領導者中，皆為重要的</a:t>
            </a:r>
            <a:r>
              <a:rPr lang="zh-TW" altLang="zh-TW" sz="2400" dirty="0">
                <a:latin typeface="微軟正黑體" panose="020B0604030504040204" pitchFamily="34" charset="-120"/>
                <a:ea typeface="微軟正黑體" panose="020B0604030504040204" pitchFamily="34" charset="-120"/>
              </a:rPr>
              <a:t>預測指標</a:t>
            </a:r>
            <a:r>
              <a:rPr lang="zh-TW" altLang="en-US" sz="2400" dirty="0">
                <a:latin typeface="微軟正黑體" panose="020B0604030504040204" pitchFamily="34" charset="-120"/>
                <a:ea typeface="微軟正黑體" panose="020B0604030504040204" pitchFamily="34" charset="-120"/>
              </a:rPr>
              <a:t>。</a:t>
            </a:r>
            <a:endParaRPr lang="en-US" altLang="zh-TW" sz="2400" dirty="0">
              <a:solidFill>
                <a:srgbClr val="434343"/>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95300" indent="-342900">
              <a:lnSpc>
                <a:spcPct val="200000"/>
              </a:lnSpc>
              <a:buClr>
                <a:srgbClr val="434343"/>
              </a:buClr>
              <a:buSzPts val="1200"/>
              <a:buFont typeface="+mj-lt"/>
              <a:buAutoNum type="arabicPeriod"/>
            </a:pPr>
            <a:r>
              <a:rPr lang="zh-TW" altLang="en-US" sz="2400" dirty="0">
                <a:latin typeface="微軟正黑體" panose="020B0604030504040204" pitchFamily="34" charset="-120"/>
                <a:ea typeface="微軟正黑體" panose="020B0604030504040204" pitchFamily="34" charset="-120"/>
              </a:rPr>
              <a:t>健康促進學校</a:t>
            </a:r>
            <a:r>
              <a:rPr lang="zh-TW" altLang="zh-TW" sz="2400" dirty="0">
                <a:latin typeface="微軟正黑體" panose="020B0604030504040204" pitchFamily="34" charset="-120"/>
                <a:ea typeface="微軟正黑體" panose="020B0604030504040204" pitchFamily="34" charset="-120"/>
              </a:rPr>
              <a:t>能力更</a:t>
            </a:r>
            <a:r>
              <a:rPr lang="zh-TW" altLang="en-US" sz="2400" dirty="0">
                <a:latin typeface="微軟正黑體" panose="020B0604030504040204" pitchFamily="34" charset="-120"/>
                <a:ea typeface="微軟正黑體" panose="020B0604030504040204" pitchFamily="34" charset="-120"/>
              </a:rPr>
              <a:t>著</a:t>
            </a:r>
            <a:r>
              <a:rPr lang="zh-TW" altLang="zh-TW" sz="2400" dirty="0">
                <a:latin typeface="微軟正黑體" panose="020B0604030504040204" pitchFamily="34" charset="-120"/>
                <a:ea typeface="微軟正黑體" panose="020B0604030504040204" pitchFamily="34" charset="-120"/>
              </a:rPr>
              <a:t>重於</a:t>
            </a:r>
            <a:r>
              <a:rPr lang="zh-TW" altLang="zh-TW" sz="2400" b="1" dirty="0">
                <a:solidFill>
                  <a:srgbClr val="FF0000"/>
                </a:solidFill>
                <a:latin typeface="微軟正黑體" panose="020B0604030504040204" pitchFamily="34" charset="-120"/>
                <a:ea typeface="微軟正黑體" panose="020B0604030504040204" pitchFamily="34" charset="-120"/>
              </a:rPr>
              <a:t>行動能力</a:t>
            </a:r>
            <a:r>
              <a:rPr lang="zh-TW"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其實就是</a:t>
            </a:r>
            <a:r>
              <a:rPr lang="zh-TW" altLang="zh-TW" sz="2400" dirty="0">
                <a:latin typeface="微軟正黑體" panose="020B0604030504040204" pitchFamily="34" charset="-120"/>
                <a:ea typeface="微軟正黑體" panose="020B0604030504040204" pitchFamily="34" charset="-120"/>
              </a:rPr>
              <a:t>使</a:t>
            </a:r>
            <a:r>
              <a:rPr lang="zh-TW" altLang="en-US" sz="2400" dirty="0">
                <a:latin typeface="微軟正黑體" panose="020B0604030504040204" pitchFamily="34" charset="-120"/>
                <a:ea typeface="微軟正黑體" panose="020B0604030504040204" pitchFamily="34" charset="-120"/>
              </a:rPr>
              <a:t>這些人</a:t>
            </a:r>
            <a:r>
              <a:rPr lang="zh-TW" altLang="zh-TW" sz="2400" dirty="0">
                <a:latin typeface="微軟正黑體" panose="020B0604030504040204" pitchFamily="34" charset="-120"/>
                <a:ea typeface="微軟正黑體" panose="020B0604030504040204" pitchFamily="34" charset="-120"/>
              </a:rPr>
              <a:t>能夠執行某些行動的具體能力（例如</a:t>
            </a:r>
            <a:r>
              <a:rPr lang="zh-TW" altLang="en-US" sz="2400" dirty="0">
                <a:latin typeface="微軟正黑體" panose="020B0604030504040204" pitchFamily="34" charset="-120"/>
                <a:ea typeface="微軟正黑體" panose="020B0604030504040204" pitchFamily="34" charset="-120"/>
              </a:rPr>
              <a:t>推動</a:t>
            </a:r>
            <a:r>
              <a:rPr lang="zh-TW" altLang="zh-TW" sz="2400" dirty="0">
                <a:latin typeface="微軟正黑體" panose="020B0604030504040204" pitchFamily="34" charset="-120"/>
                <a:ea typeface="微軟正黑體" panose="020B0604030504040204" pitchFamily="34" charset="-120"/>
              </a:rPr>
              <a:t>學校健康）</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000" dirty="0">
                <a:latin typeface="Times New Roman" panose="02020603050405020304" pitchFamily="18" charset="0"/>
                <a:ea typeface="微軟正黑體" panose="020B0604030504040204" pitchFamily="34" charset="-120"/>
                <a:cs typeface="Times New Roman" panose="02020603050405020304" pitchFamily="18" charset="0"/>
              </a:rPr>
              <a:t>Jensen</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zh-TW" sz="2000" dirty="0">
                <a:latin typeface="Times New Roman" panose="02020603050405020304" pitchFamily="18" charset="0"/>
                <a:ea typeface="微軟正黑體" panose="020B0604030504040204" pitchFamily="34" charset="-120"/>
                <a:cs typeface="Times New Roman" panose="02020603050405020304" pitchFamily="18" charset="0"/>
              </a:rPr>
              <a:t>2000</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pPr marL="495300" indent="-342900">
              <a:lnSpc>
                <a:spcPct val="115000"/>
              </a:lnSpc>
              <a:buClr>
                <a:srgbClr val="434343"/>
              </a:buClr>
              <a:buSzPts val="1200"/>
              <a:buFont typeface="+mj-lt"/>
              <a:buAutoNum type="arabicPeriod"/>
            </a:pPr>
            <a:endParaRPr lang="en-US" altLang="zh-TW" sz="2400" dirty="0">
              <a:latin typeface="Times New Roman" panose="02020603050405020304" pitchFamily="18" charset="0"/>
              <a:cs typeface="Times New Roman" panose="02020603050405020304" pitchFamily="18" charset="0"/>
            </a:endParaRPr>
          </a:p>
          <a:p>
            <a:pPr marL="495300" indent="-342900">
              <a:lnSpc>
                <a:spcPct val="115000"/>
              </a:lnSpc>
              <a:buClr>
                <a:srgbClr val="434343"/>
              </a:buClr>
              <a:buSzPts val="1200"/>
              <a:buFont typeface="+mj-lt"/>
              <a:buAutoNum type="arabicPeriod"/>
            </a:pPr>
            <a:endParaRPr lang="en-US" altLang="zh-TW" sz="2400" dirty="0">
              <a:solidFill>
                <a:srgbClr val="434343"/>
              </a:solidFill>
              <a:latin typeface="Times New Roman" panose="02020603050405020304" pitchFamily="18" charset="0"/>
              <a:cs typeface="Times New Roman" panose="02020603050405020304" pitchFamily="18" charset="0"/>
            </a:endParaRPr>
          </a:p>
        </p:txBody>
      </p:sp>
      <p:sp>
        <p:nvSpPr>
          <p:cNvPr id="8" name="標題 7"/>
          <p:cNvSpPr>
            <a:spLocks noGrp="1"/>
          </p:cNvSpPr>
          <p:nvPr>
            <p:ph type="title"/>
          </p:nvPr>
        </p:nvSpPr>
        <p:spPr>
          <a:xfrm>
            <a:off x="719998" y="392744"/>
            <a:ext cx="7704000" cy="477600"/>
          </a:xfrm>
        </p:spPr>
        <p:txBody>
          <a:bodyPr/>
          <a:lstStyle/>
          <a:p>
            <a:r>
              <a:rPr lang="zh-TW" altLang="en-US" b="1" dirty="0">
                <a:latin typeface="微軟正黑體" panose="020B0604030504040204" pitchFamily="34" charset="-120"/>
                <a:ea typeface="微軟正黑體" panose="020B0604030504040204" pitchFamily="34" charset="-120"/>
              </a:rPr>
              <a:t>結論</a:t>
            </a:r>
            <a:endParaRPr lang="zh-TW" altLang="en-US" dirty="0"/>
          </a:p>
        </p:txBody>
      </p:sp>
      <p:sp>
        <p:nvSpPr>
          <p:cNvPr id="7" name="投影片編號版面配置區 6"/>
          <p:cNvSpPr>
            <a:spLocks noGrp="1"/>
          </p:cNvSpPr>
          <p:nvPr>
            <p:ph type="sldNum" sz="quarter" idx="12"/>
          </p:nvPr>
        </p:nvSpPr>
        <p:spPr/>
        <p:txBody>
          <a:bodyPr/>
          <a:lstStyle/>
          <a:p>
            <a:pPr rtl="0"/>
            <a:fld id="{FC749032-2A07-4AE8-BA90-74324CAE0C87}" type="slidenum">
              <a:rPr lang="en-US" altLang="zh-TW" smtClean="0"/>
              <a:t>32</a:t>
            </a:fld>
            <a:endParaRPr lang="zh-TW" altLang="en-US" dirty="0"/>
          </a:p>
        </p:txBody>
      </p:sp>
    </p:spTree>
    <p:extLst>
      <p:ext uri="{BB962C8B-B14F-4D97-AF65-F5344CB8AC3E}">
        <p14:creationId xmlns:p14="http://schemas.microsoft.com/office/powerpoint/2010/main" val="3137692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a:extLst>
              <a:ext uri="{FF2B5EF4-FFF2-40B4-BE49-F238E27FC236}">
                <a16:creationId xmlns:a16="http://schemas.microsoft.com/office/drawing/2014/main" id="{2240ED26-8F6A-485B-ADC3-6610242FF9F7}"/>
              </a:ext>
            </a:extLst>
          </p:cNvPr>
          <p:cNvGraphicFramePr/>
          <p:nvPr>
            <p:extLst>
              <p:ext uri="{D42A27DB-BD31-4B8C-83A1-F6EECF244321}">
                <p14:modId xmlns:p14="http://schemas.microsoft.com/office/powerpoint/2010/main" val="587496213"/>
              </p:ext>
            </p:extLst>
          </p:nvPr>
        </p:nvGraphicFramePr>
        <p:xfrm>
          <a:off x="4609145" y="561181"/>
          <a:ext cx="4529667"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投影片編號版面配置區 4">
            <a:extLst>
              <a:ext uri="{FF2B5EF4-FFF2-40B4-BE49-F238E27FC236}">
                <a16:creationId xmlns:a16="http://schemas.microsoft.com/office/drawing/2014/main" id="{01E0973E-B6AB-4E1D-BF62-276039766941}"/>
              </a:ext>
            </a:extLst>
          </p:cNvPr>
          <p:cNvSpPr>
            <a:spLocks noGrp="1"/>
          </p:cNvSpPr>
          <p:nvPr>
            <p:ph type="sldNum" sz="quarter" idx="12"/>
          </p:nvPr>
        </p:nvSpPr>
        <p:spPr/>
        <p:txBody>
          <a:bodyPr/>
          <a:lstStyle/>
          <a:p>
            <a:pPr rtl="0"/>
            <a:fld id="{FC749032-2A07-4AE8-BA90-74324CAE0C87}" type="slidenum">
              <a:rPr lang="en-US" altLang="zh-TW" smtClean="0"/>
              <a:t>33</a:t>
            </a:fld>
            <a:endParaRPr lang="zh-TW" altLang="en-US" dirty="0"/>
          </a:p>
        </p:txBody>
      </p:sp>
      <p:sp>
        <p:nvSpPr>
          <p:cNvPr id="3" name="矩形 2"/>
          <p:cNvSpPr/>
          <p:nvPr/>
        </p:nvSpPr>
        <p:spPr>
          <a:xfrm>
            <a:off x="0" y="1175547"/>
            <a:ext cx="4529667" cy="3729034"/>
          </a:xfrm>
          <a:prstGeom prst="rect">
            <a:avLst/>
          </a:prstGeom>
        </p:spPr>
        <p:txBody>
          <a:bodyPr wrap="square">
            <a:spAutoFit/>
          </a:bodyPr>
          <a:lstStyle/>
          <a:p>
            <a:pPr marL="457200" indent="-457200">
              <a:lnSpc>
                <a:spcPct val="150000"/>
              </a:lnSpc>
              <a:buFont typeface="Arial" panose="020B0604020202020204" pitchFamily="34" charset="0"/>
              <a:buChar char="•"/>
            </a:pPr>
            <a:r>
              <a:rPr lang="zh-TW" altLang="zh-TW" sz="2000" dirty="0"/>
              <a:t>對於黑森聯邦州，準學校</a:t>
            </a:r>
            <a:r>
              <a:rPr lang="zh-TW" altLang="en-US" sz="2000" dirty="0"/>
              <a:t>校長</a:t>
            </a:r>
            <a:r>
              <a:rPr lang="zh-TW" altLang="zh-TW" sz="2000" dirty="0"/>
              <a:t>的資格認證階段包括五個模</a:t>
            </a:r>
            <a:r>
              <a:rPr lang="zh-TW" altLang="en-US" sz="2000" dirty="0"/>
              <a:t>組</a:t>
            </a:r>
            <a:r>
              <a:rPr lang="en-US" altLang="zh-TW" sz="2000" dirty="0"/>
              <a:t>(</a:t>
            </a:r>
            <a:r>
              <a:rPr lang="zh-TW" altLang="en-US" sz="2000" dirty="0"/>
              <a:t>如右圖</a:t>
            </a:r>
            <a:r>
              <a:rPr lang="en-US" altLang="zh-TW" sz="2000" dirty="0"/>
              <a:t>)</a:t>
            </a:r>
            <a:r>
              <a:rPr lang="zh-TW" altLang="zh-TW" sz="2000" dirty="0"/>
              <a:t>，每個模</a:t>
            </a:r>
            <a:r>
              <a:rPr lang="zh-TW" altLang="en-US" sz="2000" dirty="0"/>
              <a:t>組約</a:t>
            </a:r>
            <a:r>
              <a:rPr lang="zh-TW" altLang="zh-TW" sz="2000" dirty="0"/>
              <a:t>持續時間為2至3天，大約在12個月的時間內</a:t>
            </a:r>
            <a:r>
              <a:rPr lang="zh-TW" altLang="en-US" sz="2000" dirty="0"/>
              <a:t>結束</a:t>
            </a:r>
            <a:r>
              <a:rPr lang="zh-TW" altLang="zh-TW" sz="2000" dirty="0"/>
              <a:t>。 </a:t>
            </a:r>
            <a:endParaRPr lang="en-US" altLang="zh-TW" sz="2000" dirty="0"/>
          </a:p>
          <a:p>
            <a:pPr marL="457200" indent="-457200">
              <a:lnSpc>
                <a:spcPct val="150000"/>
              </a:lnSpc>
              <a:buFont typeface="Arial" panose="020B0604020202020204" pitchFamily="34" charset="0"/>
              <a:buChar char="•"/>
            </a:pPr>
            <a:r>
              <a:rPr lang="zh-TW" altLang="zh-TW" sz="2000" dirty="0"/>
              <a:t>例如，增強個人的</a:t>
            </a:r>
            <a:r>
              <a:rPr lang="zh-TW" altLang="zh-TW" sz="2000" b="1" dirty="0"/>
              <a:t>應變能力</a:t>
            </a:r>
            <a:r>
              <a:rPr lang="zh-TW" altLang="zh-TW" sz="2000" dirty="0"/>
              <a:t>並</a:t>
            </a:r>
            <a:r>
              <a:rPr lang="zh-TW" altLang="en-US" sz="2000" dirty="0"/>
              <a:t>強化</a:t>
            </a:r>
            <a:r>
              <a:rPr lang="zh-TW" altLang="zh-TW" sz="2000" dirty="0"/>
              <a:t>有益健康的</a:t>
            </a:r>
            <a:r>
              <a:rPr lang="zh-TW" altLang="zh-TW" sz="2000" b="1" dirty="0"/>
              <a:t>行動能力</a:t>
            </a:r>
            <a:r>
              <a:rPr lang="zh-TW" altLang="zh-TW" sz="2000" dirty="0"/>
              <a:t>。 </a:t>
            </a:r>
            <a:endParaRPr lang="en-US" altLang="zh-TW" sz="2000" dirty="0"/>
          </a:p>
          <a:p>
            <a:pPr marL="457200" indent="-457200">
              <a:lnSpc>
                <a:spcPct val="150000"/>
              </a:lnSpc>
              <a:buFont typeface="Arial" panose="020B0604020202020204" pitchFamily="34" charset="0"/>
              <a:buChar char="•"/>
            </a:pPr>
            <a:r>
              <a:rPr lang="zh-TW" altLang="en-US" sz="2000" dirty="0"/>
              <a:t>然而，學校校長的資格還沒有成功的解決健康這個跨領域的的問題</a:t>
            </a:r>
            <a:endParaRPr lang="en-US" altLang="zh-TW" sz="2000" dirty="0"/>
          </a:p>
        </p:txBody>
      </p:sp>
      <p:sp>
        <p:nvSpPr>
          <p:cNvPr id="6" name="標題 2"/>
          <p:cNvSpPr>
            <a:spLocks noGrp="1"/>
          </p:cNvSpPr>
          <p:nvPr>
            <p:ph type="title"/>
          </p:nvPr>
        </p:nvSpPr>
        <p:spPr>
          <a:xfrm>
            <a:off x="720000" y="185062"/>
            <a:ext cx="7704000" cy="477600"/>
          </a:xfrm>
        </p:spPr>
        <p:txBody>
          <a:bodyPr/>
          <a:lstStyle/>
          <a:p>
            <a:r>
              <a:rPr lang="zh-TW" altLang="en-US" b="1" dirty="0">
                <a:latin typeface="微軟正黑體" panose="020B0604030504040204" pitchFamily="34" charset="-120"/>
                <a:ea typeface="微軟正黑體" panose="020B0604030504040204" pitchFamily="34" charset="-120"/>
              </a:rPr>
              <a:t>結論</a:t>
            </a:r>
            <a:endParaRPr lang="zh-TW" altLang="en-US" dirty="0"/>
          </a:p>
        </p:txBody>
      </p:sp>
    </p:spTree>
    <p:extLst>
      <p:ext uri="{BB962C8B-B14F-4D97-AF65-F5344CB8AC3E}">
        <p14:creationId xmlns:p14="http://schemas.microsoft.com/office/powerpoint/2010/main" val="2014973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720000" y="194872"/>
            <a:ext cx="7704000" cy="822728"/>
          </a:xfrm>
        </p:spPr>
        <p:txBody>
          <a:bodyPr/>
          <a:lstStyle/>
          <a:p>
            <a:r>
              <a:rPr lang="zh-TW" altLang="en-US" b="1" dirty="0">
                <a:latin typeface="微軟正黑體" panose="020B0604030504040204" pitchFamily="34" charset="-120"/>
                <a:ea typeface="微軟正黑體" panose="020B0604030504040204" pitchFamily="34" charset="-120"/>
              </a:rPr>
              <a:t>研究限制</a:t>
            </a:r>
          </a:p>
        </p:txBody>
      </p:sp>
      <p:sp>
        <p:nvSpPr>
          <p:cNvPr id="7" name="投影片編號版面配置區 6"/>
          <p:cNvSpPr>
            <a:spLocks noGrp="1"/>
          </p:cNvSpPr>
          <p:nvPr>
            <p:ph type="sldNum" sz="quarter" idx="12"/>
          </p:nvPr>
        </p:nvSpPr>
        <p:spPr>
          <a:xfrm>
            <a:off x="7001960" y="4811309"/>
            <a:ext cx="2057400" cy="274637"/>
          </a:xfrm>
        </p:spPr>
        <p:txBody>
          <a:bodyPr/>
          <a:lstStyle/>
          <a:p>
            <a:pPr rtl="0"/>
            <a:fld id="{FC749032-2A07-4AE8-BA90-74324CAE0C87}" type="slidenum">
              <a:rPr lang="en-US" altLang="zh-TW" smtClean="0"/>
              <a:t>34</a:t>
            </a:fld>
            <a:endParaRPr lang="zh-TW" altLang="en-US" dirty="0"/>
          </a:p>
        </p:txBody>
      </p:sp>
      <p:graphicFrame>
        <p:nvGraphicFramePr>
          <p:cNvPr id="5" name="資料庫圖表 4">
            <a:extLst>
              <a:ext uri="{FF2B5EF4-FFF2-40B4-BE49-F238E27FC236}">
                <a16:creationId xmlns:a16="http://schemas.microsoft.com/office/drawing/2014/main" id="{C0768A0E-8763-46FA-BF07-1AA918945A79}"/>
              </a:ext>
            </a:extLst>
          </p:cNvPr>
          <p:cNvGraphicFramePr/>
          <p:nvPr>
            <p:extLst>
              <p:ext uri="{D42A27DB-BD31-4B8C-83A1-F6EECF244321}">
                <p14:modId xmlns:p14="http://schemas.microsoft.com/office/powerpoint/2010/main" val="2687392091"/>
              </p:ext>
            </p:extLst>
          </p:nvPr>
        </p:nvGraphicFramePr>
        <p:xfrm>
          <a:off x="-474563" y="938801"/>
          <a:ext cx="10093125" cy="3951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2789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2" name="Google Shape;192;p31"/>
          <p:cNvSpPr txBox="1">
            <a:spLocks noGrp="1"/>
          </p:cNvSpPr>
          <p:nvPr>
            <p:ph type="title"/>
          </p:nvPr>
        </p:nvSpPr>
        <p:spPr>
          <a:xfrm>
            <a:off x="720000" y="1610100"/>
            <a:ext cx="3760800" cy="1584300"/>
          </a:xfrm>
          <a:prstGeom prst="rect">
            <a:avLst/>
          </a:prstGeom>
        </p:spPr>
        <p:txBody>
          <a:bodyPr spcFirstLastPara="1" wrap="square" lIns="91425" tIns="91425" rIns="91425" bIns="91425" anchor="b" anchorCtr="0">
            <a:noAutofit/>
          </a:bodyPr>
          <a:lstStyle/>
          <a:p>
            <a:r>
              <a:rPr lang="zh-TW" altLang="en-US" b="1" dirty="0">
                <a:latin typeface="微軟正黑體" panose="020B0604030504040204" pitchFamily="34" charset="-120"/>
                <a:ea typeface="微軟正黑體" panose="020B0604030504040204" pitchFamily="34" charset="-120"/>
              </a:rPr>
              <a:t>討論</a:t>
            </a:r>
            <a:br>
              <a:rPr lang="en-US" altLang="zh-TW" dirty="0"/>
            </a:br>
            <a:r>
              <a:rPr lang="en-US" altLang="zh-TW" sz="3200" dirty="0"/>
              <a:t>Conclusions</a:t>
            </a:r>
            <a:endParaRPr lang="en-US" altLang="zh-TW" dirty="0"/>
          </a:p>
        </p:txBody>
      </p:sp>
      <p:sp>
        <p:nvSpPr>
          <p:cNvPr id="193" name="Google Shape;193;p31"/>
          <p:cNvSpPr txBox="1">
            <a:spLocks noGrp="1"/>
          </p:cNvSpPr>
          <p:nvPr>
            <p:ph type="title" idx="2"/>
          </p:nvPr>
        </p:nvSpPr>
        <p:spPr>
          <a:xfrm>
            <a:off x="720000" y="690850"/>
            <a:ext cx="2687700" cy="62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a:t>
            </a:r>
            <a:r>
              <a:rPr lang="en-US" altLang="zh-TW" dirty="0"/>
              <a:t>5</a:t>
            </a:r>
            <a:endParaRPr dirty="0"/>
          </a:p>
        </p:txBody>
      </p:sp>
      <p:grpSp>
        <p:nvGrpSpPr>
          <p:cNvPr id="194" name="Google Shape;194;p31"/>
          <p:cNvGrpSpPr/>
          <p:nvPr/>
        </p:nvGrpSpPr>
        <p:grpSpPr>
          <a:xfrm rot="10800000">
            <a:off x="-431651" y="-2"/>
            <a:ext cx="2488897" cy="5256277"/>
            <a:chOff x="680043" y="1462746"/>
            <a:chExt cx="1334815" cy="2818984"/>
          </a:xfrm>
        </p:grpSpPr>
        <p:sp>
          <p:nvSpPr>
            <p:cNvPr id="195" name="Google Shape;195;p31"/>
            <p:cNvSpPr/>
            <p:nvPr/>
          </p:nvSpPr>
          <p:spPr>
            <a:xfrm rot="7229029" flipH="1">
              <a:off x="749781" y="1812954"/>
              <a:ext cx="381626" cy="380085"/>
            </a:xfrm>
            <a:custGeom>
              <a:avLst/>
              <a:gdLst/>
              <a:ahLst/>
              <a:cxnLst/>
              <a:rect l="l" t="t" r="r" b="b"/>
              <a:pathLst>
                <a:path w="6809" h="25388" extrusionOk="0">
                  <a:moveTo>
                    <a:pt x="6753" y="0"/>
                  </a:moveTo>
                  <a:lnTo>
                    <a:pt x="0" y="6404"/>
                  </a:lnTo>
                  <a:lnTo>
                    <a:pt x="6808" y="25388"/>
                  </a:lnTo>
                  <a:lnTo>
                    <a:pt x="6753" y="0"/>
                  </a:lnTo>
                  <a:close/>
                </a:path>
              </a:pathLst>
            </a:custGeom>
            <a:solidFill>
              <a:schemeClr val="dk2"/>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31"/>
            <p:cNvGrpSpPr/>
            <p:nvPr/>
          </p:nvGrpSpPr>
          <p:grpSpPr>
            <a:xfrm>
              <a:off x="872622" y="1462746"/>
              <a:ext cx="1142236" cy="2818984"/>
              <a:chOff x="918743" y="1462746"/>
              <a:chExt cx="1142236" cy="2818984"/>
            </a:xfrm>
          </p:grpSpPr>
          <p:sp>
            <p:nvSpPr>
              <p:cNvPr id="197" name="Google Shape;197;p31"/>
              <p:cNvSpPr/>
              <p:nvPr/>
            </p:nvSpPr>
            <p:spPr>
              <a:xfrm rot="4499969" flipH="1">
                <a:off x="1062996" y="1555055"/>
                <a:ext cx="853730" cy="953778"/>
              </a:xfrm>
              <a:custGeom>
                <a:avLst/>
                <a:gdLst/>
                <a:ahLst/>
                <a:cxnLst/>
                <a:rect l="l" t="t" r="r" b="b"/>
                <a:pathLst>
                  <a:path w="6809" h="25388" extrusionOk="0">
                    <a:moveTo>
                      <a:pt x="6753" y="0"/>
                    </a:moveTo>
                    <a:lnTo>
                      <a:pt x="0" y="6404"/>
                    </a:lnTo>
                    <a:lnTo>
                      <a:pt x="6808" y="25388"/>
                    </a:lnTo>
                    <a:lnTo>
                      <a:pt x="6753" y="0"/>
                    </a:lnTo>
                    <a:close/>
                  </a:path>
                </a:pathLst>
              </a:custGeom>
              <a:solidFill>
                <a:schemeClr val="lt2"/>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rot="19536">
                <a:off x="1526798" y="1463626"/>
                <a:ext cx="317526" cy="2817225"/>
              </a:xfrm>
              <a:custGeom>
                <a:avLst/>
                <a:gdLst/>
                <a:ahLst/>
                <a:cxnLst/>
                <a:rect l="l" t="t" r="r" b="b"/>
                <a:pathLst>
                  <a:path w="6809" h="25388" extrusionOk="0">
                    <a:moveTo>
                      <a:pt x="6753" y="0"/>
                    </a:moveTo>
                    <a:lnTo>
                      <a:pt x="0" y="6404"/>
                    </a:lnTo>
                    <a:lnTo>
                      <a:pt x="6808" y="25388"/>
                    </a:lnTo>
                    <a:lnTo>
                      <a:pt x="6753" y="0"/>
                    </a:lnTo>
                    <a:close/>
                  </a:path>
                </a:pathLst>
              </a:custGeom>
              <a:solidFill>
                <a:schemeClr val="accent1"/>
              </a:solidFill>
              <a:ln>
                <a:noFill/>
              </a:ln>
              <a:effectLst>
                <a:outerShdw blurRad="57150" dist="9525" dir="42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副標題 2">
            <a:extLst>
              <a:ext uri="{FF2B5EF4-FFF2-40B4-BE49-F238E27FC236}">
                <a16:creationId xmlns:a16="http://schemas.microsoft.com/office/drawing/2014/main" id="{56C4BA76-6BB0-48DF-83AD-B70CF1DB3968}"/>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201415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版面配置區 18"/>
          <p:cNvSpPr>
            <a:spLocks noGrp="1"/>
          </p:cNvSpPr>
          <p:nvPr>
            <p:ph type="body" idx="1"/>
          </p:nvPr>
        </p:nvSpPr>
        <p:spPr>
          <a:xfrm>
            <a:off x="194881" y="1326038"/>
            <a:ext cx="8754235" cy="3817462"/>
          </a:xfrm>
        </p:spPr>
        <p:txBody>
          <a:bodyPr anchor="t"/>
          <a:lstStyle/>
          <a:p>
            <a:pPr>
              <a:lnSpc>
                <a:spcPct val="150000"/>
              </a:lnSpc>
            </a:pPr>
            <a:r>
              <a:rPr lang="zh-TW" altLang="en-US" sz="2400" dirty="0">
                <a:latin typeface="微軟正黑體" panose="020B0604030504040204" pitchFamily="34" charset="-120"/>
                <a:ea typeface="微軟正黑體" panose="020B0604030504040204" pitchFamily="34" charset="-120"/>
              </a:rPr>
              <a:t>此研究為</a:t>
            </a:r>
            <a:r>
              <a:rPr lang="zh-TW" altLang="zh-TW" sz="2400" b="1" dirty="0">
                <a:solidFill>
                  <a:srgbClr val="FF0000"/>
                </a:solidFill>
                <a:latin typeface="微軟正黑體" panose="020B0604030504040204" pitchFamily="34" charset="-120"/>
                <a:ea typeface="微軟正黑體" panose="020B0604030504040204" pitchFamily="34" charset="-120"/>
              </a:rPr>
              <a:t>第一</a:t>
            </a:r>
            <a:r>
              <a:rPr lang="zh-TW" altLang="en-US" sz="2400" b="1" dirty="0">
                <a:solidFill>
                  <a:srgbClr val="FF0000"/>
                </a:solidFill>
                <a:latin typeface="微軟正黑體" panose="020B0604030504040204" pitchFamily="34" charset="-120"/>
                <a:ea typeface="微軟正黑體" panose="020B0604030504040204" pitchFamily="34" charset="-120"/>
              </a:rPr>
              <a:t>個</a:t>
            </a:r>
            <a:r>
              <a:rPr lang="zh-TW" altLang="zh-TW" sz="2400" b="1" dirty="0">
                <a:solidFill>
                  <a:srgbClr val="FF0000"/>
                </a:solidFill>
                <a:latin typeface="微軟正黑體" panose="020B0604030504040204" pitchFamily="34" charset="-120"/>
                <a:ea typeface="微軟正黑體" panose="020B0604030504040204" pitchFamily="34" charset="-120"/>
              </a:rPr>
              <a:t>研究學校校長和學校管理者健康</a:t>
            </a:r>
            <a:r>
              <a:rPr lang="zh-TW" altLang="en-US" sz="2400" b="1" dirty="0">
                <a:solidFill>
                  <a:srgbClr val="FF0000"/>
                </a:solidFill>
                <a:latin typeface="微軟正黑體" panose="020B0604030504040204" pitchFamily="34" charset="-120"/>
                <a:ea typeface="微軟正黑體" panose="020B0604030504040204" pitchFamily="34" charset="-120"/>
              </a:rPr>
              <a:t>識能</a:t>
            </a:r>
            <a:r>
              <a:rPr lang="zh-TW" altLang="zh-TW" sz="2400" b="1" dirty="0">
                <a:solidFill>
                  <a:srgbClr val="FF0000"/>
                </a:solidFill>
                <a:latin typeface="微軟正黑體" panose="020B0604030504040204" pitchFamily="34" charset="-120"/>
                <a:ea typeface="微軟正黑體" panose="020B0604030504040204" pitchFamily="34" charset="-120"/>
              </a:rPr>
              <a:t>的研究</a:t>
            </a:r>
            <a:r>
              <a:rPr lang="zh-TW" altLang="zh-TW" sz="2400" dirty="0">
                <a:latin typeface="微軟正黑體" panose="020B0604030504040204" pitchFamily="34" charset="-120"/>
                <a:ea typeface="微軟正黑體" panose="020B0604030504040204" pitchFamily="34" charset="-120"/>
              </a:rPr>
              <a:t>。 </a:t>
            </a:r>
            <a:endParaRPr lang="en-US" altLang="zh-TW" sz="2400" dirty="0">
              <a:latin typeface="微軟正黑體" panose="020B0604030504040204" pitchFamily="34" charset="-120"/>
              <a:ea typeface="微軟正黑體" panose="020B0604030504040204" pitchFamily="34" charset="-120"/>
            </a:endParaRPr>
          </a:p>
          <a:p>
            <a:pPr>
              <a:lnSpc>
                <a:spcPct val="150000"/>
              </a:lnSpc>
            </a:pPr>
            <a:r>
              <a:rPr lang="zh-TW" altLang="zh-TW" sz="2400" dirty="0">
                <a:latin typeface="微軟正黑體" panose="020B0604030504040204" pitchFamily="34" charset="-120"/>
                <a:ea typeface="微軟正黑體" panose="020B0604030504040204" pitchFamily="34" charset="-120"/>
              </a:rPr>
              <a:t>儘管學校領導者屬於良好教育</a:t>
            </a:r>
            <a:r>
              <a:rPr lang="zh-TW" altLang="en-US" sz="2400" dirty="0">
                <a:latin typeface="微軟正黑體" panose="020B0604030504040204" pitchFamily="34" charset="-120"/>
                <a:ea typeface="微軟正黑體" panose="020B0604030504040204" pitchFamily="34" charset="-120"/>
              </a:rPr>
              <a:t>程度</a:t>
            </a:r>
            <a:r>
              <a:rPr lang="zh-TW" altLang="zh-TW" sz="2400" dirty="0">
                <a:latin typeface="微軟正黑體" panose="020B0604030504040204" pitchFamily="34" charset="-120"/>
                <a:ea typeface="微軟正黑體" panose="020B0604030504040204" pitchFamily="34" charset="-120"/>
              </a:rPr>
              <a:t>的</a:t>
            </a:r>
            <a:r>
              <a:rPr lang="zh-TW" altLang="en-US" sz="2400" dirty="0">
                <a:latin typeface="微軟正黑體" panose="020B0604030504040204" pitchFamily="34" charset="-120"/>
                <a:ea typeface="微軟正黑體" panose="020B0604030504040204" pitchFamily="34" charset="-120"/>
              </a:rPr>
              <a:t>族群</a:t>
            </a:r>
            <a:r>
              <a:rPr lang="zh-TW" altLang="zh-TW" sz="2400" dirty="0">
                <a:latin typeface="微軟正黑體" panose="020B0604030504040204" pitchFamily="34" charset="-120"/>
                <a:ea typeface="微軟正黑體" panose="020B0604030504040204" pitchFamily="34" charset="-120"/>
              </a:rPr>
              <a:t>，但我們的研究結果表明，</a:t>
            </a:r>
            <a:r>
              <a:rPr lang="zh-TW" altLang="en-US" sz="2400" dirty="0">
                <a:latin typeface="微軟正黑體" panose="020B0604030504040204" pitchFamily="34" charset="-120"/>
                <a:ea typeface="微軟正黑體" panose="020B0604030504040204" pitchFamily="34" charset="-120"/>
              </a:rPr>
              <a:t>有將近</a:t>
            </a:r>
            <a:r>
              <a:rPr lang="zh-TW" altLang="zh-TW" sz="2400" b="1" dirty="0">
                <a:solidFill>
                  <a:srgbClr val="FF0000"/>
                </a:solidFill>
                <a:latin typeface="微軟正黑體" panose="020B0604030504040204" pitchFamily="34" charset="-120"/>
                <a:ea typeface="微軟正黑體" panose="020B0604030504040204" pitchFamily="34" charset="-120"/>
              </a:rPr>
              <a:t>三分之一</a:t>
            </a:r>
            <a:r>
              <a:rPr lang="en-US" altLang="zh-TW" sz="2400" b="1" dirty="0">
                <a:solidFill>
                  <a:srgbClr val="FF0000"/>
                </a:solidFill>
                <a:latin typeface="微軟正黑體" panose="020B0604030504040204" pitchFamily="34" charset="-120"/>
                <a:ea typeface="微軟正黑體" panose="020B0604030504040204" pitchFamily="34" charset="-120"/>
              </a:rPr>
              <a:t>(29.7%)</a:t>
            </a:r>
            <a:r>
              <a:rPr lang="zh-TW" altLang="zh-TW" sz="2400" dirty="0">
                <a:latin typeface="微軟正黑體" panose="020B0604030504040204" pitchFamily="34" charset="-120"/>
                <a:ea typeface="微軟正黑體" panose="020B0604030504040204" pitchFamily="34" charset="-120"/>
              </a:rPr>
              <a:t>的受訪者</a:t>
            </a:r>
            <a:r>
              <a:rPr lang="zh-TW" altLang="en-US" sz="2400" dirty="0">
                <a:latin typeface="微軟正黑體" panose="020B0604030504040204" pitchFamily="34" charset="-120"/>
                <a:ea typeface="微軟正黑體" panose="020B0604030504040204" pitchFamily="34" charset="-120"/>
              </a:rPr>
              <a:t>屬於健康識能不足</a:t>
            </a:r>
            <a:r>
              <a:rPr lang="zh-TW" altLang="zh-TW" sz="2400" dirty="0">
                <a:latin typeface="微軟正黑體" panose="020B0604030504040204" pitchFamily="34" charset="-120"/>
                <a:ea typeface="微軟正黑體" panose="020B0604030504040204" pitchFamily="34" charset="-120"/>
              </a:rPr>
              <a:t>的，因此，應</a:t>
            </a:r>
            <a:r>
              <a:rPr lang="zh-TW" altLang="en-US" sz="2400" dirty="0">
                <a:latin typeface="微軟正黑體" panose="020B0604030504040204" pitchFamily="34" charset="-120"/>
                <a:ea typeface="微軟正黑體" panose="020B0604030504040204" pitchFamily="34" charset="-120"/>
              </a:rPr>
              <a:t>該</a:t>
            </a:r>
            <a:r>
              <a:rPr lang="zh-TW" altLang="zh-TW" sz="2400" dirty="0">
                <a:latin typeface="微軟正黑體" panose="020B0604030504040204" pitchFamily="34" charset="-120"/>
                <a:ea typeface="微軟正黑體" panose="020B0604030504040204" pitchFamily="34" charset="-120"/>
              </a:rPr>
              <a:t>支持他們強</a:t>
            </a:r>
            <a:r>
              <a:rPr lang="zh-TW" altLang="en-US" sz="2400" dirty="0">
                <a:latin typeface="微軟正黑體" panose="020B0604030504040204" pitchFamily="34" charset="-120"/>
                <a:ea typeface="微軟正黑體" panose="020B0604030504040204" pitchFamily="34" charset="-120"/>
              </a:rPr>
              <a:t>化</a:t>
            </a:r>
            <a:r>
              <a:rPr lang="zh-TW" altLang="zh-TW" sz="2400" dirty="0">
                <a:latin typeface="微軟正黑體" panose="020B0604030504040204" pitchFamily="34" charset="-120"/>
                <a:ea typeface="微軟正黑體" panose="020B0604030504040204" pitchFamily="34" charset="-120"/>
              </a:rPr>
              <a:t>個人的搜索和學習能力</a:t>
            </a:r>
            <a:r>
              <a:rPr lang="zh-TW" altLang="en-US"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處理與健康有關</a:t>
            </a:r>
            <a:r>
              <a:rPr lang="zh-TW" altLang="en-US" sz="2400" dirty="0">
                <a:latin typeface="微軟正黑體" panose="020B0604030504040204" pitchFamily="34" charset="-120"/>
                <a:ea typeface="微軟正黑體" panose="020B0604030504040204" pitchFamily="34" charset="-120"/>
              </a:rPr>
              <a:t>訊</a:t>
            </a:r>
            <a:r>
              <a:rPr lang="zh-TW" altLang="zh-TW" sz="2400" dirty="0">
                <a:latin typeface="微軟正黑體" panose="020B0604030504040204" pitchFamily="34" charset="-120"/>
                <a:ea typeface="微軟正黑體" panose="020B0604030504040204" pitchFamily="34" charset="-120"/>
              </a:rPr>
              <a:t>息，包括使用和健康的決策</a:t>
            </a:r>
            <a:r>
              <a:rPr lang="zh-TW" altLang="en-US" sz="2400"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8" name="標題 17"/>
          <p:cNvSpPr>
            <a:spLocks noGrp="1"/>
          </p:cNvSpPr>
          <p:nvPr>
            <p:ph type="title"/>
          </p:nvPr>
        </p:nvSpPr>
        <p:spPr>
          <a:xfrm>
            <a:off x="719999" y="557199"/>
            <a:ext cx="7704000" cy="529920"/>
          </a:xfrm>
        </p:spPr>
        <p:txBody>
          <a:bodyPr/>
          <a:lstStyle/>
          <a:p>
            <a:r>
              <a:rPr lang="zh-TW" altLang="en-US" b="1" dirty="0">
                <a:latin typeface="微軟正黑體" panose="020B0604030504040204" pitchFamily="34" charset="-120"/>
                <a:ea typeface="微軟正黑體" panose="020B0604030504040204" pitchFamily="34" charset="-120"/>
              </a:rPr>
              <a:t>討論</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rtl="0"/>
            <a:fld id="{FC749032-2A07-4AE8-BA90-74324CAE0C87}" type="slidenum">
              <a:rPr lang="en-US" altLang="zh-TW" smtClean="0"/>
              <a:t>36</a:t>
            </a:fld>
            <a:endParaRPr lang="zh-TW" altLang="en-US" dirty="0"/>
          </a:p>
        </p:txBody>
      </p:sp>
    </p:spTree>
    <p:extLst>
      <p:ext uri="{BB962C8B-B14F-4D97-AF65-F5344CB8AC3E}">
        <p14:creationId xmlns:p14="http://schemas.microsoft.com/office/powerpoint/2010/main" val="3052146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6"/>
          <p:cNvSpPr>
            <a:spLocks noGrp="1"/>
          </p:cNvSpPr>
          <p:nvPr>
            <p:ph type="body" idx="1"/>
          </p:nvPr>
        </p:nvSpPr>
        <p:spPr>
          <a:xfrm>
            <a:off x="330645" y="1012332"/>
            <a:ext cx="8482709" cy="4324208"/>
          </a:xfrm>
        </p:spPr>
        <p:txBody>
          <a:bodyPr/>
          <a:lstStyle/>
          <a:p>
            <a:pPr>
              <a:lnSpc>
                <a:spcPct val="150000"/>
              </a:lnSpc>
            </a:pPr>
            <a:r>
              <a:rPr lang="zh-TW" altLang="zh-TW" sz="2400" dirty="0">
                <a:latin typeface="微軟正黑體" panose="020B0604030504040204" pitchFamily="34" charset="-120"/>
                <a:ea typeface="微軟正黑體" panose="020B0604030504040204" pitchFamily="34" charset="-120"/>
              </a:rPr>
              <a:t>在這項研究中發現</a:t>
            </a:r>
            <a:r>
              <a:rPr lang="zh-TW" altLang="zh-TW" sz="2400" b="1" dirty="0">
                <a:solidFill>
                  <a:srgbClr val="FF0000"/>
                </a:solidFill>
                <a:latin typeface="微軟正黑體" panose="020B0604030504040204" pitchFamily="34" charset="-120"/>
                <a:ea typeface="微軟正黑體" panose="020B0604030504040204" pitchFamily="34" charset="-120"/>
              </a:rPr>
              <a:t>性別</a:t>
            </a:r>
            <a:r>
              <a:rPr lang="zh-TW" altLang="en-US" sz="2400" dirty="0">
                <a:latin typeface="微軟正黑體" panose="020B0604030504040204" pitchFamily="34" charset="-120"/>
                <a:ea typeface="微軟正黑體" panose="020B0604030504040204" pitchFamily="34" charset="-120"/>
              </a:rPr>
              <a:t>的</a:t>
            </a:r>
            <a:r>
              <a:rPr lang="zh-TW" altLang="zh-TW" sz="2400" dirty="0">
                <a:latin typeface="微軟正黑體" panose="020B0604030504040204" pitchFamily="34" charset="-120"/>
                <a:ea typeface="微軟正黑體" panose="020B0604030504040204" pitchFamily="34" charset="-120"/>
              </a:rPr>
              <a:t>差異</a:t>
            </a:r>
            <a:r>
              <a:rPr lang="zh-TW" altLang="en-US" sz="2400" dirty="0">
                <a:latin typeface="微軟正黑體" panose="020B0604030504040204" pitchFamily="34" charset="-120"/>
                <a:ea typeface="微軟正黑體" panose="020B0604030504040204" pitchFamily="34" charset="-120"/>
              </a:rPr>
              <a:t>，突顯出應該針對</a:t>
            </a:r>
            <a:r>
              <a:rPr lang="zh-TW" altLang="zh-TW" sz="2400" dirty="0">
                <a:latin typeface="微軟正黑體" panose="020B0604030504040204" pitchFamily="34" charset="-120"/>
                <a:ea typeface="微軟正黑體" panose="020B0604030504040204" pitchFamily="34" charset="-120"/>
              </a:rPr>
              <a:t>性別的行動來增強個人健康</a:t>
            </a:r>
            <a:r>
              <a:rPr lang="zh-TW" altLang="en-US" sz="2400" dirty="0">
                <a:latin typeface="微軟正黑體" panose="020B0604030504040204" pitchFamily="34" charset="-120"/>
                <a:ea typeface="微軟正黑體" panose="020B0604030504040204" pitchFamily="34" charset="-120"/>
              </a:rPr>
              <a:t>識能</a:t>
            </a:r>
            <a:r>
              <a:rPr lang="zh-TW" altLang="zh-TW" sz="2400" dirty="0">
                <a:latin typeface="微軟正黑體" panose="020B0604030504040204" pitchFamily="34" charset="-120"/>
                <a:ea typeface="微軟正黑體" panose="020B0604030504040204" pitchFamily="34" charset="-120"/>
              </a:rPr>
              <a:t>。  </a:t>
            </a:r>
            <a:endParaRPr lang="en-US" altLang="zh-TW" sz="2400" dirty="0">
              <a:latin typeface="微軟正黑體" panose="020B0604030504040204" pitchFamily="34" charset="-120"/>
              <a:ea typeface="微軟正黑體" panose="020B0604030504040204" pitchFamily="34" charset="-120"/>
            </a:endParaRPr>
          </a:p>
          <a:p>
            <a:pPr>
              <a:lnSpc>
                <a:spcPct val="150000"/>
              </a:lnSpc>
            </a:pPr>
            <a:r>
              <a:rPr lang="zh-TW" altLang="zh-TW" sz="2400" dirty="0">
                <a:latin typeface="微軟正黑體" panose="020B0604030504040204" pitchFamily="34" charset="-120"/>
                <a:ea typeface="微軟正黑體" panose="020B0604030504040204" pitchFamily="34" charset="-120"/>
              </a:rPr>
              <a:t>除了促進健康</a:t>
            </a:r>
            <a:r>
              <a:rPr lang="zh-TW" altLang="en-US" sz="2400" dirty="0">
                <a:latin typeface="微軟正黑體" panose="020B0604030504040204" pitchFamily="34" charset="-120"/>
                <a:ea typeface="微軟正黑體" panose="020B0604030504040204" pitchFamily="34" charset="-120"/>
              </a:rPr>
              <a:t>識能</a:t>
            </a:r>
            <a:r>
              <a:rPr lang="zh-TW" altLang="zh-TW" sz="2400" dirty="0">
                <a:latin typeface="微軟正黑體" panose="020B0604030504040204" pitchFamily="34" charset="-120"/>
                <a:ea typeface="微軟正黑體" panose="020B0604030504040204" pitchFamily="34" charset="-120"/>
              </a:rPr>
              <a:t>，這些活動還應包括</a:t>
            </a:r>
            <a:r>
              <a:rPr lang="zh-TW" altLang="zh-TW" sz="2400" b="1" dirty="0">
                <a:solidFill>
                  <a:srgbClr val="FF0000"/>
                </a:solidFill>
                <a:latin typeface="微軟正黑體" panose="020B0604030504040204" pitchFamily="34" charset="-120"/>
                <a:ea typeface="微軟正黑體" panose="020B0604030504040204" pitchFamily="34" charset="-120"/>
              </a:rPr>
              <a:t>增強對</a:t>
            </a:r>
            <a:r>
              <a:rPr lang="zh-TW" altLang="en-US" sz="2400" b="1" dirty="0">
                <a:solidFill>
                  <a:srgbClr val="FF0000"/>
                </a:solidFill>
                <a:latin typeface="微軟正黑體" panose="020B0604030504040204" pitchFamily="34" charset="-120"/>
                <a:ea typeface="微軟正黑體" panose="020B0604030504040204" pitchFamily="34" charset="-120"/>
              </a:rPr>
              <a:t>於健康促進學校的</a:t>
            </a:r>
            <a:r>
              <a:rPr lang="zh-TW" altLang="zh-TW" sz="2400" b="1" dirty="0">
                <a:solidFill>
                  <a:srgbClr val="FF0000"/>
                </a:solidFill>
                <a:latin typeface="微軟正黑體" panose="020B0604030504040204" pitchFamily="34" charset="-120"/>
                <a:ea typeface="微軟正黑體" panose="020B0604030504040204" pitchFamily="34" charset="-120"/>
              </a:rPr>
              <a:t>態度</a:t>
            </a:r>
            <a:r>
              <a:rPr lang="zh-TW" altLang="en-US" sz="2400" dirty="0">
                <a:latin typeface="微軟正黑體" panose="020B0604030504040204" pitchFamily="34" charset="-120"/>
                <a:ea typeface="微軟正黑體" panose="020B0604030504040204" pitchFamily="34" charset="-120"/>
              </a:rPr>
              <a:t>以及</a:t>
            </a:r>
            <a:r>
              <a:rPr lang="zh-TW" altLang="en-US" sz="2400" b="1" dirty="0">
                <a:solidFill>
                  <a:srgbClr val="FF0000"/>
                </a:solidFill>
                <a:latin typeface="微軟正黑體" panose="020B0604030504040204" pitchFamily="34" charset="-120"/>
                <a:ea typeface="微軟正黑體" panose="020B0604030504040204" pitchFamily="34" charset="-120"/>
              </a:rPr>
              <a:t>健康促進學校的</a:t>
            </a:r>
            <a:r>
              <a:rPr lang="zh-TW" altLang="zh-TW" sz="2400" b="1" dirty="0">
                <a:solidFill>
                  <a:srgbClr val="FF0000"/>
                </a:solidFill>
                <a:latin typeface="微軟正黑體" panose="020B0604030504040204" pitchFamily="34" charset="-120"/>
                <a:ea typeface="微軟正黑體" panose="020B0604030504040204" pitchFamily="34" charset="-120"/>
              </a:rPr>
              <a:t>能力</a:t>
            </a:r>
            <a:r>
              <a:rPr lang="zh-TW" altLang="zh-TW" sz="2400" dirty="0">
                <a:latin typeface="微軟正黑體" panose="020B0604030504040204" pitchFamily="34" charset="-120"/>
                <a:ea typeface="微軟正黑體" panose="020B0604030504040204" pitchFamily="34" charset="-120"/>
              </a:rPr>
              <a:t>。 </a:t>
            </a:r>
            <a:endParaRPr lang="en-US" altLang="zh-TW" sz="2400" dirty="0">
              <a:latin typeface="微軟正黑體" panose="020B0604030504040204" pitchFamily="34" charset="-120"/>
              <a:ea typeface="微軟正黑體" panose="020B0604030504040204" pitchFamily="34" charset="-120"/>
            </a:endParaRPr>
          </a:p>
          <a:p>
            <a:pPr>
              <a:lnSpc>
                <a:spcPct val="150000"/>
              </a:lnSpc>
            </a:pPr>
            <a:r>
              <a:rPr lang="zh-TW" altLang="en-US" sz="2400" dirty="0">
                <a:latin typeface="微軟正黑體" panose="020B0604030504040204" pitchFamily="34" charset="-120"/>
                <a:ea typeface="微軟正黑體" panose="020B0604030504040204" pitchFamily="34" charset="-120"/>
              </a:rPr>
              <a:t>未來研究需要更加確認本研究的結果</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例如：關於性別的差異</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，以及</a:t>
            </a:r>
            <a:r>
              <a:rPr lang="zh-TW" altLang="en-US" sz="2400" b="1" dirty="0">
                <a:solidFill>
                  <a:srgbClr val="FF0000"/>
                </a:solidFill>
                <a:latin typeface="微軟正黑體" panose="020B0604030504040204" pitchFamily="34" charset="-120"/>
                <a:ea typeface="微軟正黑體" panose="020B0604030504040204" pitchFamily="34" charset="-120"/>
              </a:rPr>
              <a:t>確認健康識能與組織實踐健康促進學校之間的因果關係</a:t>
            </a:r>
            <a:r>
              <a:rPr lang="zh-TW"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標題 5"/>
          <p:cNvSpPr>
            <a:spLocks noGrp="1"/>
          </p:cNvSpPr>
          <p:nvPr>
            <p:ph type="title"/>
          </p:nvPr>
        </p:nvSpPr>
        <p:spPr>
          <a:xfrm>
            <a:off x="730605" y="341692"/>
            <a:ext cx="7704000" cy="477600"/>
          </a:xfrm>
        </p:spPr>
        <p:txBody>
          <a:bodyPr/>
          <a:lstStyle/>
          <a:p>
            <a:r>
              <a:rPr lang="zh-TW" altLang="en-US" b="1" dirty="0">
                <a:latin typeface="微軟正黑體" panose="020B0604030504040204" pitchFamily="34" charset="-120"/>
                <a:ea typeface="微軟正黑體" panose="020B0604030504040204" pitchFamily="34" charset="-120"/>
              </a:rPr>
              <a:t>討論</a:t>
            </a:r>
            <a:r>
              <a:rPr lang="en-US" altLang="zh-TW" b="1" dirty="0">
                <a:latin typeface="微軟正黑體" panose="020B0604030504040204" pitchFamily="34" charset="-120"/>
                <a:ea typeface="微軟正黑體" panose="020B0604030504040204" pitchFamily="34" charset="-120"/>
              </a:rPr>
              <a:t>(2)</a:t>
            </a:r>
            <a:endParaRPr lang="zh-TW" altLang="en-US" dirty="0"/>
          </a:p>
        </p:txBody>
      </p:sp>
      <p:sp>
        <p:nvSpPr>
          <p:cNvPr id="5" name="投影片編號版面配置區 4"/>
          <p:cNvSpPr>
            <a:spLocks noGrp="1"/>
          </p:cNvSpPr>
          <p:nvPr>
            <p:ph type="sldNum" sz="quarter" idx="12"/>
          </p:nvPr>
        </p:nvSpPr>
        <p:spPr/>
        <p:txBody>
          <a:bodyPr/>
          <a:lstStyle/>
          <a:p>
            <a:pPr rtl="0"/>
            <a:fld id="{FC749032-2A07-4AE8-BA90-74324CAE0C87}" type="slidenum">
              <a:rPr lang="en-US" altLang="zh-TW" smtClean="0"/>
              <a:t>37</a:t>
            </a:fld>
            <a:endParaRPr lang="zh-TW" altLang="en-US" dirty="0"/>
          </a:p>
        </p:txBody>
      </p:sp>
    </p:spTree>
    <p:extLst>
      <p:ext uri="{BB962C8B-B14F-4D97-AF65-F5344CB8AC3E}">
        <p14:creationId xmlns:p14="http://schemas.microsoft.com/office/powerpoint/2010/main" val="101055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還是只會說Thank you? 萬用感謝短句讓你隨時都能用! @ Engredients ..."/>
          <p:cNvPicPr>
            <a:picLocks noChangeAspect="1" noChangeArrowheads="1"/>
          </p:cNvPicPr>
          <p:nvPr/>
        </p:nvPicPr>
        <p:blipFill rotWithShape="1">
          <a:blip r:embed="rId2">
            <a:extLst>
              <a:ext uri="{28A0092B-C50C-407E-A947-70E740481C1C}">
                <a14:useLocalDpi xmlns:a14="http://schemas.microsoft.com/office/drawing/2010/main" val="0"/>
              </a:ext>
            </a:extLst>
          </a:blip>
          <a:srcRect l="6958" t="9731" r="5903" b="9839"/>
          <a:stretch/>
        </p:blipFill>
        <p:spPr bwMode="auto">
          <a:xfrm>
            <a:off x="0" y="150001"/>
            <a:ext cx="9144000" cy="475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7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3EEF538-9C47-497E-82F5-FE41AA83B5F1}"/>
              </a:ext>
            </a:extLst>
          </p:cNvPr>
          <p:cNvSpPr>
            <a:spLocks noGrp="1"/>
          </p:cNvSpPr>
          <p:nvPr>
            <p:ph type="sldNum" sz="quarter" idx="12"/>
          </p:nvPr>
        </p:nvSpPr>
        <p:spPr/>
        <p:txBody>
          <a:bodyPr/>
          <a:lstStyle/>
          <a:p>
            <a:pPr rtl="0"/>
            <a:fld id="{FC749032-2A07-4AE8-BA90-74324CAE0C87}" type="slidenum">
              <a:rPr lang="en-US" altLang="zh-TW" smtClean="0"/>
              <a:t>4</a:t>
            </a:fld>
            <a:endParaRPr lang="zh-TW" altLang="en-US" dirty="0"/>
          </a:p>
        </p:txBody>
      </p:sp>
      <p:sp>
        <p:nvSpPr>
          <p:cNvPr id="5" name="標題 1">
            <a:extLst>
              <a:ext uri="{FF2B5EF4-FFF2-40B4-BE49-F238E27FC236}">
                <a16:creationId xmlns:a16="http://schemas.microsoft.com/office/drawing/2014/main" id="{F44BFD1D-84C8-479D-B6E7-A9C9F5F7F1B1}"/>
              </a:ext>
            </a:extLst>
          </p:cNvPr>
          <p:cNvSpPr txBox="1">
            <a:spLocks/>
          </p:cNvSpPr>
          <p:nvPr/>
        </p:nvSpPr>
        <p:spPr>
          <a:xfrm>
            <a:off x="311700" y="381387"/>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1pPr>
            <a:lvl2pPr marR="0" lvl="1"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2pPr>
            <a:lvl3pPr marR="0" lvl="2"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3pPr>
            <a:lvl4pPr marR="0" lvl="3"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4pPr>
            <a:lvl5pPr marR="0" lvl="4"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5pPr>
            <a:lvl6pPr marR="0" lvl="5"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6pPr>
            <a:lvl7pPr marR="0" lvl="6"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7pPr>
            <a:lvl8pPr marR="0" lvl="7"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8pPr>
            <a:lvl9pPr marR="0" lvl="8"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9p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前言－學校領導者</a:t>
            </a:r>
            <a:endParaRPr lang="zh-TW" altLang="en-US" b="1"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598F3FF4-7BDC-404A-A9FD-226DC8B0FC04}"/>
              </a:ext>
            </a:extLst>
          </p:cNvPr>
          <p:cNvSpPr/>
          <p:nvPr/>
        </p:nvSpPr>
        <p:spPr>
          <a:xfrm>
            <a:off x="470175" y="1135313"/>
            <a:ext cx="8203649" cy="3631763"/>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研究指出，</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學校校長</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支持度越高，與提高學生行為有顯著相關。</a:t>
            </a:r>
            <a:r>
              <a:rPr lang="en-US" altLang="zh-TW" sz="2000" dirty="0">
                <a:latin typeface="Times New Roman" panose="02020603050405020304" pitchFamily="18" charset="0"/>
                <a:cs typeface="Times New Roman" panose="02020603050405020304" pitchFamily="18" charset="0"/>
              </a:rPr>
              <a:t>(Kam et al., 2003)</a:t>
            </a:r>
          </a:p>
          <a:p>
            <a:pPr marL="342900" indent="-342900">
              <a:lnSpc>
                <a:spcPct val="150000"/>
              </a:lnSpc>
              <a:buFont typeface="Arial" panose="020B0604020202020204" pitchFamily="34" charset="0"/>
              <a:buChar char="•"/>
            </a:pPr>
            <a:r>
              <a:rPr lang="zh-TW" altLang="en-US" sz="2000" dirty="0">
                <a:latin typeface="Times New Roman" panose="02020603050405020304" pitchFamily="18" charset="0"/>
                <a:cs typeface="Times New Roman" panose="02020603050405020304" pitchFamily="18" charset="0"/>
              </a:rPr>
              <a:t>而事實證明，學校校長的支持是實施學校綜合體育活動</a:t>
            </a:r>
            <a:r>
              <a:rPr lang="en-US" altLang="zh-TW" sz="2000" dirty="0">
                <a:latin typeface="Times New Roman" panose="02020603050405020304" pitchFamily="18" charset="0"/>
                <a:cs typeface="Times New Roman" panose="02020603050405020304" pitchFamily="18" charset="0"/>
              </a:rPr>
              <a:t>(CSPAP)</a:t>
            </a:r>
            <a:r>
              <a:rPr lang="zh-TW" altLang="en-US" sz="2000" dirty="0">
                <a:latin typeface="Times New Roman" panose="02020603050405020304" pitchFamily="18" charset="0"/>
                <a:cs typeface="Times New Roman" panose="02020603050405020304" pitchFamily="18" charset="0"/>
              </a:rPr>
              <a:t>計畫的重要預測指標，</a:t>
            </a:r>
            <a:r>
              <a:rPr lang="zh-TW" altLang="en-US" sz="2000" b="1" dirty="0">
                <a:solidFill>
                  <a:srgbClr val="FF0000"/>
                </a:solidFill>
                <a:latin typeface="Times New Roman" panose="02020603050405020304" pitchFamily="18" charset="0"/>
                <a:cs typeface="Times New Roman" panose="02020603050405020304" pitchFamily="18" charset="0"/>
              </a:rPr>
              <a:t>表示校長的支持程度越高，實施</a:t>
            </a:r>
            <a:r>
              <a:rPr lang="en-US" altLang="zh-TW" sz="2000" b="1" dirty="0">
                <a:solidFill>
                  <a:srgbClr val="FF0000"/>
                </a:solidFill>
                <a:latin typeface="Times New Roman" panose="02020603050405020304" pitchFamily="18" charset="0"/>
                <a:cs typeface="Times New Roman" panose="02020603050405020304" pitchFamily="18" charset="0"/>
              </a:rPr>
              <a:t>CSPAP</a:t>
            </a:r>
            <a:r>
              <a:rPr lang="zh-TW" altLang="en-US" sz="2000" b="1" dirty="0">
                <a:solidFill>
                  <a:srgbClr val="FF0000"/>
                </a:solidFill>
                <a:latin typeface="Times New Roman" panose="02020603050405020304" pitchFamily="18" charset="0"/>
                <a:cs typeface="Times New Roman" panose="02020603050405020304" pitchFamily="18" charset="0"/>
              </a:rPr>
              <a:t>計畫所組成的部分就越多</a:t>
            </a:r>
            <a:r>
              <a:rPr lang="zh-TW" altLang="en-US" sz="2000" dirty="0">
                <a:latin typeface="Times New Roman" panose="02020603050405020304" pitchFamily="18" charset="0"/>
                <a:cs typeface="Times New Roman" panose="02020603050405020304" pitchFamily="18" charset="0"/>
              </a:rPr>
              <a:t>。</a:t>
            </a:r>
            <a:r>
              <a:rPr lang="en-US" altLang="zh-TW" sz="2000" dirty="0">
                <a:latin typeface="Times New Roman" panose="02020603050405020304" pitchFamily="18" charset="0"/>
                <a:cs typeface="Times New Roman" panose="02020603050405020304" pitchFamily="18" charset="0"/>
              </a:rPr>
              <a:t>(Lee &amp; Welk, 2019)</a:t>
            </a:r>
          </a:p>
          <a:p>
            <a:pPr marL="342900" indent="-342900">
              <a:lnSpc>
                <a:spcPct val="150000"/>
              </a:lnSpc>
              <a:buFont typeface="Arial" panose="020B0604020202020204" pitchFamily="34" charset="0"/>
              <a:buChar char="•"/>
            </a:pPr>
            <a:r>
              <a:rPr lang="zh-TW" altLang="en-US" sz="2000" dirty="0">
                <a:latin typeface="Times New Roman" panose="02020603050405020304" pitchFamily="18" charset="0"/>
                <a:cs typeface="Times New Roman" panose="02020603050405020304" pitchFamily="18" charset="0"/>
              </a:rPr>
              <a:t>然而，德國對於實施健康促進學校領導者具體需具備的能力，既</a:t>
            </a:r>
            <a:r>
              <a:rPr lang="zh-TW" altLang="en-US" sz="2000" b="1" dirty="0">
                <a:solidFill>
                  <a:srgbClr val="FF0000"/>
                </a:solidFill>
                <a:latin typeface="Times New Roman" panose="02020603050405020304" pitchFamily="18" charset="0"/>
                <a:cs typeface="Times New Roman" panose="02020603050405020304" pitchFamily="18" charset="0"/>
              </a:rPr>
              <a:t>無標準的訓練</a:t>
            </a:r>
            <a:r>
              <a:rPr lang="zh-TW" altLang="en-US" sz="2000" dirty="0">
                <a:latin typeface="Times New Roman" panose="02020603050405020304" pitchFamily="18" charset="0"/>
                <a:cs typeface="Times New Roman" panose="02020603050405020304" pitchFamily="18" charset="0"/>
              </a:rPr>
              <a:t>，也</a:t>
            </a:r>
            <a:r>
              <a:rPr lang="zh-TW" altLang="en-US" sz="2000" b="1" dirty="0">
                <a:solidFill>
                  <a:srgbClr val="FF0000"/>
                </a:solidFill>
                <a:latin typeface="Times New Roman" panose="02020603050405020304" pitchFamily="18" charset="0"/>
                <a:cs typeface="Times New Roman" panose="02020603050405020304" pitchFamily="18" charset="0"/>
              </a:rPr>
              <a:t>無明確的規範</a:t>
            </a:r>
            <a:r>
              <a:rPr lang="zh-TW" altLang="en-US" sz="2000" dirty="0">
                <a:latin typeface="Times New Roman" panose="02020603050405020304" pitchFamily="18" charset="0"/>
                <a:cs typeface="Times New Roman" panose="02020603050405020304" pitchFamily="18" charset="0"/>
              </a:rPr>
              <a:t>。</a:t>
            </a:r>
            <a:endParaRPr lang="en-US" altLang="zh-TW" sz="2000" dirty="0">
              <a:latin typeface="Times New Roman" panose="02020603050405020304" pitchFamily="18" charset="0"/>
              <a:cs typeface="Times New Roman" panose="02020603050405020304" pitchFamily="18" charset="0"/>
            </a:endParaRPr>
          </a:p>
          <a:p>
            <a:endParaRPr lang="en-US" altLang="zh-TW"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261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4BFD1D-84C8-479D-B6E7-A9C9F5F7F1B1}"/>
              </a:ext>
            </a:extLst>
          </p:cNvPr>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前言－健康識能</a:t>
            </a:r>
            <a:r>
              <a:rPr lang="en-US" altLang="zh-TW" sz="2000" b="1" dirty="0">
                <a:latin typeface="Times New Roman" panose="02020603050405020304" pitchFamily="18" charset="0"/>
                <a:cs typeface="Times New Roman" panose="02020603050405020304" pitchFamily="18" charset="0"/>
              </a:rPr>
              <a:t> (1)</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F6ED2930-90BA-41DD-83C3-3F876963DC18}"/>
              </a:ext>
            </a:extLst>
          </p:cNvPr>
          <p:cNvSpPr>
            <a:spLocks noGrp="1"/>
          </p:cNvSpPr>
          <p:nvPr>
            <p:ph idx="1"/>
          </p:nvPr>
        </p:nvSpPr>
        <p:spPr>
          <a:xfrm>
            <a:off x="470175" y="1431618"/>
            <a:ext cx="8203650" cy="3416400"/>
          </a:xfrm>
        </p:spPr>
        <p:txBody>
          <a:bodyPr/>
          <a:lstStyle/>
          <a:p>
            <a:pPr>
              <a:lnSpc>
                <a:spcPct val="150000"/>
              </a:lnSpc>
            </a:pP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一般</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性的</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健康</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識能</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定義為 </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使個人擁有</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知識</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動機</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能力</a:t>
            </a:r>
            <a:r>
              <a:rPr lang="zh-TW" altLang="en-US" sz="2400" b="1" dirty="0">
                <a:solidFill>
                  <a:schemeClr val="tx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用以</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獲得</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了解</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評估</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應用</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健康相關的資訊，使自身在</a:t>
            </a:r>
            <a:r>
              <a:rPr lang="zh-TW" altLang="en-US" sz="2400" u="sng" dirty="0">
                <a:latin typeface="微軟正黑體" panose="020B0604030504040204" pitchFamily="34" charset="-120"/>
                <a:ea typeface="微軟正黑體" panose="020B0604030504040204" pitchFamily="34" charset="-120"/>
                <a:cs typeface="Times New Roman" panose="02020603050405020304" pitchFamily="18" charset="0"/>
              </a:rPr>
              <a:t>生命歷程與健康照護</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u="sng" dirty="0">
                <a:latin typeface="微軟正黑體" panose="020B0604030504040204" pitchFamily="34" charset="-120"/>
                <a:ea typeface="微軟正黑體" panose="020B0604030504040204" pitchFamily="34" charset="-120"/>
                <a:cs typeface="Times New Roman" panose="02020603050405020304" pitchFamily="18" charset="0"/>
              </a:rPr>
              <a:t>疾病預防與健康促進</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有關的日常生活中，維持或改善生活品質。</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(Sorensen,</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2012)</a:t>
            </a:r>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4A1B258-CD05-4011-9340-95DBB34250B3}"/>
              </a:ext>
            </a:extLst>
          </p:cNvPr>
          <p:cNvSpPr>
            <a:spLocks noGrp="1"/>
          </p:cNvSpPr>
          <p:nvPr>
            <p:ph type="sldNum" sz="quarter" idx="12"/>
          </p:nvPr>
        </p:nvSpPr>
        <p:spPr/>
        <p:txBody>
          <a:bodyPr/>
          <a:lstStyle/>
          <a:p>
            <a:pPr rtl="0"/>
            <a:fld id="{FC749032-2A07-4AE8-BA90-74324CAE0C87}" type="slidenum">
              <a:rPr lang="en-US" altLang="zh-TW" smtClean="0"/>
              <a:t>5</a:t>
            </a:fld>
            <a:endParaRPr lang="zh-TW" altLang="en-US" dirty="0"/>
          </a:p>
        </p:txBody>
      </p:sp>
    </p:spTree>
    <p:extLst>
      <p:ext uri="{BB962C8B-B14F-4D97-AF65-F5344CB8AC3E}">
        <p14:creationId xmlns:p14="http://schemas.microsoft.com/office/powerpoint/2010/main" val="2658899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8A12A1A-C354-4FA7-967E-144A50077FE8}"/>
              </a:ext>
            </a:extLst>
          </p:cNvPr>
          <p:cNvSpPr>
            <a:spLocks noGrp="1"/>
          </p:cNvSpPr>
          <p:nvPr>
            <p:ph type="sldNum" sz="quarter" idx="12"/>
          </p:nvPr>
        </p:nvSpPr>
        <p:spPr/>
        <p:txBody>
          <a:bodyPr/>
          <a:lstStyle/>
          <a:p>
            <a:pPr rtl="0"/>
            <a:fld id="{FC749032-2A07-4AE8-BA90-74324CAE0C87}" type="slidenum">
              <a:rPr lang="en-US" altLang="zh-TW" smtClean="0"/>
              <a:t>6</a:t>
            </a:fld>
            <a:endParaRPr lang="zh-TW" altLang="en-US" dirty="0"/>
          </a:p>
        </p:txBody>
      </p:sp>
      <p:sp>
        <p:nvSpPr>
          <p:cNvPr id="9" name="文字方塊 8">
            <a:extLst>
              <a:ext uri="{FF2B5EF4-FFF2-40B4-BE49-F238E27FC236}">
                <a16:creationId xmlns:a16="http://schemas.microsoft.com/office/drawing/2014/main" id="{9819E9DD-61E7-4B13-A1F3-A17004DA0C79}"/>
              </a:ext>
            </a:extLst>
          </p:cNvPr>
          <p:cNvSpPr txBox="1"/>
          <p:nvPr/>
        </p:nvSpPr>
        <p:spPr>
          <a:xfrm>
            <a:off x="173550" y="4549233"/>
            <a:ext cx="6595110" cy="461665"/>
          </a:xfrm>
          <a:prstGeom prst="rect">
            <a:avLst/>
          </a:prstGeom>
          <a:noFill/>
        </p:spPr>
        <p:txBody>
          <a:bodyPr wrap="square" rtlCol="0">
            <a:spAutoFit/>
          </a:bodyPr>
          <a:lstStyle/>
          <a:p>
            <a:r>
              <a:rPr lang="en-US" altLang="zh-TW" sz="1200" dirty="0"/>
              <a:t>Resource: </a:t>
            </a:r>
            <a:r>
              <a:rPr lang="en-US" altLang="zh-TW" sz="1200" dirty="0" err="1"/>
              <a:t>Sørensen</a:t>
            </a:r>
            <a:r>
              <a:rPr lang="en-US" altLang="zh-TW" sz="1200" dirty="0"/>
              <a:t>, K</a:t>
            </a:r>
            <a:r>
              <a:rPr lang="en-US" altLang="zh-TW" sz="1200" dirty="0">
                <a:latin typeface="Times New Roman" panose="02020603050405020304" pitchFamily="18" charset="0"/>
                <a:cs typeface="Times New Roman" panose="02020603050405020304" pitchFamily="18" charset="0"/>
              </a:rPr>
              <a:t> et al.</a:t>
            </a:r>
            <a:r>
              <a:rPr lang="en-US" altLang="zh-TW" sz="1200" dirty="0"/>
              <a:t> Health literacy in Europe: Comparative results of the European health literacy survey</a:t>
            </a:r>
            <a:r>
              <a:rPr lang="fr-FR" altLang="zh-TW" sz="1200" dirty="0"/>
              <a:t>(HLS-EU). Eur. J. Public Health </a:t>
            </a:r>
            <a:r>
              <a:rPr lang="fr-FR" altLang="zh-TW" sz="1200" b="1" dirty="0"/>
              <a:t>2015</a:t>
            </a:r>
            <a:r>
              <a:rPr lang="fr-FR" altLang="zh-TW" sz="1200" dirty="0"/>
              <a:t>, 25, 1053–1058.</a:t>
            </a:r>
            <a:endParaRPr lang="zh-TW" altLang="en-US" sz="1200" dirty="0"/>
          </a:p>
        </p:txBody>
      </p:sp>
      <p:sp>
        <p:nvSpPr>
          <p:cNvPr id="12" name="矩形 11"/>
          <p:cNvSpPr/>
          <p:nvPr/>
        </p:nvSpPr>
        <p:spPr>
          <a:xfrm>
            <a:off x="4824313" y="1848636"/>
            <a:ext cx="4341909" cy="3268652"/>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a:latin typeface="Times New Roman" panose="02020603050405020304" pitchFamily="18" charset="0"/>
                <a:cs typeface="Times New Roman" panose="02020603050405020304" pitchFamily="18" charset="0"/>
              </a:rPr>
              <a:t>進一步發現，</a:t>
            </a:r>
            <a:r>
              <a:rPr lang="zh-TW" altLang="en-US" sz="2000" b="1" u="sng" dirty="0">
                <a:latin typeface="Times New Roman" panose="02020603050405020304" pitchFamily="18" charset="0"/>
                <a:cs typeface="Times New Roman" panose="02020603050405020304" pitchFamily="18" charset="0"/>
              </a:rPr>
              <a:t>保加利亞</a:t>
            </a:r>
            <a:r>
              <a:rPr lang="en-US" altLang="zh-TW" sz="2000" dirty="0">
                <a:latin typeface="Times New Roman" panose="02020603050405020304" pitchFamily="18" charset="0"/>
                <a:cs typeface="Times New Roman" panose="02020603050405020304" pitchFamily="18" charset="0"/>
              </a:rPr>
              <a:t>(</a:t>
            </a:r>
            <a:r>
              <a:rPr lang="en-US" altLang="zh-TW" sz="2000" dirty="0">
                <a:solidFill>
                  <a:schemeClr val="tx1">
                    <a:lumMod val="50000"/>
                  </a:schemeClr>
                </a:solidFill>
                <a:latin typeface="Times New Roman" panose="02020603050405020304" pitchFamily="18" charset="0"/>
                <a:cs typeface="Times New Roman" panose="02020603050405020304" pitchFamily="18" charset="0"/>
              </a:rPr>
              <a:t>Bulgaria</a:t>
            </a:r>
            <a:r>
              <a:rPr lang="en-US" altLang="zh-TW" sz="2000" dirty="0">
                <a:latin typeface="Times New Roman" panose="02020603050405020304" pitchFamily="18" charset="0"/>
                <a:cs typeface="Times New Roman" panose="02020603050405020304" pitchFamily="18" charset="0"/>
              </a:rPr>
              <a:t>)</a:t>
            </a:r>
            <a:r>
              <a:rPr lang="zh-TW" altLang="en-US" sz="2000" dirty="0">
                <a:latin typeface="Times New Roman" panose="02020603050405020304" pitchFamily="18" charset="0"/>
                <a:cs typeface="Times New Roman" panose="02020603050405020304" pitchFamily="18" charset="0"/>
              </a:rPr>
              <a:t> 有高達</a:t>
            </a:r>
            <a:r>
              <a:rPr lang="en-US" altLang="zh-TW" sz="2000" b="1" dirty="0">
                <a:solidFill>
                  <a:srgbClr val="FF0000"/>
                </a:solidFill>
                <a:latin typeface="Times New Roman" panose="02020603050405020304" pitchFamily="18" charset="0"/>
                <a:cs typeface="Times New Roman" panose="02020603050405020304" pitchFamily="18" charset="0"/>
              </a:rPr>
              <a:t>62.1%</a:t>
            </a:r>
            <a:r>
              <a:rPr lang="zh-TW" altLang="en-US" sz="2000" dirty="0">
                <a:latin typeface="Times New Roman" panose="02020603050405020304" pitchFamily="18" charset="0"/>
                <a:cs typeface="Times New Roman" panose="02020603050405020304" pitchFamily="18" charset="0"/>
              </a:rPr>
              <a:t>健康識能有限；而</a:t>
            </a:r>
            <a:r>
              <a:rPr lang="zh-TW" altLang="en-US" sz="2000" b="1" u="sng" dirty="0">
                <a:latin typeface="Times New Roman" panose="02020603050405020304" pitchFamily="18" charset="0"/>
                <a:cs typeface="Times New Roman" panose="02020603050405020304" pitchFamily="18" charset="0"/>
              </a:rPr>
              <a:t>荷蘭</a:t>
            </a:r>
            <a:r>
              <a:rPr lang="en-US" altLang="zh-TW" sz="2000" dirty="0">
                <a:solidFill>
                  <a:schemeClr val="tx1">
                    <a:lumMod val="50000"/>
                  </a:schemeClr>
                </a:solidFill>
                <a:latin typeface="Times New Roman" panose="02020603050405020304" pitchFamily="18" charset="0"/>
                <a:cs typeface="Times New Roman" panose="02020603050405020304" pitchFamily="18" charset="0"/>
              </a:rPr>
              <a:t>(Netherlands)</a:t>
            </a:r>
            <a:r>
              <a:rPr lang="zh-TW" altLang="en-US" sz="2000" dirty="0">
                <a:solidFill>
                  <a:schemeClr val="tx1">
                    <a:lumMod val="50000"/>
                  </a:schemeClr>
                </a:solidFill>
                <a:latin typeface="Times New Roman" panose="02020603050405020304" pitchFamily="18" charset="0"/>
                <a:cs typeface="Times New Roman" panose="02020603050405020304" pitchFamily="18" charset="0"/>
              </a:rPr>
              <a:t>則是健康素養有限的比例最少的國家</a:t>
            </a:r>
            <a:r>
              <a:rPr lang="en-US" altLang="zh-TW" sz="2000" dirty="0">
                <a:solidFill>
                  <a:schemeClr val="tx1">
                    <a:lumMod val="50000"/>
                  </a:schemeClr>
                </a:solidFill>
                <a:latin typeface="Times New Roman" panose="02020603050405020304" pitchFamily="18" charset="0"/>
                <a:cs typeface="Times New Roman" panose="02020603050405020304" pitchFamily="18" charset="0"/>
              </a:rPr>
              <a:t>(</a:t>
            </a:r>
            <a:r>
              <a:rPr lang="en-US" altLang="zh-TW" sz="2000" b="1" dirty="0">
                <a:solidFill>
                  <a:srgbClr val="FF0000"/>
                </a:solidFill>
                <a:latin typeface="Times New Roman" panose="02020603050405020304" pitchFamily="18" charset="0"/>
                <a:cs typeface="Times New Roman" panose="02020603050405020304" pitchFamily="18" charset="0"/>
              </a:rPr>
              <a:t>28.7%</a:t>
            </a:r>
            <a:r>
              <a:rPr lang="en-US" altLang="zh-TW" sz="2000" b="1" dirty="0">
                <a:solidFill>
                  <a:schemeClr val="tx1">
                    <a:lumMod val="50000"/>
                  </a:schemeClr>
                </a:solidFill>
                <a:latin typeface="Times New Roman" panose="02020603050405020304" pitchFamily="18" charset="0"/>
                <a:cs typeface="Times New Roman" panose="02020603050405020304" pitchFamily="18" charset="0"/>
              </a:rPr>
              <a:t>)</a:t>
            </a:r>
            <a:r>
              <a:rPr lang="zh-TW" altLang="en-US" sz="2000" dirty="0">
                <a:solidFill>
                  <a:schemeClr val="tx1">
                    <a:lumMod val="50000"/>
                  </a:schemeClr>
                </a:solidFill>
                <a:latin typeface="Times New Roman" panose="02020603050405020304" pitchFamily="18" charset="0"/>
                <a:cs typeface="Times New Roman" panose="02020603050405020304" pitchFamily="18" charset="0"/>
              </a:rPr>
              <a:t>。</a:t>
            </a:r>
            <a:endParaRPr lang="en-US" altLang="zh-TW" sz="2000" dirty="0">
              <a:solidFill>
                <a:schemeClr val="tx1">
                  <a:lumMod val="50000"/>
                </a:schemeClr>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zh-TW" altLang="en-US" sz="2000" dirty="0">
                <a:latin typeface="Times New Roman" panose="02020603050405020304" pitchFamily="18" charset="0"/>
                <a:cs typeface="Times New Roman" panose="02020603050405020304" pitchFamily="18" charset="0"/>
              </a:rPr>
              <a:t>表示</a:t>
            </a:r>
            <a:r>
              <a:rPr lang="zh-TW" altLang="en-US" sz="2000" b="1" dirty="0">
                <a:latin typeface="Times New Roman" panose="02020603050405020304" pitchFamily="18" charset="0"/>
                <a:cs typeface="Times New Roman" panose="02020603050405020304" pitchFamily="18" charset="0"/>
              </a:rPr>
              <a:t>社會經濟地位較低健康素養較低</a:t>
            </a:r>
            <a:r>
              <a:rPr lang="zh-TW" altLang="en-US" sz="2000" dirty="0">
                <a:latin typeface="Times New Roman" panose="02020603050405020304" pitchFamily="18" charset="0"/>
                <a:cs typeface="Times New Roman" panose="02020603050405020304" pitchFamily="18" charset="0"/>
              </a:rPr>
              <a:t>。</a:t>
            </a:r>
          </a:p>
          <a:p>
            <a:pPr marL="342900" indent="-342900">
              <a:lnSpc>
                <a:spcPct val="150000"/>
              </a:lnSpc>
              <a:buFont typeface="Arial" panose="020B0604020202020204" pitchFamily="34" charset="0"/>
              <a:buChar char="•"/>
            </a:pPr>
            <a:endParaRPr lang="en-US" altLang="zh-TW" sz="2000" b="1" dirty="0">
              <a:solidFill>
                <a:srgbClr val="FF0000"/>
              </a:solidFill>
              <a:latin typeface="Times New Roman" panose="02020603050405020304" pitchFamily="18" charset="0"/>
              <a:cs typeface="Times New Roman" panose="02020603050405020304" pitchFamily="18" charset="0"/>
            </a:endParaRPr>
          </a:p>
        </p:txBody>
      </p:sp>
      <p:grpSp>
        <p:nvGrpSpPr>
          <p:cNvPr id="20" name="群組 19">
            <a:extLst>
              <a:ext uri="{FF2B5EF4-FFF2-40B4-BE49-F238E27FC236}">
                <a16:creationId xmlns:a16="http://schemas.microsoft.com/office/drawing/2014/main" id="{E605B7A1-6324-4F57-BD2F-169F82088C4F}"/>
              </a:ext>
            </a:extLst>
          </p:cNvPr>
          <p:cNvGrpSpPr/>
          <p:nvPr/>
        </p:nvGrpSpPr>
        <p:grpSpPr>
          <a:xfrm>
            <a:off x="196648" y="2165325"/>
            <a:ext cx="4605443" cy="2287358"/>
            <a:chOff x="311700" y="2021435"/>
            <a:chExt cx="4605443" cy="2287358"/>
          </a:xfrm>
        </p:grpSpPr>
        <p:grpSp>
          <p:nvGrpSpPr>
            <p:cNvPr id="10" name="群組 9">
              <a:extLst>
                <a:ext uri="{FF2B5EF4-FFF2-40B4-BE49-F238E27FC236}">
                  <a16:creationId xmlns:a16="http://schemas.microsoft.com/office/drawing/2014/main" id="{5ADAC917-F008-4431-A6C7-B849C83ECC9D}"/>
                </a:ext>
              </a:extLst>
            </p:cNvPr>
            <p:cNvGrpSpPr>
              <a:grpSpLocks noChangeAspect="1"/>
            </p:cNvGrpSpPr>
            <p:nvPr/>
          </p:nvGrpSpPr>
          <p:grpSpPr>
            <a:xfrm>
              <a:off x="311700" y="2021435"/>
              <a:ext cx="4605443" cy="2287358"/>
              <a:chOff x="2523195" y="2259790"/>
              <a:chExt cx="5325110" cy="2644791"/>
            </a:xfrm>
          </p:grpSpPr>
          <p:pic>
            <p:nvPicPr>
              <p:cNvPr id="5" name="圖片 4">
                <a:extLst>
                  <a:ext uri="{FF2B5EF4-FFF2-40B4-BE49-F238E27FC236}">
                    <a16:creationId xmlns:a16="http://schemas.microsoft.com/office/drawing/2014/main" id="{F11CBC35-552E-4214-B8DE-EB34C7E66B91}"/>
                  </a:ext>
                </a:extLst>
              </p:cNvPr>
              <p:cNvPicPr>
                <a:picLocks noChangeAspect="1"/>
              </p:cNvPicPr>
              <p:nvPr/>
            </p:nvPicPr>
            <p:blipFill>
              <a:blip r:embed="rId3"/>
              <a:stretch>
                <a:fillRect/>
              </a:stretch>
            </p:blipFill>
            <p:spPr>
              <a:xfrm>
                <a:off x="2523195" y="2259790"/>
                <a:ext cx="5325110" cy="2644791"/>
              </a:xfrm>
              <a:prstGeom prst="rect">
                <a:avLst/>
              </a:prstGeom>
            </p:spPr>
          </p:pic>
          <p:sp>
            <p:nvSpPr>
              <p:cNvPr id="6" name="矩形 5">
                <a:extLst>
                  <a:ext uri="{FF2B5EF4-FFF2-40B4-BE49-F238E27FC236}">
                    <a16:creationId xmlns:a16="http://schemas.microsoft.com/office/drawing/2014/main" id="{D4C78707-7BF1-4D94-92C0-533E70ED62CD}"/>
                  </a:ext>
                </a:extLst>
              </p:cNvPr>
              <p:cNvSpPr/>
              <p:nvPr/>
            </p:nvSpPr>
            <p:spPr>
              <a:xfrm>
                <a:off x="2548891" y="2860675"/>
                <a:ext cx="3486149" cy="233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0EA3E71-500F-435E-92B7-DDC0FAC32790}"/>
                  </a:ext>
                </a:extLst>
              </p:cNvPr>
              <p:cNvSpPr/>
              <p:nvPr/>
            </p:nvSpPr>
            <p:spPr>
              <a:xfrm>
                <a:off x="2548891" y="3783327"/>
                <a:ext cx="2023109" cy="233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D3B91E2F-39CE-4CFB-92E1-750D4B26D096}"/>
                  </a:ext>
                </a:extLst>
              </p:cNvPr>
              <p:cNvSpPr/>
              <p:nvPr/>
            </p:nvSpPr>
            <p:spPr>
              <a:xfrm>
                <a:off x="2548890" y="4401661"/>
                <a:ext cx="2891790" cy="233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矩形 12"/>
            <p:cNvSpPr/>
            <p:nvPr/>
          </p:nvSpPr>
          <p:spPr>
            <a:xfrm>
              <a:off x="2878395" y="3820885"/>
              <a:ext cx="743645" cy="307777"/>
            </a:xfrm>
            <a:prstGeom prst="rect">
              <a:avLst/>
            </a:prstGeom>
            <a:solidFill>
              <a:schemeClr val="accent6"/>
            </a:solidFill>
            <a:ln>
              <a:solidFill>
                <a:srgbClr val="7030A0"/>
              </a:solidFill>
            </a:ln>
          </p:spPr>
          <p:txBody>
            <a:bodyPr wrap="square">
              <a:spAutoFit/>
            </a:bodyPr>
            <a:lstStyle/>
            <a:p>
              <a:r>
                <a:rPr lang="zh-TW" altLang="en-US" b="1" dirty="0">
                  <a:solidFill>
                    <a:srgbClr val="FF0000"/>
                  </a:solidFill>
                  <a:latin typeface="Times New Roman" panose="02020603050405020304" pitchFamily="18" charset="0"/>
                  <a:cs typeface="Times New Roman" panose="02020603050405020304" pitchFamily="18" charset="0"/>
                </a:rPr>
                <a:t>→</a:t>
              </a:r>
              <a:r>
                <a:rPr lang="en-US" altLang="zh-TW" b="1" dirty="0">
                  <a:solidFill>
                    <a:srgbClr val="FF0000"/>
                  </a:solidFill>
                  <a:latin typeface="Times New Roman" panose="02020603050405020304" pitchFamily="18" charset="0"/>
                  <a:cs typeface="Times New Roman" panose="02020603050405020304" pitchFamily="18" charset="0"/>
                </a:rPr>
                <a:t>47% </a:t>
              </a:r>
              <a:endParaRPr lang="zh-TW" altLang="en-US" dirty="0"/>
            </a:p>
          </p:txBody>
        </p:sp>
        <p:sp>
          <p:nvSpPr>
            <p:cNvPr id="14" name="矩形 13"/>
            <p:cNvSpPr/>
            <p:nvPr/>
          </p:nvSpPr>
          <p:spPr>
            <a:xfrm>
              <a:off x="2134750" y="3280022"/>
              <a:ext cx="862450" cy="307777"/>
            </a:xfrm>
            <a:prstGeom prst="rect">
              <a:avLst/>
            </a:prstGeom>
            <a:solidFill>
              <a:schemeClr val="accent6"/>
            </a:solidFill>
            <a:ln>
              <a:solidFill>
                <a:srgbClr val="7030A0"/>
              </a:solidFill>
            </a:ln>
          </p:spPr>
          <p:txBody>
            <a:bodyPr wrap="square">
              <a:spAutoFit/>
            </a:bodyPr>
            <a:lstStyle/>
            <a:p>
              <a:r>
                <a:rPr lang="zh-TW" altLang="en-US" b="1" dirty="0">
                  <a:solidFill>
                    <a:srgbClr val="FF0000"/>
                  </a:solidFill>
                  <a:latin typeface="Times New Roman" panose="02020603050405020304" pitchFamily="18" charset="0"/>
                  <a:cs typeface="Times New Roman" panose="02020603050405020304" pitchFamily="18" charset="0"/>
                </a:rPr>
                <a:t>→</a:t>
              </a:r>
              <a:r>
                <a:rPr lang="en-US" altLang="zh-TW" b="1" dirty="0">
                  <a:solidFill>
                    <a:srgbClr val="FF0000"/>
                  </a:solidFill>
                  <a:latin typeface="Times New Roman" panose="02020603050405020304" pitchFamily="18" charset="0"/>
                  <a:cs typeface="Times New Roman" panose="02020603050405020304" pitchFamily="18" charset="0"/>
                </a:rPr>
                <a:t>28.7% </a:t>
              </a:r>
              <a:endParaRPr lang="zh-TW" altLang="en-US" dirty="0"/>
            </a:p>
          </p:txBody>
        </p:sp>
        <p:sp>
          <p:nvSpPr>
            <p:cNvPr id="15" name="矩形 14"/>
            <p:cNvSpPr/>
            <p:nvPr/>
          </p:nvSpPr>
          <p:spPr>
            <a:xfrm>
              <a:off x="3375546" y="2488157"/>
              <a:ext cx="856094" cy="307777"/>
            </a:xfrm>
            <a:prstGeom prst="rect">
              <a:avLst/>
            </a:prstGeom>
            <a:solidFill>
              <a:schemeClr val="accent6"/>
            </a:solidFill>
            <a:ln>
              <a:solidFill>
                <a:srgbClr val="7030A0"/>
              </a:solidFill>
            </a:ln>
          </p:spPr>
          <p:txBody>
            <a:bodyPr wrap="square">
              <a:spAutoFit/>
            </a:bodyPr>
            <a:lstStyle/>
            <a:p>
              <a:r>
                <a:rPr lang="zh-TW" altLang="en-US" b="1" dirty="0">
                  <a:solidFill>
                    <a:srgbClr val="FF0000"/>
                  </a:solidFill>
                  <a:latin typeface="Times New Roman" panose="02020603050405020304" pitchFamily="18" charset="0"/>
                  <a:cs typeface="Times New Roman" panose="02020603050405020304" pitchFamily="18" charset="0"/>
                </a:rPr>
                <a:t>→</a:t>
              </a:r>
              <a:r>
                <a:rPr lang="en-US" altLang="zh-TW" b="1" dirty="0">
                  <a:solidFill>
                    <a:srgbClr val="FF0000"/>
                  </a:solidFill>
                  <a:latin typeface="Times New Roman" panose="02020603050405020304" pitchFamily="18" charset="0"/>
                  <a:cs typeface="Times New Roman" panose="02020603050405020304" pitchFamily="18" charset="0"/>
                </a:rPr>
                <a:t>62.1% </a:t>
              </a:r>
              <a:endParaRPr lang="zh-TW" altLang="en-US" dirty="0"/>
            </a:p>
          </p:txBody>
        </p:sp>
      </p:grpSp>
      <p:sp>
        <p:nvSpPr>
          <p:cNvPr id="16" name="標題 1">
            <a:extLst>
              <a:ext uri="{FF2B5EF4-FFF2-40B4-BE49-F238E27FC236}">
                <a16:creationId xmlns:a16="http://schemas.microsoft.com/office/drawing/2014/main" id="{5133503A-E0BF-42DA-874E-EA75AE9464E6}"/>
              </a:ext>
            </a:extLst>
          </p:cNvPr>
          <p:cNvSpPr txBox="1">
            <a:spLocks/>
          </p:cNvSpPr>
          <p:nvPr/>
        </p:nvSpPr>
        <p:spPr>
          <a:xfrm>
            <a:off x="333922" y="306488"/>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1pPr>
            <a:lvl2pPr marR="0" lvl="1"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2pPr>
            <a:lvl3pPr marR="0" lvl="2"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3pPr>
            <a:lvl4pPr marR="0" lvl="3"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4pPr>
            <a:lvl5pPr marR="0" lvl="4"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5pPr>
            <a:lvl6pPr marR="0" lvl="5"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6pPr>
            <a:lvl7pPr marR="0" lvl="6"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7pPr>
            <a:lvl8pPr marR="0" lvl="7"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8pPr>
            <a:lvl9pPr marR="0" lvl="8"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9p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前言－健康識能</a:t>
            </a:r>
            <a:r>
              <a:rPr lang="en-US" altLang="zh-TW" sz="2000" b="1" dirty="0">
                <a:latin typeface="Times New Roman" panose="02020603050405020304" pitchFamily="18" charset="0"/>
                <a:cs typeface="Times New Roman" panose="02020603050405020304" pitchFamily="18" charset="0"/>
              </a:rPr>
              <a:t> (2)</a:t>
            </a:r>
            <a:endParaRPr lang="zh-TW" altLang="en-US" b="1" dirty="0">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4784B11B-0AB2-4158-B649-635859D1A6DE}"/>
              </a:ext>
            </a:extLst>
          </p:cNvPr>
          <p:cNvSpPr/>
          <p:nvPr/>
        </p:nvSpPr>
        <p:spPr>
          <a:xfrm>
            <a:off x="233105" y="918830"/>
            <a:ext cx="8722233" cy="960071"/>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a:latin typeface="Times New Roman" panose="02020603050405020304" pitchFamily="18" charset="0"/>
                <a:cs typeface="Times New Roman" panose="02020603050405020304" pitchFamily="18" charset="0"/>
              </a:rPr>
              <a:t>有一項流行病學調查結果顯示，在</a:t>
            </a:r>
            <a:r>
              <a:rPr lang="zh-TW" altLang="en-US" sz="2000" b="1" u="sng" dirty="0">
                <a:latin typeface="Times New Roman" panose="02020603050405020304" pitchFamily="18" charset="0"/>
                <a:cs typeface="Times New Roman" panose="02020603050405020304" pitchFamily="18" charset="0"/>
              </a:rPr>
              <a:t>歐盟</a:t>
            </a:r>
            <a:r>
              <a:rPr lang="en-US" altLang="zh-TW" sz="2000" b="1" u="sng" dirty="0">
                <a:latin typeface="Times New Roman" panose="02020603050405020304" pitchFamily="18" charset="0"/>
                <a:cs typeface="Times New Roman" panose="02020603050405020304" pitchFamily="18" charset="0"/>
              </a:rPr>
              <a:t>8</a:t>
            </a:r>
            <a:r>
              <a:rPr lang="zh-TW" altLang="en-US" sz="2000" b="1" u="sng" dirty="0">
                <a:latin typeface="Times New Roman" panose="02020603050405020304" pitchFamily="18" charset="0"/>
                <a:cs typeface="Times New Roman" panose="02020603050405020304" pitchFamily="18" charset="0"/>
              </a:rPr>
              <a:t>個國家</a:t>
            </a:r>
            <a:r>
              <a:rPr lang="zh-TW" altLang="en-US" sz="2000" dirty="0">
                <a:latin typeface="Times New Roman" panose="02020603050405020304" pitchFamily="18" charset="0"/>
                <a:cs typeface="Times New Roman" panose="02020603050405020304" pitchFamily="18" charset="0"/>
              </a:rPr>
              <a:t>中，年齡</a:t>
            </a:r>
            <a:r>
              <a:rPr lang="en-US" altLang="zh-TW" sz="2000" dirty="0">
                <a:latin typeface="Times New Roman" panose="02020603050405020304" pitchFamily="18" charset="0"/>
                <a:cs typeface="Times New Roman" panose="02020603050405020304" pitchFamily="18" charset="0"/>
              </a:rPr>
              <a:t>15</a:t>
            </a:r>
            <a:r>
              <a:rPr lang="zh-TW" altLang="en-US" sz="2000" dirty="0">
                <a:latin typeface="Times New Roman" panose="02020603050405020304" pitchFamily="18" charset="0"/>
                <a:cs typeface="Times New Roman" panose="02020603050405020304" pitchFamily="18" charset="0"/>
              </a:rPr>
              <a:t>歲以上的人口族群中，</a:t>
            </a:r>
            <a:r>
              <a:rPr lang="en-US" altLang="zh-TW" sz="2000" b="1" dirty="0">
                <a:solidFill>
                  <a:srgbClr val="FF0000"/>
                </a:solidFill>
                <a:latin typeface="Times New Roman" panose="02020603050405020304" pitchFamily="18" charset="0"/>
                <a:cs typeface="Times New Roman" panose="02020603050405020304" pitchFamily="18" charset="0"/>
              </a:rPr>
              <a:t>47%</a:t>
            </a:r>
            <a:r>
              <a:rPr lang="zh-TW" altLang="en-US" sz="2000" dirty="0">
                <a:latin typeface="Times New Roman" panose="02020603050405020304" pitchFamily="18" charset="0"/>
                <a:cs typeface="Times New Roman" panose="02020603050405020304" pitchFamily="18" charset="0"/>
              </a:rPr>
              <a:t>的人健康素養有限</a:t>
            </a:r>
            <a:r>
              <a:rPr lang="en-US" altLang="zh-TW" sz="2000" dirty="0">
                <a:latin typeface="Times New Roman" panose="02020603050405020304" pitchFamily="18" charset="0"/>
                <a:cs typeface="Times New Roman" panose="02020603050405020304" pitchFamily="18" charset="0"/>
              </a:rPr>
              <a:t>(</a:t>
            </a:r>
            <a:r>
              <a:rPr lang="zh-TW" altLang="en-US" sz="2000" dirty="0">
                <a:latin typeface="Times New Roman" panose="02020603050405020304" pitchFamily="18" charset="0"/>
                <a:cs typeface="Times New Roman" panose="02020603050405020304" pitchFamily="18" charset="0"/>
              </a:rPr>
              <a:t>包含不足及有問題的</a:t>
            </a:r>
            <a:r>
              <a:rPr lang="en-US" altLang="zh-TW" sz="2000" dirty="0">
                <a:latin typeface="Times New Roman" panose="02020603050405020304" pitchFamily="18" charset="0"/>
                <a:cs typeface="Times New Roman" panose="02020603050405020304" pitchFamily="18" charset="0"/>
              </a:rPr>
              <a:t>)</a:t>
            </a:r>
            <a:r>
              <a:rPr lang="zh-TW" altLang="en-US" sz="2000" dirty="0">
                <a:latin typeface="Times New Roman" panose="02020603050405020304" pitchFamily="18" charset="0"/>
                <a:cs typeface="Times New Roman" panose="02020603050405020304" pitchFamily="18" charset="0"/>
              </a:rPr>
              <a:t>。</a:t>
            </a:r>
            <a:r>
              <a:rPr lang="en-US" altLang="zh-TW" sz="2000" dirty="0">
                <a:latin typeface="Times New Roman" panose="02020603050405020304" pitchFamily="18" charset="0"/>
                <a:cs typeface="Times New Roman" panose="02020603050405020304" pitchFamily="18" charset="0"/>
              </a:rPr>
              <a:t>(</a:t>
            </a:r>
            <a:r>
              <a:rPr lang="zh-TW" altLang="en-US" sz="2000" dirty="0">
                <a:latin typeface="Times New Roman" panose="02020603050405020304" pitchFamily="18" charset="0"/>
                <a:cs typeface="Times New Roman" panose="02020603050405020304" pitchFamily="18" charset="0"/>
              </a:rPr>
              <a:t>如左下圖所示</a:t>
            </a:r>
            <a:r>
              <a:rPr lang="en-US" altLang="zh-TW"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3017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033A6B-E192-41CA-9934-2C4114F32F55}"/>
              </a:ext>
            </a:extLst>
          </p:cNvPr>
          <p:cNvSpPr>
            <a:spLocks noGrp="1"/>
          </p:cNvSpPr>
          <p:nvPr>
            <p:ph type="title"/>
          </p:nvPr>
        </p:nvSpPr>
        <p:spPr>
          <a:xfrm>
            <a:off x="311700" y="303200"/>
            <a:ext cx="8520600" cy="572700"/>
          </a:xfrm>
        </p:spPr>
        <p:txBody>
          <a:body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前言－健康識能與性別</a:t>
            </a:r>
            <a:endParaRPr lang="zh-TW" altLang="en-US" dirty="0"/>
          </a:p>
        </p:txBody>
      </p:sp>
      <p:sp>
        <p:nvSpPr>
          <p:cNvPr id="3" name="內容版面配置區 2">
            <a:extLst>
              <a:ext uri="{FF2B5EF4-FFF2-40B4-BE49-F238E27FC236}">
                <a16:creationId xmlns:a16="http://schemas.microsoft.com/office/drawing/2014/main" id="{40F8D6A6-8B14-49BE-856A-BFEE754974E5}"/>
              </a:ext>
            </a:extLst>
          </p:cNvPr>
          <p:cNvSpPr>
            <a:spLocks noGrp="1"/>
          </p:cNvSpPr>
          <p:nvPr>
            <p:ph idx="1"/>
          </p:nvPr>
        </p:nvSpPr>
        <p:spPr>
          <a:xfrm>
            <a:off x="628650" y="1127971"/>
            <a:ext cx="7859210" cy="4166000"/>
          </a:xfrm>
        </p:spPr>
        <p:txBody>
          <a:bodyPr/>
          <a:lstStyle/>
          <a:p>
            <a:pPr>
              <a:lnSpc>
                <a:spcPct val="150000"/>
              </a:lnSpc>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關於性別的健康素養文獻有著不同的結果。</a:t>
            </a:r>
            <a:endPar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德國調查健康素養與性別</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無差異</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Schae</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&amp; Berens, 2017 ; Jordan &amp;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Hoebel</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2015)</a:t>
            </a:r>
          </a:p>
          <a:p>
            <a:pPr>
              <a:lnSpc>
                <a:spcPct val="150000"/>
              </a:lnSpc>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英國一項研究結果顯示，針對成人</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719</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位進行調查，</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男性</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更有可能表現出有限的健康識能 </a:t>
            </a:r>
            <a:r>
              <a:rPr lang="en-US" altLang="zh-TW" sz="2000" dirty="0">
                <a:latin typeface="Times New Roman" panose="02020603050405020304" pitchFamily="18" charset="0"/>
                <a:cs typeface="Times New Roman" panose="02020603050405020304" pitchFamily="18" charset="0"/>
              </a:rPr>
              <a:t>(OR: 2.04; 95% CI: 1.16–3.5)</a:t>
            </a:r>
            <a:r>
              <a:rPr lang="en-US" altLang="zh-TW" sz="1600" dirty="0">
                <a:latin typeface="Times New Roman" panose="02020603050405020304" pitchFamily="18" charset="0"/>
                <a:cs typeface="Times New Roman" panose="02020603050405020304" pitchFamily="18" charset="0"/>
              </a:rPr>
              <a:t> (</a:t>
            </a:r>
            <a:r>
              <a:rPr lang="en-US" altLang="zh-TW" sz="1600" dirty="0" err="1">
                <a:latin typeface="Times New Roman" panose="02020603050405020304" pitchFamily="18" charset="0"/>
                <a:cs typeface="Times New Roman" panose="02020603050405020304" pitchFamily="18" charset="0"/>
              </a:rPr>
              <a:t>VonWagner</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et al., 2007).</a:t>
            </a:r>
          </a:p>
          <a:p>
            <a:pPr>
              <a:lnSpc>
                <a:spcPct val="150000"/>
              </a:lnSpc>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另一項研究指出，</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男性</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在理解醫療的形式、藥物使用說明以及醫療人員所提供的訊息方面存在更多的問題。</a:t>
            </a:r>
            <a:r>
              <a:rPr lang="en-US" altLang="zh-TW" sz="1600" dirty="0">
                <a:latin typeface="Times New Roman" panose="02020603050405020304" pitchFamily="18" charset="0"/>
                <a:cs typeface="Times New Roman" panose="02020603050405020304" pitchFamily="18" charset="0"/>
              </a:rPr>
              <a:t>.(</a:t>
            </a:r>
            <a:r>
              <a:rPr lang="fi-FI" altLang="zh-TW" sz="1600" dirty="0">
                <a:latin typeface="Times New Roman" panose="02020603050405020304" pitchFamily="18" charset="0"/>
                <a:cs typeface="Times New Roman" panose="02020603050405020304" pitchFamily="18" charset="0"/>
              </a:rPr>
              <a:t>Lee &amp; Kim, 2015</a:t>
            </a:r>
            <a:r>
              <a:rPr lang="en-US" altLang="zh-TW" sz="1600" dirty="0">
                <a:latin typeface="Times New Roman" panose="02020603050405020304" pitchFamily="18" charset="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3520418D-6FB2-40B3-A4A5-B0FAEAEFB4EE}"/>
              </a:ext>
            </a:extLst>
          </p:cNvPr>
          <p:cNvSpPr>
            <a:spLocks noGrp="1"/>
          </p:cNvSpPr>
          <p:nvPr>
            <p:ph type="sldNum" sz="quarter" idx="12"/>
          </p:nvPr>
        </p:nvSpPr>
        <p:spPr/>
        <p:txBody>
          <a:bodyPr/>
          <a:lstStyle/>
          <a:p>
            <a:pPr rtl="0"/>
            <a:fld id="{FC749032-2A07-4AE8-BA90-74324CAE0C87}" type="slidenum">
              <a:rPr lang="en-US" altLang="zh-TW" smtClean="0"/>
              <a:t>7</a:t>
            </a:fld>
            <a:endParaRPr lang="zh-TW" altLang="en-US" dirty="0"/>
          </a:p>
        </p:txBody>
      </p:sp>
    </p:spTree>
    <p:extLst>
      <p:ext uri="{BB962C8B-B14F-4D97-AF65-F5344CB8AC3E}">
        <p14:creationId xmlns:p14="http://schemas.microsoft.com/office/powerpoint/2010/main" val="66529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519346-2A6A-4735-9C2C-1404FE11BE72}"/>
              </a:ext>
            </a:extLst>
          </p:cNvPr>
          <p:cNvSpPr>
            <a:spLocks noGrp="1"/>
          </p:cNvSpPr>
          <p:nvPr>
            <p:ph type="title"/>
          </p:nvPr>
        </p:nvSpPr>
        <p:spPr>
          <a:xfrm>
            <a:off x="155850" y="324106"/>
            <a:ext cx="8832300" cy="572700"/>
          </a:xfrm>
        </p:spPr>
        <p:txBody>
          <a:body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前言－健康促進學校領導者 </a:t>
            </a:r>
            <a:r>
              <a:rPr lang="en-US" altLang="zh-TW" sz="1600" b="1" dirty="0">
                <a:latin typeface="Times New Roman" panose="02020603050405020304" pitchFamily="18" charset="0"/>
                <a:cs typeface="Times New Roman" panose="02020603050405020304" pitchFamily="18" charset="0"/>
              </a:rPr>
              <a:t> </a:t>
            </a:r>
            <a:br>
              <a:rPr lang="zh-TW" altLang="en-US" b="1" dirty="0">
                <a:latin typeface="微軟正黑體" panose="020B0604030504040204" pitchFamily="34" charset="-120"/>
                <a:ea typeface="微軟正黑體" panose="020B0604030504040204" pitchFamily="34" charset="-120"/>
              </a:rPr>
            </a:br>
            <a:endParaRPr lang="zh-TW" altLang="en-US" dirty="0"/>
          </a:p>
        </p:txBody>
      </p:sp>
      <p:sp>
        <p:nvSpPr>
          <p:cNvPr id="4" name="投影片編號版面配置區 3">
            <a:extLst>
              <a:ext uri="{FF2B5EF4-FFF2-40B4-BE49-F238E27FC236}">
                <a16:creationId xmlns:a16="http://schemas.microsoft.com/office/drawing/2014/main" id="{43456B5F-093E-4774-9AF7-45191B9BE061}"/>
              </a:ext>
            </a:extLst>
          </p:cNvPr>
          <p:cNvSpPr>
            <a:spLocks noGrp="1"/>
          </p:cNvSpPr>
          <p:nvPr>
            <p:ph type="sldNum" sz="quarter" idx="12"/>
          </p:nvPr>
        </p:nvSpPr>
        <p:spPr/>
        <p:txBody>
          <a:bodyPr/>
          <a:lstStyle/>
          <a:p>
            <a:pPr rtl="0"/>
            <a:fld id="{FC749032-2A07-4AE8-BA90-74324CAE0C87}" type="slidenum">
              <a:rPr lang="en-US" altLang="zh-TW" smtClean="0"/>
              <a:t>8</a:t>
            </a:fld>
            <a:endParaRPr lang="zh-TW" altLang="en-US" dirty="0"/>
          </a:p>
        </p:txBody>
      </p:sp>
      <p:sp>
        <p:nvSpPr>
          <p:cNvPr id="5" name="內容版面配置區 2">
            <a:extLst>
              <a:ext uri="{FF2B5EF4-FFF2-40B4-BE49-F238E27FC236}">
                <a16:creationId xmlns:a16="http://schemas.microsoft.com/office/drawing/2014/main" id="{AD2240A9-2513-4303-BE34-BE1ECE083D7B}"/>
              </a:ext>
            </a:extLst>
          </p:cNvPr>
          <p:cNvSpPr txBox="1">
            <a:spLocks/>
          </p:cNvSpPr>
          <p:nvPr/>
        </p:nvSpPr>
        <p:spPr>
          <a:xfrm>
            <a:off x="638724" y="1152475"/>
            <a:ext cx="7866552" cy="36147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434343"/>
              </a:buClr>
              <a:buSzPts val="1200"/>
              <a:buFont typeface="Barlow"/>
              <a:buChar char="●"/>
              <a:defRPr sz="1200" b="0" i="0" u="none" strike="noStrike" cap="none">
                <a:solidFill>
                  <a:srgbClr val="434343"/>
                </a:solidFill>
                <a:latin typeface="Barlow"/>
                <a:ea typeface="Barlow"/>
                <a:cs typeface="Barlow"/>
                <a:sym typeface="Barlow"/>
              </a:defRPr>
            </a:lvl1pPr>
            <a:lvl2pPr marL="914400" marR="0" lvl="1" indent="-304800" algn="l" rtl="0">
              <a:lnSpc>
                <a:spcPct val="115000"/>
              </a:lnSpc>
              <a:spcBef>
                <a:spcPts val="1600"/>
              </a:spcBef>
              <a:spcAft>
                <a:spcPts val="0"/>
              </a:spcAft>
              <a:buClr>
                <a:srgbClr val="434343"/>
              </a:buClr>
              <a:buSzPts val="1200"/>
              <a:buFont typeface="Barlow"/>
              <a:buChar char="○"/>
              <a:defRPr sz="1200" b="0" i="0" u="none" strike="noStrike" cap="none">
                <a:solidFill>
                  <a:srgbClr val="434343"/>
                </a:solidFill>
                <a:latin typeface="Barlow"/>
                <a:ea typeface="Barlow"/>
                <a:cs typeface="Barlow"/>
                <a:sym typeface="Barlow"/>
              </a:defRPr>
            </a:lvl2pPr>
            <a:lvl3pPr marL="1371600" marR="0" lvl="2" indent="-304800" algn="l" rtl="0">
              <a:lnSpc>
                <a:spcPct val="115000"/>
              </a:lnSpc>
              <a:spcBef>
                <a:spcPts val="1600"/>
              </a:spcBef>
              <a:spcAft>
                <a:spcPts val="0"/>
              </a:spcAft>
              <a:buClr>
                <a:srgbClr val="434343"/>
              </a:buClr>
              <a:buSzPts val="1200"/>
              <a:buFont typeface="Barlow"/>
              <a:buChar char="■"/>
              <a:defRPr sz="1200" b="0" i="0" u="none" strike="noStrike" cap="none">
                <a:solidFill>
                  <a:srgbClr val="434343"/>
                </a:solidFill>
                <a:latin typeface="Barlow"/>
                <a:ea typeface="Barlow"/>
                <a:cs typeface="Barlow"/>
                <a:sym typeface="Barlow"/>
              </a:defRPr>
            </a:lvl3pPr>
            <a:lvl4pPr marL="1828800" marR="0" lvl="3" indent="-304800" algn="l" rtl="0">
              <a:lnSpc>
                <a:spcPct val="115000"/>
              </a:lnSpc>
              <a:spcBef>
                <a:spcPts val="1600"/>
              </a:spcBef>
              <a:spcAft>
                <a:spcPts val="0"/>
              </a:spcAft>
              <a:buClr>
                <a:srgbClr val="434343"/>
              </a:buClr>
              <a:buSzPts val="1200"/>
              <a:buFont typeface="Barlow"/>
              <a:buChar char="●"/>
              <a:defRPr sz="1200" b="0" i="0" u="none" strike="noStrike" cap="none">
                <a:solidFill>
                  <a:srgbClr val="434343"/>
                </a:solidFill>
                <a:latin typeface="Barlow"/>
                <a:ea typeface="Barlow"/>
                <a:cs typeface="Barlow"/>
                <a:sym typeface="Barlow"/>
              </a:defRPr>
            </a:lvl4pPr>
            <a:lvl5pPr marL="2286000" marR="0" lvl="4" indent="-304800" algn="l" rtl="0">
              <a:lnSpc>
                <a:spcPct val="115000"/>
              </a:lnSpc>
              <a:spcBef>
                <a:spcPts val="1600"/>
              </a:spcBef>
              <a:spcAft>
                <a:spcPts val="0"/>
              </a:spcAft>
              <a:buClr>
                <a:srgbClr val="434343"/>
              </a:buClr>
              <a:buSzPts val="1200"/>
              <a:buFont typeface="Barlow"/>
              <a:buChar char="○"/>
              <a:defRPr sz="1200" b="0" i="0" u="none" strike="noStrike" cap="none">
                <a:solidFill>
                  <a:srgbClr val="434343"/>
                </a:solidFill>
                <a:latin typeface="Barlow"/>
                <a:ea typeface="Barlow"/>
                <a:cs typeface="Barlow"/>
                <a:sym typeface="Barlow"/>
              </a:defRPr>
            </a:lvl5pPr>
            <a:lvl6pPr marL="2743200" marR="0" lvl="5" indent="-304800" algn="l" rtl="0">
              <a:lnSpc>
                <a:spcPct val="115000"/>
              </a:lnSpc>
              <a:spcBef>
                <a:spcPts val="1600"/>
              </a:spcBef>
              <a:spcAft>
                <a:spcPts val="0"/>
              </a:spcAft>
              <a:buClr>
                <a:srgbClr val="434343"/>
              </a:buClr>
              <a:buSzPts val="1200"/>
              <a:buFont typeface="Barlow"/>
              <a:buChar char="■"/>
              <a:defRPr sz="1200" b="0" i="0" u="none" strike="noStrike" cap="none">
                <a:solidFill>
                  <a:srgbClr val="434343"/>
                </a:solidFill>
                <a:latin typeface="Barlow"/>
                <a:ea typeface="Barlow"/>
                <a:cs typeface="Barlow"/>
                <a:sym typeface="Barlow"/>
              </a:defRPr>
            </a:lvl6pPr>
            <a:lvl7pPr marL="3200400" marR="0" lvl="6" indent="-304800" algn="l" rtl="0">
              <a:lnSpc>
                <a:spcPct val="115000"/>
              </a:lnSpc>
              <a:spcBef>
                <a:spcPts val="1600"/>
              </a:spcBef>
              <a:spcAft>
                <a:spcPts val="0"/>
              </a:spcAft>
              <a:buClr>
                <a:srgbClr val="434343"/>
              </a:buClr>
              <a:buSzPts val="1200"/>
              <a:buFont typeface="Barlow"/>
              <a:buChar char="●"/>
              <a:defRPr sz="1200" b="0" i="0" u="none" strike="noStrike" cap="none">
                <a:solidFill>
                  <a:srgbClr val="434343"/>
                </a:solidFill>
                <a:latin typeface="Barlow"/>
                <a:ea typeface="Barlow"/>
                <a:cs typeface="Barlow"/>
                <a:sym typeface="Barlow"/>
              </a:defRPr>
            </a:lvl7pPr>
            <a:lvl8pPr marL="3657600" marR="0" lvl="7" indent="-304800" algn="l" rtl="0">
              <a:lnSpc>
                <a:spcPct val="115000"/>
              </a:lnSpc>
              <a:spcBef>
                <a:spcPts val="1600"/>
              </a:spcBef>
              <a:spcAft>
                <a:spcPts val="0"/>
              </a:spcAft>
              <a:buClr>
                <a:srgbClr val="434343"/>
              </a:buClr>
              <a:buSzPts val="1200"/>
              <a:buFont typeface="Barlow"/>
              <a:buChar char="○"/>
              <a:defRPr sz="1200" b="0" i="0" u="none" strike="noStrike" cap="none">
                <a:solidFill>
                  <a:srgbClr val="434343"/>
                </a:solidFill>
                <a:latin typeface="Barlow"/>
                <a:ea typeface="Barlow"/>
                <a:cs typeface="Barlow"/>
                <a:sym typeface="Barlow"/>
              </a:defRPr>
            </a:lvl8pPr>
            <a:lvl9pPr marL="4114800" marR="0" lvl="8" indent="-304800" algn="l" rtl="0">
              <a:lnSpc>
                <a:spcPct val="115000"/>
              </a:lnSpc>
              <a:spcBef>
                <a:spcPts val="1600"/>
              </a:spcBef>
              <a:spcAft>
                <a:spcPts val="1600"/>
              </a:spcAft>
              <a:buClr>
                <a:srgbClr val="434343"/>
              </a:buClr>
              <a:buSzPts val="1200"/>
              <a:buFont typeface="Barlow"/>
              <a:buChar char="■"/>
              <a:defRPr sz="1200" b="0" i="0" u="none" strike="noStrike" cap="none">
                <a:solidFill>
                  <a:srgbClr val="434343"/>
                </a:solidFill>
                <a:latin typeface="Barlow"/>
                <a:ea typeface="Barlow"/>
                <a:cs typeface="Barlow"/>
                <a:sym typeface="Barlow"/>
              </a:defRPr>
            </a:lvl9pPr>
          </a:lstStyle>
          <a:p>
            <a:pPr>
              <a:lnSpc>
                <a:spcPct val="150000"/>
              </a:lnSpc>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目前為止，少數關於老師群體相關的研究中，沒有資料顯示領導者的健康識能資料。</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pP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學校校長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管理人員</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是啟動和支撐推動健康促進學校的把關者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u="sng" dirty="0">
                <a:latin typeface="Times New Roman" panose="02020603050405020304" pitchFamily="18" charset="0"/>
                <a:ea typeface="微軟正黑體" panose="020B0604030504040204" pitchFamily="34" charset="-120"/>
                <a:cs typeface="Times New Roman" panose="02020603050405020304" pitchFamily="18" charset="0"/>
              </a:rPr>
              <a:t>gatekeepers</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dirty="0" err="1">
                <a:latin typeface="Times New Roman" panose="02020603050405020304" pitchFamily="18" charset="0"/>
                <a:ea typeface="微軟正黑體" panose="020B0604030504040204" pitchFamily="34" charset="-120"/>
                <a:cs typeface="Times New Roman" panose="02020603050405020304" pitchFamily="18" charset="0"/>
              </a:rPr>
              <a:t>Dadaczynski</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 &amp; Paulus, 2015)</a:t>
            </a:r>
          </a:p>
          <a:p>
            <a:pPr>
              <a:lnSpc>
                <a:spcPct val="150000"/>
              </a:lnSpc>
            </a:pPr>
            <a:r>
              <a:rPr lang="zh-TW" altLang="zh-TW" sz="2000" dirty="0">
                <a:latin typeface="微軟正黑體" panose="020B0604030504040204" pitchFamily="34" charset="-120"/>
                <a:ea typeface="微軟正黑體" panose="020B0604030504040204" pitchFamily="34" charset="-120"/>
              </a:rPr>
              <a:t>德國的研究表明，在健康促進</a:t>
            </a:r>
            <a:r>
              <a:rPr lang="zh-TW" altLang="en-US" sz="2000" dirty="0">
                <a:latin typeface="微軟正黑體" panose="020B0604030504040204" pitchFamily="34" charset="-120"/>
                <a:ea typeface="微軟正黑體" panose="020B0604030504040204" pitchFamily="34" charset="-120"/>
              </a:rPr>
              <a:t>學校</a:t>
            </a:r>
            <a:r>
              <a:rPr lang="zh-TW" altLang="zh-TW" sz="2000" dirty="0">
                <a:latin typeface="微軟正黑體" panose="020B0604030504040204" pitchFamily="34" charset="-120"/>
                <a:ea typeface="微軟正黑體" panose="020B0604030504040204" pitchFamily="34" charset="-120"/>
              </a:rPr>
              <a:t>方面，</a:t>
            </a:r>
            <a:r>
              <a:rPr lang="zh-TW" altLang="en-US" sz="2000" b="1" dirty="0">
                <a:solidFill>
                  <a:srgbClr val="FF0000"/>
                </a:solidFill>
                <a:latin typeface="微軟正黑體" panose="020B0604030504040204" pitchFamily="34" charset="-120"/>
                <a:ea typeface="微軟正黑體" panose="020B0604030504040204" pitchFamily="34" charset="-120"/>
              </a:rPr>
              <a:t>學校領導者</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支持最高是小學 </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最低則是中學</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dirty="0" err="1">
                <a:latin typeface="Times New Roman" panose="02020603050405020304" pitchFamily="18" charset="0"/>
                <a:ea typeface="微軟正黑體" panose="020B0604030504040204" pitchFamily="34" charset="-120"/>
                <a:cs typeface="Times New Roman" panose="02020603050405020304" pitchFamily="18" charset="0"/>
              </a:rPr>
              <a:t>Dadaczynski</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 &amp; Paulus, 2011)</a:t>
            </a:r>
          </a:p>
          <a:p>
            <a:pPr>
              <a:lnSpc>
                <a:spcPct val="150000"/>
              </a:lnSpc>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然而目前健康識能實證研究沒有區分</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領導者的職務</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，也未考量</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學校類型</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的差別。</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32141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extLst>
              <p:ext uri="{D42A27DB-BD31-4B8C-83A1-F6EECF244321}">
                <p14:modId xmlns:p14="http://schemas.microsoft.com/office/powerpoint/2010/main" val="2380082650"/>
              </p:ext>
            </p:extLst>
          </p:nvPr>
        </p:nvGraphicFramePr>
        <p:xfrm>
          <a:off x="434050" y="878244"/>
          <a:ext cx="8275899" cy="3881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a:extLst>
              <a:ext uri="{FF2B5EF4-FFF2-40B4-BE49-F238E27FC236}">
                <a16:creationId xmlns:a16="http://schemas.microsoft.com/office/drawing/2014/main" id="{57692A00-DB01-44EA-8E18-5A19E3899DB0}"/>
              </a:ext>
            </a:extLst>
          </p:cNvPr>
          <p:cNvSpPr>
            <a:spLocks noGrp="1"/>
          </p:cNvSpPr>
          <p:nvPr>
            <p:ph type="sldNum" sz="quarter" idx="12"/>
          </p:nvPr>
        </p:nvSpPr>
        <p:spPr>
          <a:xfrm>
            <a:off x="6898216" y="4868863"/>
            <a:ext cx="2057400" cy="274637"/>
          </a:xfrm>
        </p:spPr>
        <p:txBody>
          <a:bodyPr/>
          <a:lstStyle/>
          <a:p>
            <a:pPr rtl="0"/>
            <a:fld id="{FC749032-2A07-4AE8-BA90-74324CAE0C87}" type="slidenum">
              <a:rPr lang="en-US" altLang="zh-TW" smtClean="0"/>
              <a:t>9</a:t>
            </a:fld>
            <a:endParaRPr lang="zh-TW" altLang="en-US" dirty="0"/>
          </a:p>
        </p:txBody>
      </p:sp>
      <p:sp>
        <p:nvSpPr>
          <p:cNvPr id="6" name="標題 1">
            <a:extLst>
              <a:ext uri="{FF2B5EF4-FFF2-40B4-BE49-F238E27FC236}">
                <a16:creationId xmlns:a16="http://schemas.microsoft.com/office/drawing/2014/main" id="{AB189D72-F093-48E4-B1BE-B6DE9D45C10D}"/>
              </a:ext>
            </a:extLst>
          </p:cNvPr>
          <p:cNvSpPr txBox="1">
            <a:spLocks/>
          </p:cNvSpPr>
          <p:nvPr/>
        </p:nvSpPr>
        <p:spPr>
          <a:xfrm>
            <a:off x="155850" y="196784"/>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1pPr>
            <a:lvl2pPr marR="0" lvl="1"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2pPr>
            <a:lvl3pPr marR="0" lvl="2"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3pPr>
            <a:lvl4pPr marR="0" lvl="3"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4pPr>
            <a:lvl5pPr marR="0" lvl="4"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5pPr>
            <a:lvl6pPr marR="0" lvl="5"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6pPr>
            <a:lvl7pPr marR="0" lvl="6"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7pPr>
            <a:lvl8pPr marR="0" lvl="7"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8pPr>
            <a:lvl9pPr marR="0" lvl="8" algn="l" rtl="0">
              <a:lnSpc>
                <a:spcPct val="100000"/>
              </a:lnSpc>
              <a:spcBef>
                <a:spcPts val="0"/>
              </a:spcBef>
              <a:spcAft>
                <a:spcPts val="0"/>
              </a:spcAft>
              <a:buClr>
                <a:srgbClr val="434343"/>
              </a:buClr>
              <a:buSzPts val="2800"/>
              <a:buFont typeface="Big Shoulders Text SemiBold"/>
              <a:buNone/>
              <a:defRPr sz="2800" b="0" i="0" u="none" strike="noStrike" cap="none">
                <a:solidFill>
                  <a:srgbClr val="434343"/>
                </a:solidFill>
                <a:latin typeface="Big Shoulders Text SemiBold"/>
                <a:ea typeface="Big Shoulders Text SemiBold"/>
                <a:cs typeface="Big Shoulders Text SemiBold"/>
                <a:sym typeface="Big Shoulders Text SemiBold"/>
              </a:defRPr>
            </a:lvl9p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前言－研究目的</a:t>
            </a:r>
            <a:br>
              <a:rPr lang="zh-TW" altLang="en-US" b="1" dirty="0">
                <a:latin typeface="微軟正黑體" panose="020B0604030504040204" pitchFamily="34" charset="-120"/>
                <a:ea typeface="微軟正黑體" panose="020B0604030504040204" pitchFamily="34" charset="-120"/>
              </a:rPr>
            </a:br>
            <a:endParaRPr lang="zh-TW" altLang="en-US" dirty="0"/>
          </a:p>
        </p:txBody>
      </p:sp>
    </p:spTree>
    <p:extLst>
      <p:ext uri="{BB962C8B-B14F-4D97-AF65-F5344CB8AC3E}">
        <p14:creationId xmlns:p14="http://schemas.microsoft.com/office/powerpoint/2010/main" val="270814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rigami Workshop by Slidesgo">
  <a:themeElements>
    <a:clrScheme name="Simple Light">
      <a:dk1>
        <a:srgbClr val="434343"/>
      </a:dk1>
      <a:lt1>
        <a:srgbClr val="F98863"/>
      </a:lt1>
      <a:dk2>
        <a:srgbClr val="FF9B7A"/>
      </a:dk2>
      <a:lt2>
        <a:srgbClr val="FFAD93"/>
      </a:lt2>
      <a:accent1>
        <a:srgbClr val="FFC7B7"/>
      </a:accent1>
      <a:accent2>
        <a:srgbClr val="FFD2C0"/>
      </a:accent2>
      <a:accent3>
        <a:srgbClr val="FFE2D6"/>
      </a:accent3>
      <a:accent4>
        <a:srgbClr val="FFECE4"/>
      </a:accent4>
      <a:accent5>
        <a:srgbClr val="FDF1EC"/>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2547</TotalTime>
  <Words>5310</Words>
  <Application>Microsoft Office PowerPoint</Application>
  <PresentationFormat>如螢幕大小 (16:9)</PresentationFormat>
  <Paragraphs>328</Paragraphs>
  <Slides>38</Slides>
  <Notes>32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38</vt:i4>
      </vt:variant>
    </vt:vector>
  </HeadingPairs>
  <TitlesOfParts>
    <vt:vector size="47" baseType="lpstr">
      <vt:lpstr>Big Shoulders Text SemiBold</vt:lpstr>
      <vt:lpstr>微軟正黑體</vt:lpstr>
      <vt:lpstr>Arial</vt:lpstr>
      <vt:lpstr>Times New Roman</vt:lpstr>
      <vt:lpstr>Barlow</vt:lpstr>
      <vt:lpstr>新細明體</vt:lpstr>
      <vt:lpstr>Wingdings</vt:lpstr>
      <vt:lpstr>Josefin Slab SemiBold</vt:lpstr>
      <vt:lpstr>Origami Workshop by Slidesgo</vt:lpstr>
      <vt:lpstr>探討學校領導者的健康素養對於實施健康促進學校之作用The Role of School Leaders’ Health Literacy for the Implementation of Health Promoting Schools</vt:lpstr>
      <vt:lpstr>01.</vt:lpstr>
      <vt:lpstr> 前言 Introduction</vt:lpstr>
      <vt:lpstr>PowerPoint 簡報</vt:lpstr>
      <vt:lpstr>前言－健康識能 (1)</vt:lpstr>
      <vt:lpstr>PowerPoint 簡報</vt:lpstr>
      <vt:lpstr>前言－健康識能與性別</vt:lpstr>
      <vt:lpstr>前言－健康促進學校領導者   </vt:lpstr>
      <vt:lpstr>PowerPoint 簡報</vt:lpstr>
      <vt:lpstr>材料與方法 Materials and Methods</vt:lpstr>
      <vt:lpstr>2.1. 研究設計</vt:lpstr>
      <vt:lpstr>2.1.研究對象</vt:lpstr>
      <vt:lpstr>2.2. Measures 研究工具</vt:lpstr>
      <vt:lpstr>PowerPoint 簡報</vt:lpstr>
      <vt:lpstr>PowerPoint 簡報</vt:lpstr>
      <vt:lpstr>PowerPoint 簡報</vt:lpstr>
      <vt:lpstr>2.3. 資料分析</vt:lpstr>
      <vt:lpstr>結果 Results</vt:lpstr>
      <vt:lpstr>3.1. 社會人口學及工作特性基本描述性統計</vt:lpstr>
      <vt:lpstr>PowerPoint 簡報</vt:lpstr>
      <vt:lpstr>3.2. 單變量與雙變量之分析結果(1)</vt:lpstr>
      <vt:lpstr>PowerPoint 簡報</vt:lpstr>
      <vt:lpstr>3.2.單變量與雙變量之分析結果(2)</vt:lpstr>
      <vt:lpstr>PowerPoint 簡報</vt:lpstr>
      <vt:lpstr>3.3. 多變量的分析結果</vt:lpstr>
      <vt:lpstr>PowerPoint 簡報</vt:lpstr>
      <vt:lpstr>PowerPoint 簡報</vt:lpstr>
      <vt:lpstr>3.3. Results of Multivariate Analyses</vt:lpstr>
      <vt:lpstr>PowerPoint 簡報</vt:lpstr>
      <vt:lpstr>結論 Discussion</vt:lpstr>
      <vt:lpstr>結論</vt:lpstr>
      <vt:lpstr>結論</vt:lpstr>
      <vt:lpstr>結論</vt:lpstr>
      <vt:lpstr>研究限制</vt:lpstr>
      <vt:lpstr>討論 Conclusions</vt:lpstr>
      <vt:lpstr>討論(1)</vt:lpstr>
      <vt:lpstr>討論(2)</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School Leaders’ Health Literacy for the Implementation of Health Promoting Schools</dc:title>
  <dc:creator>Pei Lin Hsu</dc:creator>
  <cp:lastModifiedBy>許珮琳</cp:lastModifiedBy>
  <cp:revision>129</cp:revision>
  <dcterms:modified xsi:type="dcterms:W3CDTF">2020-05-27T08:57:26Z</dcterms:modified>
</cp:coreProperties>
</file>