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6" r:id="rId1"/>
  </p:sldMasterIdLst>
  <p:notesMasterIdLst>
    <p:notesMasterId r:id="rId28"/>
  </p:notesMasterIdLst>
  <p:sldIdLst>
    <p:sldId id="257" r:id="rId2"/>
    <p:sldId id="261" r:id="rId3"/>
    <p:sldId id="282" r:id="rId4"/>
    <p:sldId id="262" r:id="rId5"/>
    <p:sldId id="263" r:id="rId6"/>
    <p:sldId id="258" r:id="rId7"/>
    <p:sldId id="259" r:id="rId8"/>
    <p:sldId id="276" r:id="rId9"/>
    <p:sldId id="266" r:id="rId10"/>
    <p:sldId id="279" r:id="rId11"/>
    <p:sldId id="278" r:id="rId12"/>
    <p:sldId id="277" r:id="rId13"/>
    <p:sldId id="267" r:id="rId14"/>
    <p:sldId id="264" r:id="rId15"/>
    <p:sldId id="265" r:id="rId16"/>
    <p:sldId id="260" r:id="rId17"/>
    <p:sldId id="280" r:id="rId18"/>
    <p:sldId id="283" r:id="rId19"/>
    <p:sldId id="274" r:id="rId20"/>
    <p:sldId id="270" r:id="rId21"/>
    <p:sldId id="271" r:id="rId22"/>
    <p:sldId id="281" r:id="rId23"/>
    <p:sldId id="272" r:id="rId24"/>
    <p:sldId id="273" r:id="rId25"/>
    <p:sldId id="269" r:id="rId26"/>
    <p:sldId id="28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C83"/>
    <a:srgbClr val="DEE3E7"/>
    <a:srgbClr val="DFE4E8"/>
    <a:srgbClr val="D6DCE5"/>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5" autoAdjust="0"/>
    <p:restoredTop sz="96120" autoAdjust="0"/>
  </p:normalViewPr>
  <p:slideViewPr>
    <p:cSldViewPr snapToGrid="0">
      <p:cViewPr varScale="1">
        <p:scale>
          <a:sx n="102" d="100"/>
          <a:sy n="102" d="100"/>
        </p:scale>
        <p:origin x="12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43733A-59E4-406F-A29E-F526CF6D1402}"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zh-TW" altLang="en-US"/>
        </a:p>
      </dgm:t>
    </dgm:pt>
    <dgm:pt modelId="{593E457F-A33A-465E-ABFF-4C055AB62A0C}">
      <dgm:prSet phldrT="[文字]" custT="1"/>
      <dgm:spPr/>
      <dgm:t>
        <a:bodyPr/>
        <a:lstStyle/>
        <a:p>
          <a:r>
            <a:rPr lang="zh-TW" altLang="en-US" sz="3000" dirty="0">
              <a:latin typeface="微軟正黑體" panose="020B0604030504040204" pitchFamily="34" charset="-120"/>
              <a:ea typeface="微軟正黑體" panose="020B0604030504040204" pitchFamily="34" charset="-120"/>
            </a:rPr>
            <a:t>將社區視為個人和集體身份的一個單位</a:t>
          </a:r>
        </a:p>
      </dgm:t>
    </dgm:pt>
    <dgm:pt modelId="{BF1E3B94-1FE0-4956-9F88-DFC6CA8B6D05}" type="parTrans" cxnId="{D29A1536-F4A1-4DB4-BF8D-7B53F29D5148}">
      <dgm:prSet/>
      <dgm:spPr/>
      <dgm:t>
        <a:bodyPr/>
        <a:lstStyle/>
        <a:p>
          <a:endParaRPr lang="zh-TW" altLang="en-US"/>
        </a:p>
      </dgm:t>
    </dgm:pt>
    <dgm:pt modelId="{975C5E0D-BF80-4028-BF4F-4BB74AFDF4AD}" type="sibTrans" cxnId="{D29A1536-F4A1-4DB4-BF8D-7B53F29D5148}">
      <dgm:prSet/>
      <dgm:spPr/>
      <dgm:t>
        <a:bodyPr/>
        <a:lstStyle/>
        <a:p>
          <a:endParaRPr lang="zh-TW" altLang="en-US"/>
        </a:p>
      </dgm:t>
    </dgm:pt>
    <dgm:pt modelId="{3B2981E6-87F5-4B80-A1F0-2ABD88C3C73E}">
      <dgm:prSet phldrT="[文字]" custT="1"/>
      <dgm:spPr/>
      <dgm:t>
        <a:bodyPr/>
        <a:lstStyle/>
        <a:p>
          <a:r>
            <a:rPr lang="zh-TW" altLang="en-US" sz="3000" dirty="0">
              <a:latin typeface="微軟正黑體" panose="020B0604030504040204" pitchFamily="34" charset="-120"/>
              <a:ea typeface="微軟正黑體" panose="020B0604030504040204" pitchFamily="34" charset="-120"/>
            </a:rPr>
            <a:t>建立在社區內已經存在的優勢，資源和關係基礎上</a:t>
          </a:r>
        </a:p>
      </dgm:t>
    </dgm:pt>
    <dgm:pt modelId="{C14D4DE6-D4C0-476A-8D08-4B9DA946CE50}" type="parTrans" cxnId="{ED8C0584-9E62-4BE1-BBBE-CBDEADC169CB}">
      <dgm:prSet/>
      <dgm:spPr/>
      <dgm:t>
        <a:bodyPr/>
        <a:lstStyle/>
        <a:p>
          <a:endParaRPr lang="zh-TW" altLang="en-US"/>
        </a:p>
      </dgm:t>
    </dgm:pt>
    <dgm:pt modelId="{D268C296-6650-46AE-A20B-2A1A8C7308E9}" type="sibTrans" cxnId="{ED8C0584-9E62-4BE1-BBBE-CBDEADC169CB}">
      <dgm:prSet/>
      <dgm:spPr/>
      <dgm:t>
        <a:bodyPr/>
        <a:lstStyle/>
        <a:p>
          <a:endParaRPr lang="zh-TW" altLang="en-US"/>
        </a:p>
      </dgm:t>
    </dgm:pt>
    <dgm:pt modelId="{DD959CD7-EBDA-4E54-ADA0-F9FCD1770CE3}">
      <dgm:prSet/>
      <dgm:spPr/>
      <dgm:t>
        <a:bodyPr/>
        <a:lstStyle/>
        <a:p>
          <a:r>
            <a:rPr lang="zh-TW" altLang="en-US" dirty="0">
              <a:latin typeface="微軟正黑體" panose="020B0604030504040204" pitchFamily="34" charset="-120"/>
              <a:ea typeface="微軟正黑體" panose="020B0604030504040204" pitchFamily="34" charset="-120"/>
            </a:rPr>
            <a:t>在研究的各個階段促進合作夥伴關係，以增強授權及合作夥伴之間的能力共享； </a:t>
          </a:r>
        </a:p>
      </dgm:t>
    </dgm:pt>
    <dgm:pt modelId="{BCBFDF2C-9AF5-4877-B001-CC65A53B26DD}" type="parTrans" cxnId="{7EF63F0E-361B-4EB3-80E5-D2615FF6CC17}">
      <dgm:prSet/>
      <dgm:spPr/>
      <dgm:t>
        <a:bodyPr/>
        <a:lstStyle/>
        <a:p>
          <a:endParaRPr lang="zh-TW" altLang="en-US"/>
        </a:p>
      </dgm:t>
    </dgm:pt>
    <dgm:pt modelId="{FD5D2E5B-1273-4C53-AE6D-783BEEC43576}" type="sibTrans" cxnId="{7EF63F0E-361B-4EB3-80E5-D2615FF6CC17}">
      <dgm:prSet/>
      <dgm:spPr/>
      <dgm:t>
        <a:bodyPr/>
        <a:lstStyle/>
        <a:p>
          <a:endParaRPr lang="zh-TW" altLang="en-US"/>
        </a:p>
      </dgm:t>
    </dgm:pt>
    <dgm:pt modelId="{88249D19-C7F5-462A-B1C4-6E3C45EFC2BC}" type="pres">
      <dgm:prSet presAssocID="{2443733A-59E4-406F-A29E-F526CF6D1402}" presName="Name0" presStyleCnt="0">
        <dgm:presLayoutVars>
          <dgm:chMax val="7"/>
          <dgm:chPref val="7"/>
          <dgm:dir/>
        </dgm:presLayoutVars>
      </dgm:prSet>
      <dgm:spPr/>
    </dgm:pt>
    <dgm:pt modelId="{8511F2F1-A906-45DA-BFE8-CF06C05E257B}" type="pres">
      <dgm:prSet presAssocID="{2443733A-59E4-406F-A29E-F526CF6D1402}" presName="Name1" presStyleCnt="0"/>
      <dgm:spPr/>
    </dgm:pt>
    <dgm:pt modelId="{0BC19D86-E481-4DA3-A760-B891B7BCDFE4}" type="pres">
      <dgm:prSet presAssocID="{2443733A-59E4-406F-A29E-F526CF6D1402}" presName="cycle" presStyleCnt="0"/>
      <dgm:spPr/>
    </dgm:pt>
    <dgm:pt modelId="{F3358977-FDC8-446C-A201-41C87C8656E9}" type="pres">
      <dgm:prSet presAssocID="{2443733A-59E4-406F-A29E-F526CF6D1402}" presName="srcNode" presStyleLbl="node1" presStyleIdx="0" presStyleCnt="3"/>
      <dgm:spPr/>
    </dgm:pt>
    <dgm:pt modelId="{11DA2783-C474-4743-A00F-D433C9ADB244}" type="pres">
      <dgm:prSet presAssocID="{2443733A-59E4-406F-A29E-F526CF6D1402}" presName="conn" presStyleLbl="parChTrans1D2" presStyleIdx="0" presStyleCnt="1"/>
      <dgm:spPr/>
    </dgm:pt>
    <dgm:pt modelId="{7ADCFC7F-1D85-483B-8FD0-9ED08BCDC9B2}" type="pres">
      <dgm:prSet presAssocID="{2443733A-59E4-406F-A29E-F526CF6D1402}" presName="extraNode" presStyleLbl="node1" presStyleIdx="0" presStyleCnt="3"/>
      <dgm:spPr/>
    </dgm:pt>
    <dgm:pt modelId="{69DA81D8-14F2-4E41-9556-55C24B342851}" type="pres">
      <dgm:prSet presAssocID="{2443733A-59E4-406F-A29E-F526CF6D1402}" presName="dstNode" presStyleLbl="node1" presStyleIdx="0" presStyleCnt="3"/>
      <dgm:spPr/>
    </dgm:pt>
    <dgm:pt modelId="{972EA406-D588-4EEE-859F-1351440CF893}" type="pres">
      <dgm:prSet presAssocID="{593E457F-A33A-465E-ABFF-4C055AB62A0C}" presName="text_1" presStyleLbl="node1" presStyleIdx="0" presStyleCnt="3" custScaleY="72758" custLinFactNeighborX="358" custLinFactNeighborY="6680">
        <dgm:presLayoutVars>
          <dgm:bulletEnabled val="1"/>
        </dgm:presLayoutVars>
      </dgm:prSet>
      <dgm:spPr/>
    </dgm:pt>
    <dgm:pt modelId="{0275F3C4-E8C7-4A4A-BB89-8A36BFBFA511}" type="pres">
      <dgm:prSet presAssocID="{593E457F-A33A-465E-ABFF-4C055AB62A0C}" presName="accent_1" presStyleCnt="0"/>
      <dgm:spPr/>
    </dgm:pt>
    <dgm:pt modelId="{C9940E66-4640-4C44-A39F-1CA484BAAB25}" type="pres">
      <dgm:prSet presAssocID="{593E457F-A33A-465E-ABFF-4C055AB62A0C}" presName="accentRepeatNode" presStyleLbl="solidFgAcc1" presStyleIdx="0" presStyleCnt="3" custScaleX="73646" custScaleY="73646" custLinFactNeighborX="5179" custLinFactNeighborY="1806"/>
      <dgm:spPr/>
    </dgm:pt>
    <dgm:pt modelId="{0A4033AC-50EF-4DFD-B7B8-BD087430D660}" type="pres">
      <dgm:prSet presAssocID="{3B2981E6-87F5-4B80-A1F0-2ABD88C3C73E}" presName="text_2" presStyleLbl="node1" presStyleIdx="1" presStyleCnt="3" custScaleX="100656" custScaleY="67131" custLinFactNeighborX="728" custLinFactNeighborY="4749">
        <dgm:presLayoutVars>
          <dgm:bulletEnabled val="1"/>
        </dgm:presLayoutVars>
      </dgm:prSet>
      <dgm:spPr/>
    </dgm:pt>
    <dgm:pt modelId="{AB092A9F-9A4C-4080-AE0C-2F42E4735C4E}" type="pres">
      <dgm:prSet presAssocID="{3B2981E6-87F5-4B80-A1F0-2ABD88C3C73E}" presName="accent_2" presStyleCnt="0"/>
      <dgm:spPr/>
    </dgm:pt>
    <dgm:pt modelId="{6542CC5E-669E-460B-B294-9598969278CC}" type="pres">
      <dgm:prSet presAssocID="{3B2981E6-87F5-4B80-A1F0-2ABD88C3C73E}" presName="accentRepeatNode" presStyleLbl="solidFgAcc1" presStyleIdx="1" presStyleCnt="3" custScaleX="75802" custScaleY="75802" custLinFactNeighborX="4877" custLinFactNeighborY="2283"/>
      <dgm:spPr/>
    </dgm:pt>
    <dgm:pt modelId="{B6D2313B-A90B-47DC-81F7-7B89EE718D74}" type="pres">
      <dgm:prSet presAssocID="{DD959CD7-EBDA-4E54-ADA0-F9FCD1770CE3}" presName="text_3" presStyleLbl="node1" presStyleIdx="2" presStyleCnt="3" custScaleY="75317">
        <dgm:presLayoutVars>
          <dgm:bulletEnabled val="1"/>
        </dgm:presLayoutVars>
      </dgm:prSet>
      <dgm:spPr/>
    </dgm:pt>
    <dgm:pt modelId="{96A241F8-9718-4EE4-B62A-B5DB5ADCC31E}" type="pres">
      <dgm:prSet presAssocID="{DD959CD7-EBDA-4E54-ADA0-F9FCD1770CE3}" presName="accent_3" presStyleCnt="0"/>
      <dgm:spPr/>
    </dgm:pt>
    <dgm:pt modelId="{4564D4AE-73FD-499A-B385-62C502D6F28D}" type="pres">
      <dgm:prSet presAssocID="{DD959CD7-EBDA-4E54-ADA0-F9FCD1770CE3}" presName="accentRepeatNode" presStyleLbl="solidFgAcc1" presStyleIdx="2" presStyleCnt="3" custScaleX="80730" custScaleY="80730"/>
      <dgm:spPr/>
    </dgm:pt>
  </dgm:ptLst>
  <dgm:cxnLst>
    <dgm:cxn modelId="{7EF63F0E-361B-4EB3-80E5-D2615FF6CC17}" srcId="{2443733A-59E4-406F-A29E-F526CF6D1402}" destId="{DD959CD7-EBDA-4E54-ADA0-F9FCD1770CE3}" srcOrd="2" destOrd="0" parTransId="{BCBFDF2C-9AF5-4877-B001-CC65A53B26DD}" sibTransId="{FD5D2E5B-1273-4C53-AE6D-783BEEC43576}"/>
    <dgm:cxn modelId="{78921416-242A-4F92-9D71-DC61FAF1E00A}" type="presOf" srcId="{3B2981E6-87F5-4B80-A1F0-2ABD88C3C73E}" destId="{0A4033AC-50EF-4DFD-B7B8-BD087430D660}" srcOrd="0" destOrd="0" presId="urn:microsoft.com/office/officeart/2008/layout/VerticalCurvedList"/>
    <dgm:cxn modelId="{D29A1536-F4A1-4DB4-BF8D-7B53F29D5148}" srcId="{2443733A-59E4-406F-A29E-F526CF6D1402}" destId="{593E457F-A33A-465E-ABFF-4C055AB62A0C}" srcOrd="0" destOrd="0" parTransId="{BF1E3B94-1FE0-4956-9F88-DFC6CA8B6D05}" sibTransId="{975C5E0D-BF80-4028-BF4F-4BB74AFDF4AD}"/>
    <dgm:cxn modelId="{19D9FE59-85B3-4DF6-BE72-8143FC9AD053}" type="presOf" srcId="{2443733A-59E4-406F-A29E-F526CF6D1402}" destId="{88249D19-C7F5-462A-B1C4-6E3C45EFC2BC}" srcOrd="0" destOrd="0" presId="urn:microsoft.com/office/officeart/2008/layout/VerticalCurvedList"/>
    <dgm:cxn modelId="{ED8C0584-9E62-4BE1-BBBE-CBDEADC169CB}" srcId="{2443733A-59E4-406F-A29E-F526CF6D1402}" destId="{3B2981E6-87F5-4B80-A1F0-2ABD88C3C73E}" srcOrd="1" destOrd="0" parTransId="{C14D4DE6-D4C0-476A-8D08-4B9DA946CE50}" sibTransId="{D268C296-6650-46AE-A20B-2A1A8C7308E9}"/>
    <dgm:cxn modelId="{18082DAC-E382-495A-8DB2-211C9404B939}" type="presOf" srcId="{975C5E0D-BF80-4028-BF4F-4BB74AFDF4AD}" destId="{11DA2783-C474-4743-A00F-D433C9ADB244}" srcOrd="0" destOrd="0" presId="urn:microsoft.com/office/officeart/2008/layout/VerticalCurvedList"/>
    <dgm:cxn modelId="{8801B8B5-BFA9-4066-8E32-56201D095119}" type="presOf" srcId="{593E457F-A33A-465E-ABFF-4C055AB62A0C}" destId="{972EA406-D588-4EEE-859F-1351440CF893}" srcOrd="0" destOrd="0" presId="urn:microsoft.com/office/officeart/2008/layout/VerticalCurvedList"/>
    <dgm:cxn modelId="{ADBC40F3-2FB8-4781-B8BD-EB07F9892D25}" type="presOf" srcId="{DD959CD7-EBDA-4E54-ADA0-F9FCD1770CE3}" destId="{B6D2313B-A90B-47DC-81F7-7B89EE718D74}" srcOrd="0" destOrd="0" presId="urn:microsoft.com/office/officeart/2008/layout/VerticalCurvedList"/>
    <dgm:cxn modelId="{31E18095-02D6-4457-A671-FE445D90D89E}" type="presParOf" srcId="{88249D19-C7F5-462A-B1C4-6E3C45EFC2BC}" destId="{8511F2F1-A906-45DA-BFE8-CF06C05E257B}" srcOrd="0" destOrd="0" presId="urn:microsoft.com/office/officeart/2008/layout/VerticalCurvedList"/>
    <dgm:cxn modelId="{965C53DD-0D2B-40F6-86EA-DE51FECDFE00}" type="presParOf" srcId="{8511F2F1-A906-45DA-BFE8-CF06C05E257B}" destId="{0BC19D86-E481-4DA3-A760-B891B7BCDFE4}" srcOrd="0" destOrd="0" presId="urn:microsoft.com/office/officeart/2008/layout/VerticalCurvedList"/>
    <dgm:cxn modelId="{14DB61DA-A114-4687-98DF-2FBABAA40A67}" type="presParOf" srcId="{0BC19D86-E481-4DA3-A760-B891B7BCDFE4}" destId="{F3358977-FDC8-446C-A201-41C87C8656E9}" srcOrd="0" destOrd="0" presId="urn:microsoft.com/office/officeart/2008/layout/VerticalCurvedList"/>
    <dgm:cxn modelId="{18B43009-0EAF-408D-BDAE-918668D37688}" type="presParOf" srcId="{0BC19D86-E481-4DA3-A760-B891B7BCDFE4}" destId="{11DA2783-C474-4743-A00F-D433C9ADB244}" srcOrd="1" destOrd="0" presId="urn:microsoft.com/office/officeart/2008/layout/VerticalCurvedList"/>
    <dgm:cxn modelId="{EC61C783-9A35-42FF-992A-36048EC7A38C}" type="presParOf" srcId="{0BC19D86-E481-4DA3-A760-B891B7BCDFE4}" destId="{7ADCFC7F-1D85-483B-8FD0-9ED08BCDC9B2}" srcOrd="2" destOrd="0" presId="urn:microsoft.com/office/officeart/2008/layout/VerticalCurvedList"/>
    <dgm:cxn modelId="{5D9DCAF4-7487-42EB-9F45-B08E06F89C57}" type="presParOf" srcId="{0BC19D86-E481-4DA3-A760-B891B7BCDFE4}" destId="{69DA81D8-14F2-4E41-9556-55C24B342851}" srcOrd="3" destOrd="0" presId="urn:microsoft.com/office/officeart/2008/layout/VerticalCurvedList"/>
    <dgm:cxn modelId="{A925FA9D-11E5-4918-8298-087FEA901539}" type="presParOf" srcId="{8511F2F1-A906-45DA-BFE8-CF06C05E257B}" destId="{972EA406-D588-4EEE-859F-1351440CF893}" srcOrd="1" destOrd="0" presId="urn:microsoft.com/office/officeart/2008/layout/VerticalCurvedList"/>
    <dgm:cxn modelId="{A0B3F789-B7DF-4B2D-809D-0ECC6F35260B}" type="presParOf" srcId="{8511F2F1-A906-45DA-BFE8-CF06C05E257B}" destId="{0275F3C4-E8C7-4A4A-BB89-8A36BFBFA511}" srcOrd="2" destOrd="0" presId="urn:microsoft.com/office/officeart/2008/layout/VerticalCurvedList"/>
    <dgm:cxn modelId="{EF440913-8803-4B79-90DE-72A61473BF70}" type="presParOf" srcId="{0275F3C4-E8C7-4A4A-BB89-8A36BFBFA511}" destId="{C9940E66-4640-4C44-A39F-1CA484BAAB25}" srcOrd="0" destOrd="0" presId="urn:microsoft.com/office/officeart/2008/layout/VerticalCurvedList"/>
    <dgm:cxn modelId="{7142DFF4-5AF2-47BC-BB1D-A1C009F15106}" type="presParOf" srcId="{8511F2F1-A906-45DA-BFE8-CF06C05E257B}" destId="{0A4033AC-50EF-4DFD-B7B8-BD087430D660}" srcOrd="3" destOrd="0" presId="urn:microsoft.com/office/officeart/2008/layout/VerticalCurvedList"/>
    <dgm:cxn modelId="{A2CE084E-F069-404A-AB7B-735658582182}" type="presParOf" srcId="{8511F2F1-A906-45DA-BFE8-CF06C05E257B}" destId="{AB092A9F-9A4C-4080-AE0C-2F42E4735C4E}" srcOrd="4" destOrd="0" presId="urn:microsoft.com/office/officeart/2008/layout/VerticalCurvedList"/>
    <dgm:cxn modelId="{F8A35FC1-B3EB-46EE-90B2-40DE24B1A93C}" type="presParOf" srcId="{AB092A9F-9A4C-4080-AE0C-2F42E4735C4E}" destId="{6542CC5E-669E-460B-B294-9598969278CC}" srcOrd="0" destOrd="0" presId="urn:microsoft.com/office/officeart/2008/layout/VerticalCurvedList"/>
    <dgm:cxn modelId="{A90ED812-EB35-43AE-8F19-60DE8A74840A}" type="presParOf" srcId="{8511F2F1-A906-45DA-BFE8-CF06C05E257B}" destId="{B6D2313B-A90B-47DC-81F7-7B89EE718D74}" srcOrd="5" destOrd="0" presId="urn:microsoft.com/office/officeart/2008/layout/VerticalCurvedList"/>
    <dgm:cxn modelId="{B9DE18E9-3B64-4281-8221-48229918566F}" type="presParOf" srcId="{8511F2F1-A906-45DA-BFE8-CF06C05E257B}" destId="{96A241F8-9718-4EE4-B62A-B5DB5ADCC31E}" srcOrd="6" destOrd="0" presId="urn:microsoft.com/office/officeart/2008/layout/VerticalCurvedList"/>
    <dgm:cxn modelId="{0CACCB69-D26C-4A3B-8E07-1F74417A8200}" type="presParOf" srcId="{96A241F8-9718-4EE4-B62A-B5DB5ADCC31E}" destId="{4564D4AE-73FD-499A-B385-62C502D6F28D}"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43733A-59E4-406F-A29E-F526CF6D1402}" type="doc">
      <dgm:prSet loTypeId="urn:microsoft.com/office/officeart/2008/layout/VerticalCurvedList" loCatId="list" qsTypeId="urn:microsoft.com/office/officeart/2005/8/quickstyle/simple1" qsCatId="simple" csTypeId="urn:microsoft.com/office/officeart/2005/8/colors/colorful2" csCatId="colorful" phldr="1"/>
      <dgm:spPr/>
      <dgm:t>
        <a:bodyPr/>
        <a:lstStyle/>
        <a:p>
          <a:endParaRPr lang="zh-TW" altLang="en-US"/>
        </a:p>
      </dgm:t>
    </dgm:pt>
    <dgm:pt modelId="{593E457F-A33A-465E-ABFF-4C055AB62A0C}">
      <dgm:prSet phldrT="[文字]" custT="1"/>
      <dgm:spPr/>
      <dgm:t>
        <a:bodyPr/>
        <a:lstStyle/>
        <a:p>
          <a:r>
            <a:rPr lang="zh-TW" altLang="en-US" sz="2800" dirty="0">
              <a:latin typeface="微軟正黑體" panose="020B0604030504040204" pitchFamily="34" charset="-120"/>
              <a:ea typeface="微軟正黑體" panose="020B0604030504040204" pitchFamily="34" charset="-120"/>
            </a:rPr>
            <a:t>促進研究人員與社區合作夥伴之間的共同學習及相互貢獻</a:t>
          </a:r>
        </a:p>
      </dgm:t>
    </dgm:pt>
    <dgm:pt modelId="{BF1E3B94-1FE0-4956-9F88-DFC6CA8B6D05}" type="parTrans" cxnId="{D29A1536-F4A1-4DB4-BF8D-7B53F29D5148}">
      <dgm:prSet/>
      <dgm:spPr/>
      <dgm:t>
        <a:bodyPr/>
        <a:lstStyle/>
        <a:p>
          <a:endParaRPr lang="zh-TW" altLang="en-US"/>
        </a:p>
      </dgm:t>
    </dgm:pt>
    <dgm:pt modelId="{975C5E0D-BF80-4028-BF4F-4BB74AFDF4AD}" type="sibTrans" cxnId="{D29A1536-F4A1-4DB4-BF8D-7B53F29D5148}">
      <dgm:prSet/>
      <dgm:spPr/>
      <dgm:t>
        <a:bodyPr/>
        <a:lstStyle/>
        <a:p>
          <a:endParaRPr lang="zh-TW" altLang="en-US"/>
        </a:p>
      </dgm:t>
    </dgm:pt>
    <dgm:pt modelId="{3B2981E6-87F5-4B80-A1F0-2ABD88C3C73E}">
      <dgm:prSet phldrT="[文字]" custT="1"/>
      <dgm:spPr/>
      <dgm:t>
        <a:bodyPr/>
        <a:lstStyle/>
        <a:p>
          <a:r>
            <a:rPr lang="zh-TW" altLang="en-US" sz="2800" dirty="0">
              <a:latin typeface="微軟正黑體" panose="020B0604030504040204" pitchFamily="34" charset="-120"/>
              <a:ea typeface="微軟正黑體" panose="020B0604030504040204" pitchFamily="34" charset="-120"/>
            </a:rPr>
            <a:t>基於夥伴和社區的互惠互利，在知識獲得與行動之間取得平衡 </a:t>
          </a:r>
        </a:p>
      </dgm:t>
    </dgm:pt>
    <dgm:pt modelId="{C14D4DE6-D4C0-476A-8D08-4B9DA946CE50}" type="parTrans" cxnId="{ED8C0584-9E62-4BE1-BBBE-CBDEADC169CB}">
      <dgm:prSet/>
      <dgm:spPr/>
      <dgm:t>
        <a:bodyPr/>
        <a:lstStyle/>
        <a:p>
          <a:endParaRPr lang="zh-TW" altLang="en-US"/>
        </a:p>
      </dgm:t>
    </dgm:pt>
    <dgm:pt modelId="{D268C296-6650-46AE-A20B-2A1A8C7308E9}" type="sibTrans" cxnId="{ED8C0584-9E62-4BE1-BBBE-CBDEADC169CB}">
      <dgm:prSet/>
      <dgm:spPr/>
      <dgm:t>
        <a:bodyPr/>
        <a:lstStyle/>
        <a:p>
          <a:endParaRPr lang="zh-TW" altLang="en-US"/>
        </a:p>
      </dgm:t>
    </dgm:pt>
    <dgm:pt modelId="{36B9C890-F749-44C2-9C0E-AF91942AA02A}">
      <dgm:prSet phldrT="[文字]" custT="1"/>
      <dgm:spPr/>
      <dgm:t>
        <a:bodyPr/>
        <a:lstStyle/>
        <a:p>
          <a:r>
            <a:rPr lang="zh-TW" altLang="en-US" sz="2600" dirty="0">
              <a:latin typeface="微軟正黑體" panose="020B0604030504040204" pitchFamily="34" charset="-120"/>
              <a:ea typeface="微軟正黑體" panose="020B0604030504040204" pitchFamily="34" charset="-120"/>
            </a:rPr>
            <a:t>通過週期性、迭代和多層次的研究和實踐計劃過程，促進協作系統的開發</a:t>
          </a:r>
        </a:p>
      </dgm:t>
    </dgm:pt>
    <dgm:pt modelId="{52A9887D-149F-4518-A7D4-37C5EB0B626D}" type="parTrans" cxnId="{CA0BD12B-E124-4974-BC9E-749A5C280CE9}">
      <dgm:prSet/>
      <dgm:spPr/>
      <dgm:t>
        <a:bodyPr/>
        <a:lstStyle/>
        <a:p>
          <a:endParaRPr lang="zh-TW" altLang="en-US"/>
        </a:p>
      </dgm:t>
    </dgm:pt>
    <dgm:pt modelId="{83580724-EA64-48FD-BF87-3E683E163248}" type="sibTrans" cxnId="{CA0BD12B-E124-4974-BC9E-749A5C280CE9}">
      <dgm:prSet/>
      <dgm:spPr/>
      <dgm:t>
        <a:bodyPr/>
        <a:lstStyle/>
        <a:p>
          <a:endParaRPr lang="zh-TW" altLang="en-US"/>
        </a:p>
      </dgm:t>
    </dgm:pt>
    <dgm:pt modelId="{DD959CD7-EBDA-4E54-ADA0-F9FCD1770CE3}">
      <dgm:prSet custT="1"/>
      <dgm:spPr/>
      <dgm:t>
        <a:bodyPr/>
        <a:lstStyle/>
        <a:p>
          <a:r>
            <a:rPr lang="zh-TW" altLang="en-US" sz="2600" dirty="0">
              <a:latin typeface="微軟正黑體" panose="020B0604030504040204" pitchFamily="34" charset="-120"/>
              <a:ea typeface="微軟正黑體" panose="020B0604030504040204" pitchFamily="34" charset="-120"/>
            </a:rPr>
            <a:t>強調本地確切的問題、生態促進相關及社會接受的研究和行動之觀點</a:t>
          </a:r>
        </a:p>
      </dgm:t>
    </dgm:pt>
    <dgm:pt modelId="{BCBFDF2C-9AF5-4877-B001-CC65A53B26DD}" type="parTrans" cxnId="{7EF63F0E-361B-4EB3-80E5-D2615FF6CC17}">
      <dgm:prSet/>
      <dgm:spPr/>
      <dgm:t>
        <a:bodyPr/>
        <a:lstStyle/>
        <a:p>
          <a:endParaRPr lang="zh-TW" altLang="en-US"/>
        </a:p>
      </dgm:t>
    </dgm:pt>
    <dgm:pt modelId="{FD5D2E5B-1273-4C53-AE6D-783BEEC43576}" type="sibTrans" cxnId="{7EF63F0E-361B-4EB3-80E5-D2615FF6CC17}">
      <dgm:prSet/>
      <dgm:spPr/>
      <dgm:t>
        <a:bodyPr/>
        <a:lstStyle/>
        <a:p>
          <a:endParaRPr lang="zh-TW" altLang="en-US"/>
        </a:p>
      </dgm:t>
    </dgm:pt>
    <dgm:pt modelId="{4B751F50-AEF5-4BBB-B6A0-741117033701}">
      <dgm:prSet phldrT="[文字]" custT="1"/>
      <dgm:spPr/>
      <dgm:t>
        <a:bodyPr/>
        <a:lstStyle/>
        <a:p>
          <a:r>
            <a:rPr lang="zh-TW" altLang="en-US" sz="2800" dirty="0">
              <a:latin typeface="微軟正黑體" panose="020B0604030504040204" pitchFamily="34" charset="-120"/>
              <a:ea typeface="微軟正黑體" panose="020B0604030504040204" pitchFamily="34" charset="-120"/>
            </a:rPr>
            <a:t>向所有合作夥伴傳播信息，並讓所有合作夥伴參與傳播行列（宣傳）</a:t>
          </a:r>
        </a:p>
      </dgm:t>
    </dgm:pt>
    <dgm:pt modelId="{8D307FE5-8926-46AE-B1BC-B954E19AD9DA}" type="parTrans" cxnId="{25214316-73CA-4DFC-8161-4DD423EB4AF8}">
      <dgm:prSet/>
      <dgm:spPr/>
      <dgm:t>
        <a:bodyPr/>
        <a:lstStyle/>
        <a:p>
          <a:endParaRPr lang="zh-TW" altLang="en-US"/>
        </a:p>
      </dgm:t>
    </dgm:pt>
    <dgm:pt modelId="{AE91E4E0-F141-4025-970D-E9603807ACF5}" type="sibTrans" cxnId="{25214316-73CA-4DFC-8161-4DD423EB4AF8}">
      <dgm:prSet/>
      <dgm:spPr/>
      <dgm:t>
        <a:bodyPr/>
        <a:lstStyle/>
        <a:p>
          <a:endParaRPr lang="zh-TW" altLang="en-US"/>
        </a:p>
      </dgm:t>
    </dgm:pt>
    <dgm:pt modelId="{054A50A4-C787-44BF-A7FB-0BC923B2C064}">
      <dgm:prSet phldrT="[文字]" custT="1"/>
      <dgm:spPr/>
      <dgm:t>
        <a:bodyPr/>
        <a:lstStyle/>
        <a:p>
          <a:r>
            <a:rPr lang="zh-TW" altLang="en-US" sz="2800" dirty="0">
              <a:latin typeface="微軟正黑體" panose="020B0604030504040204" pitchFamily="34" charset="-120"/>
              <a:ea typeface="微軟正黑體" panose="020B0604030504040204" pitchFamily="34" charset="-120"/>
            </a:rPr>
            <a:t>認識並響應合作者需要長期承諾，以減輕當地公共衛生風險</a:t>
          </a:r>
        </a:p>
      </dgm:t>
    </dgm:pt>
    <dgm:pt modelId="{A74E8A67-5C52-46DF-8E8A-64AA2A9E2DD8}" type="sibTrans" cxnId="{2B43288C-D825-4F5C-83CB-C9B8B5ADD965}">
      <dgm:prSet/>
      <dgm:spPr/>
      <dgm:t>
        <a:bodyPr/>
        <a:lstStyle/>
        <a:p>
          <a:endParaRPr lang="zh-TW" altLang="en-US"/>
        </a:p>
      </dgm:t>
    </dgm:pt>
    <dgm:pt modelId="{67E08C18-89DF-465C-A2B9-D5CBA51640EC}" type="parTrans" cxnId="{2B43288C-D825-4F5C-83CB-C9B8B5ADD965}">
      <dgm:prSet/>
      <dgm:spPr/>
      <dgm:t>
        <a:bodyPr/>
        <a:lstStyle/>
        <a:p>
          <a:endParaRPr lang="zh-TW" altLang="en-US"/>
        </a:p>
      </dgm:t>
    </dgm:pt>
    <dgm:pt modelId="{88249D19-C7F5-462A-B1C4-6E3C45EFC2BC}" type="pres">
      <dgm:prSet presAssocID="{2443733A-59E4-406F-A29E-F526CF6D1402}" presName="Name0" presStyleCnt="0">
        <dgm:presLayoutVars>
          <dgm:chMax val="7"/>
          <dgm:chPref val="7"/>
          <dgm:dir/>
        </dgm:presLayoutVars>
      </dgm:prSet>
      <dgm:spPr/>
    </dgm:pt>
    <dgm:pt modelId="{8511F2F1-A906-45DA-BFE8-CF06C05E257B}" type="pres">
      <dgm:prSet presAssocID="{2443733A-59E4-406F-A29E-F526CF6D1402}" presName="Name1" presStyleCnt="0"/>
      <dgm:spPr/>
    </dgm:pt>
    <dgm:pt modelId="{0BC19D86-E481-4DA3-A760-B891B7BCDFE4}" type="pres">
      <dgm:prSet presAssocID="{2443733A-59E4-406F-A29E-F526CF6D1402}" presName="cycle" presStyleCnt="0"/>
      <dgm:spPr/>
    </dgm:pt>
    <dgm:pt modelId="{F3358977-FDC8-446C-A201-41C87C8656E9}" type="pres">
      <dgm:prSet presAssocID="{2443733A-59E4-406F-A29E-F526CF6D1402}" presName="srcNode" presStyleLbl="node1" presStyleIdx="0" presStyleCnt="6"/>
      <dgm:spPr/>
    </dgm:pt>
    <dgm:pt modelId="{11DA2783-C474-4743-A00F-D433C9ADB244}" type="pres">
      <dgm:prSet presAssocID="{2443733A-59E4-406F-A29E-F526CF6D1402}" presName="conn" presStyleLbl="parChTrans1D2" presStyleIdx="0" presStyleCnt="1"/>
      <dgm:spPr/>
    </dgm:pt>
    <dgm:pt modelId="{7ADCFC7F-1D85-483B-8FD0-9ED08BCDC9B2}" type="pres">
      <dgm:prSet presAssocID="{2443733A-59E4-406F-A29E-F526CF6D1402}" presName="extraNode" presStyleLbl="node1" presStyleIdx="0" presStyleCnt="6"/>
      <dgm:spPr/>
    </dgm:pt>
    <dgm:pt modelId="{69DA81D8-14F2-4E41-9556-55C24B342851}" type="pres">
      <dgm:prSet presAssocID="{2443733A-59E4-406F-A29E-F526CF6D1402}" presName="dstNode" presStyleLbl="node1" presStyleIdx="0" presStyleCnt="6"/>
      <dgm:spPr/>
    </dgm:pt>
    <dgm:pt modelId="{972EA406-D588-4EEE-859F-1351440CF893}" type="pres">
      <dgm:prSet presAssocID="{593E457F-A33A-465E-ABFF-4C055AB62A0C}" presName="text_1" presStyleLbl="node1" presStyleIdx="0" presStyleCnt="6" custScaleX="100405" custScaleY="83185" custLinFactNeighborX="1480" custLinFactNeighborY="6680">
        <dgm:presLayoutVars>
          <dgm:bulletEnabled val="1"/>
        </dgm:presLayoutVars>
      </dgm:prSet>
      <dgm:spPr/>
    </dgm:pt>
    <dgm:pt modelId="{0275F3C4-E8C7-4A4A-BB89-8A36BFBFA511}" type="pres">
      <dgm:prSet presAssocID="{593E457F-A33A-465E-ABFF-4C055AB62A0C}" presName="accent_1" presStyleCnt="0"/>
      <dgm:spPr/>
    </dgm:pt>
    <dgm:pt modelId="{C9940E66-4640-4C44-A39F-1CA484BAAB25}" type="pres">
      <dgm:prSet presAssocID="{593E457F-A33A-465E-ABFF-4C055AB62A0C}" presName="accentRepeatNode" presStyleLbl="solidFgAcc1" presStyleIdx="0" presStyleCnt="6" custScaleX="100278" custScaleY="100278" custLinFactNeighborX="5179" custLinFactNeighborY="1806"/>
      <dgm:spPr/>
    </dgm:pt>
    <dgm:pt modelId="{0A4033AC-50EF-4DFD-B7B8-BD087430D660}" type="pres">
      <dgm:prSet presAssocID="{3B2981E6-87F5-4B80-A1F0-2ABD88C3C73E}" presName="text_2" presStyleLbl="node1" presStyleIdx="1" presStyleCnt="6" custScaleX="103157" custScaleY="118422" custLinFactNeighborX="728" custLinFactNeighborY="4749">
        <dgm:presLayoutVars>
          <dgm:bulletEnabled val="1"/>
        </dgm:presLayoutVars>
      </dgm:prSet>
      <dgm:spPr/>
    </dgm:pt>
    <dgm:pt modelId="{AB092A9F-9A4C-4080-AE0C-2F42E4735C4E}" type="pres">
      <dgm:prSet presAssocID="{3B2981E6-87F5-4B80-A1F0-2ABD88C3C73E}" presName="accent_2" presStyleCnt="0"/>
      <dgm:spPr/>
    </dgm:pt>
    <dgm:pt modelId="{6542CC5E-669E-460B-B294-9598969278CC}" type="pres">
      <dgm:prSet presAssocID="{3B2981E6-87F5-4B80-A1F0-2ABD88C3C73E}" presName="accentRepeatNode" presStyleLbl="solidFgAcc1" presStyleIdx="1" presStyleCnt="6" custScaleX="103675" custScaleY="103674" custLinFactNeighborX="-14248" custLinFactNeighborY="2283"/>
      <dgm:spPr/>
    </dgm:pt>
    <dgm:pt modelId="{B6D2313B-A90B-47DC-81F7-7B89EE718D74}" type="pres">
      <dgm:prSet presAssocID="{DD959CD7-EBDA-4E54-ADA0-F9FCD1770CE3}" presName="text_3" presStyleLbl="node1" presStyleIdx="2" presStyleCnt="6" custScaleX="101502" custScaleY="75317" custLinFactNeighborX="1838" custLinFactNeighborY="10192">
        <dgm:presLayoutVars>
          <dgm:bulletEnabled val="1"/>
        </dgm:presLayoutVars>
      </dgm:prSet>
      <dgm:spPr/>
    </dgm:pt>
    <dgm:pt modelId="{96A241F8-9718-4EE4-B62A-B5DB5ADCC31E}" type="pres">
      <dgm:prSet presAssocID="{DD959CD7-EBDA-4E54-ADA0-F9FCD1770CE3}" presName="accent_3" presStyleCnt="0"/>
      <dgm:spPr/>
    </dgm:pt>
    <dgm:pt modelId="{4564D4AE-73FD-499A-B385-62C502D6F28D}" type="pres">
      <dgm:prSet presAssocID="{DD959CD7-EBDA-4E54-ADA0-F9FCD1770CE3}" presName="accentRepeatNode" presStyleLbl="solidFgAcc1" presStyleIdx="2" presStyleCnt="6" custScaleX="106710" custScaleY="106710" custLinFactNeighborX="-17850" custLinFactNeighborY="7650"/>
      <dgm:spPr/>
    </dgm:pt>
    <dgm:pt modelId="{FC0AA336-D740-41C1-AC8A-168B4E6802F9}" type="pres">
      <dgm:prSet presAssocID="{36B9C890-F749-44C2-9C0E-AF91942AA02A}" presName="text_4" presStyleLbl="node1" presStyleIdx="3" presStyleCnt="6" custScaleX="101948" custScaleY="121037" custLinFactNeighborX="990" custLinFactNeighborY="17534">
        <dgm:presLayoutVars>
          <dgm:bulletEnabled val="1"/>
        </dgm:presLayoutVars>
      </dgm:prSet>
      <dgm:spPr/>
    </dgm:pt>
    <dgm:pt modelId="{5F364A56-3ADB-4492-86EA-B83684521156}" type="pres">
      <dgm:prSet presAssocID="{36B9C890-F749-44C2-9C0E-AF91942AA02A}" presName="accent_4" presStyleCnt="0"/>
      <dgm:spPr/>
    </dgm:pt>
    <dgm:pt modelId="{4723B0C8-F2CF-46AC-8B40-4B6AC35162B7}" type="pres">
      <dgm:prSet presAssocID="{36B9C890-F749-44C2-9C0E-AF91942AA02A}" presName="accentRepeatNode" presStyleLbl="solidFgAcc1" presStyleIdx="3" presStyleCnt="6" custScaleX="96960" custScaleY="96960" custLinFactNeighborY="14025"/>
      <dgm:spPr/>
    </dgm:pt>
    <dgm:pt modelId="{B3E4282D-5103-4B35-8015-FDB7B6C5365D}" type="pres">
      <dgm:prSet presAssocID="{4B751F50-AEF5-4BBB-B6A0-741117033701}" presName="text_5" presStyleLbl="node1" presStyleIdx="4" presStyleCnt="6" custScaleX="102504" custScaleY="92012" custLinFactNeighborX="633" custLinFactNeighborY="22316">
        <dgm:presLayoutVars>
          <dgm:bulletEnabled val="1"/>
        </dgm:presLayoutVars>
      </dgm:prSet>
      <dgm:spPr/>
    </dgm:pt>
    <dgm:pt modelId="{34B40B9D-1796-43C8-9AF0-CA1EC13F356F}" type="pres">
      <dgm:prSet presAssocID="{4B751F50-AEF5-4BBB-B6A0-741117033701}" presName="accent_5" presStyleCnt="0"/>
      <dgm:spPr/>
    </dgm:pt>
    <dgm:pt modelId="{EBC8936B-63B9-439A-A0C7-D7B487792A29}" type="pres">
      <dgm:prSet presAssocID="{4B751F50-AEF5-4BBB-B6A0-741117033701}" presName="accentRepeatNode" presStyleLbl="solidFgAcc1" presStyleIdx="4" presStyleCnt="6" custLinFactNeighborX="-7650" custLinFactNeighborY="17850"/>
      <dgm:spPr/>
    </dgm:pt>
    <dgm:pt modelId="{22AC44B9-9476-4757-9800-A16CAFF1B776}" type="pres">
      <dgm:prSet presAssocID="{054A50A4-C787-44BF-A7FB-0BC923B2C064}" presName="text_6" presStyleLbl="node1" presStyleIdx="5" presStyleCnt="6" custScaleX="102162" custScaleY="78917" custLinFactNeighborX="705" custLinFactNeighborY="14345">
        <dgm:presLayoutVars>
          <dgm:bulletEnabled val="1"/>
        </dgm:presLayoutVars>
      </dgm:prSet>
      <dgm:spPr/>
    </dgm:pt>
    <dgm:pt modelId="{A4440BA7-EFED-4ACA-B31F-5C70F562E7BA}" type="pres">
      <dgm:prSet presAssocID="{054A50A4-C787-44BF-A7FB-0BC923B2C064}" presName="accent_6" presStyleCnt="0"/>
      <dgm:spPr/>
    </dgm:pt>
    <dgm:pt modelId="{865001BE-B3EE-4A1A-BF21-B7BCB7F56E96}" type="pres">
      <dgm:prSet presAssocID="{054A50A4-C787-44BF-A7FB-0BC923B2C064}" presName="accentRepeatNode" presStyleLbl="solidFgAcc1" presStyleIdx="5" presStyleCnt="6" custLinFactNeighborX="-6375" custLinFactNeighborY="7650"/>
      <dgm:spPr/>
    </dgm:pt>
  </dgm:ptLst>
  <dgm:cxnLst>
    <dgm:cxn modelId="{7EF63F0E-361B-4EB3-80E5-D2615FF6CC17}" srcId="{2443733A-59E4-406F-A29E-F526CF6D1402}" destId="{DD959CD7-EBDA-4E54-ADA0-F9FCD1770CE3}" srcOrd="2" destOrd="0" parTransId="{BCBFDF2C-9AF5-4877-B001-CC65A53B26DD}" sibTransId="{FD5D2E5B-1273-4C53-AE6D-783BEEC43576}"/>
    <dgm:cxn modelId="{78921416-242A-4F92-9D71-DC61FAF1E00A}" type="presOf" srcId="{3B2981E6-87F5-4B80-A1F0-2ABD88C3C73E}" destId="{0A4033AC-50EF-4DFD-B7B8-BD087430D660}" srcOrd="0" destOrd="0" presId="urn:microsoft.com/office/officeart/2008/layout/VerticalCurvedList"/>
    <dgm:cxn modelId="{25214316-73CA-4DFC-8161-4DD423EB4AF8}" srcId="{2443733A-59E4-406F-A29E-F526CF6D1402}" destId="{4B751F50-AEF5-4BBB-B6A0-741117033701}" srcOrd="4" destOrd="0" parTransId="{8D307FE5-8926-46AE-B1BC-B954E19AD9DA}" sibTransId="{AE91E4E0-F141-4025-970D-E9603807ACF5}"/>
    <dgm:cxn modelId="{CA0BD12B-E124-4974-BC9E-749A5C280CE9}" srcId="{2443733A-59E4-406F-A29E-F526CF6D1402}" destId="{36B9C890-F749-44C2-9C0E-AF91942AA02A}" srcOrd="3" destOrd="0" parTransId="{52A9887D-149F-4518-A7D4-37C5EB0B626D}" sibTransId="{83580724-EA64-48FD-BF87-3E683E163248}"/>
    <dgm:cxn modelId="{D29A1536-F4A1-4DB4-BF8D-7B53F29D5148}" srcId="{2443733A-59E4-406F-A29E-F526CF6D1402}" destId="{593E457F-A33A-465E-ABFF-4C055AB62A0C}" srcOrd="0" destOrd="0" parTransId="{BF1E3B94-1FE0-4956-9F88-DFC6CA8B6D05}" sibTransId="{975C5E0D-BF80-4028-BF4F-4BB74AFDF4AD}"/>
    <dgm:cxn modelId="{A3EE9C4D-6607-44AC-9257-3183F536C94F}" type="presOf" srcId="{36B9C890-F749-44C2-9C0E-AF91942AA02A}" destId="{FC0AA336-D740-41C1-AC8A-168B4E6802F9}" srcOrd="0" destOrd="0" presId="urn:microsoft.com/office/officeart/2008/layout/VerticalCurvedList"/>
    <dgm:cxn modelId="{1374E973-2CB0-4E43-880D-EB693E9196E2}" type="presOf" srcId="{054A50A4-C787-44BF-A7FB-0BC923B2C064}" destId="{22AC44B9-9476-4757-9800-A16CAFF1B776}" srcOrd="0" destOrd="0" presId="urn:microsoft.com/office/officeart/2008/layout/VerticalCurvedList"/>
    <dgm:cxn modelId="{19D9FE59-85B3-4DF6-BE72-8143FC9AD053}" type="presOf" srcId="{2443733A-59E4-406F-A29E-F526CF6D1402}" destId="{88249D19-C7F5-462A-B1C4-6E3C45EFC2BC}" srcOrd="0" destOrd="0" presId="urn:microsoft.com/office/officeart/2008/layout/VerticalCurvedList"/>
    <dgm:cxn modelId="{ED8C0584-9E62-4BE1-BBBE-CBDEADC169CB}" srcId="{2443733A-59E4-406F-A29E-F526CF6D1402}" destId="{3B2981E6-87F5-4B80-A1F0-2ABD88C3C73E}" srcOrd="1" destOrd="0" parTransId="{C14D4DE6-D4C0-476A-8D08-4B9DA946CE50}" sibTransId="{D268C296-6650-46AE-A20B-2A1A8C7308E9}"/>
    <dgm:cxn modelId="{2B43288C-D825-4F5C-83CB-C9B8B5ADD965}" srcId="{2443733A-59E4-406F-A29E-F526CF6D1402}" destId="{054A50A4-C787-44BF-A7FB-0BC923B2C064}" srcOrd="5" destOrd="0" parTransId="{67E08C18-89DF-465C-A2B9-D5CBA51640EC}" sibTransId="{A74E8A67-5C52-46DF-8E8A-64AA2A9E2DD8}"/>
    <dgm:cxn modelId="{18082DAC-E382-495A-8DB2-211C9404B939}" type="presOf" srcId="{975C5E0D-BF80-4028-BF4F-4BB74AFDF4AD}" destId="{11DA2783-C474-4743-A00F-D433C9ADB244}" srcOrd="0" destOrd="0" presId="urn:microsoft.com/office/officeart/2008/layout/VerticalCurvedList"/>
    <dgm:cxn modelId="{8801B8B5-BFA9-4066-8E32-56201D095119}" type="presOf" srcId="{593E457F-A33A-465E-ABFF-4C055AB62A0C}" destId="{972EA406-D588-4EEE-859F-1351440CF893}" srcOrd="0" destOrd="0" presId="urn:microsoft.com/office/officeart/2008/layout/VerticalCurvedList"/>
    <dgm:cxn modelId="{B086A5CE-B92B-4967-9DF6-E29A707D5D5D}" type="presOf" srcId="{4B751F50-AEF5-4BBB-B6A0-741117033701}" destId="{B3E4282D-5103-4B35-8015-FDB7B6C5365D}" srcOrd="0" destOrd="0" presId="urn:microsoft.com/office/officeart/2008/layout/VerticalCurvedList"/>
    <dgm:cxn modelId="{ADBC40F3-2FB8-4781-B8BD-EB07F9892D25}" type="presOf" srcId="{DD959CD7-EBDA-4E54-ADA0-F9FCD1770CE3}" destId="{B6D2313B-A90B-47DC-81F7-7B89EE718D74}" srcOrd="0" destOrd="0" presId="urn:microsoft.com/office/officeart/2008/layout/VerticalCurvedList"/>
    <dgm:cxn modelId="{31E18095-02D6-4457-A671-FE445D90D89E}" type="presParOf" srcId="{88249D19-C7F5-462A-B1C4-6E3C45EFC2BC}" destId="{8511F2F1-A906-45DA-BFE8-CF06C05E257B}" srcOrd="0" destOrd="0" presId="urn:microsoft.com/office/officeart/2008/layout/VerticalCurvedList"/>
    <dgm:cxn modelId="{965C53DD-0D2B-40F6-86EA-DE51FECDFE00}" type="presParOf" srcId="{8511F2F1-A906-45DA-BFE8-CF06C05E257B}" destId="{0BC19D86-E481-4DA3-A760-B891B7BCDFE4}" srcOrd="0" destOrd="0" presId="urn:microsoft.com/office/officeart/2008/layout/VerticalCurvedList"/>
    <dgm:cxn modelId="{14DB61DA-A114-4687-98DF-2FBABAA40A67}" type="presParOf" srcId="{0BC19D86-E481-4DA3-A760-B891B7BCDFE4}" destId="{F3358977-FDC8-446C-A201-41C87C8656E9}" srcOrd="0" destOrd="0" presId="urn:microsoft.com/office/officeart/2008/layout/VerticalCurvedList"/>
    <dgm:cxn modelId="{18B43009-0EAF-408D-BDAE-918668D37688}" type="presParOf" srcId="{0BC19D86-E481-4DA3-A760-B891B7BCDFE4}" destId="{11DA2783-C474-4743-A00F-D433C9ADB244}" srcOrd="1" destOrd="0" presId="urn:microsoft.com/office/officeart/2008/layout/VerticalCurvedList"/>
    <dgm:cxn modelId="{EC61C783-9A35-42FF-992A-36048EC7A38C}" type="presParOf" srcId="{0BC19D86-E481-4DA3-A760-B891B7BCDFE4}" destId="{7ADCFC7F-1D85-483B-8FD0-9ED08BCDC9B2}" srcOrd="2" destOrd="0" presId="urn:microsoft.com/office/officeart/2008/layout/VerticalCurvedList"/>
    <dgm:cxn modelId="{5D9DCAF4-7487-42EB-9F45-B08E06F89C57}" type="presParOf" srcId="{0BC19D86-E481-4DA3-A760-B891B7BCDFE4}" destId="{69DA81D8-14F2-4E41-9556-55C24B342851}" srcOrd="3" destOrd="0" presId="urn:microsoft.com/office/officeart/2008/layout/VerticalCurvedList"/>
    <dgm:cxn modelId="{A925FA9D-11E5-4918-8298-087FEA901539}" type="presParOf" srcId="{8511F2F1-A906-45DA-BFE8-CF06C05E257B}" destId="{972EA406-D588-4EEE-859F-1351440CF893}" srcOrd="1" destOrd="0" presId="urn:microsoft.com/office/officeart/2008/layout/VerticalCurvedList"/>
    <dgm:cxn modelId="{A0B3F789-B7DF-4B2D-809D-0ECC6F35260B}" type="presParOf" srcId="{8511F2F1-A906-45DA-BFE8-CF06C05E257B}" destId="{0275F3C4-E8C7-4A4A-BB89-8A36BFBFA511}" srcOrd="2" destOrd="0" presId="urn:microsoft.com/office/officeart/2008/layout/VerticalCurvedList"/>
    <dgm:cxn modelId="{EF440913-8803-4B79-90DE-72A61473BF70}" type="presParOf" srcId="{0275F3C4-E8C7-4A4A-BB89-8A36BFBFA511}" destId="{C9940E66-4640-4C44-A39F-1CA484BAAB25}" srcOrd="0" destOrd="0" presId="urn:microsoft.com/office/officeart/2008/layout/VerticalCurvedList"/>
    <dgm:cxn modelId="{7142DFF4-5AF2-47BC-BB1D-A1C009F15106}" type="presParOf" srcId="{8511F2F1-A906-45DA-BFE8-CF06C05E257B}" destId="{0A4033AC-50EF-4DFD-B7B8-BD087430D660}" srcOrd="3" destOrd="0" presId="urn:microsoft.com/office/officeart/2008/layout/VerticalCurvedList"/>
    <dgm:cxn modelId="{A2CE084E-F069-404A-AB7B-735658582182}" type="presParOf" srcId="{8511F2F1-A906-45DA-BFE8-CF06C05E257B}" destId="{AB092A9F-9A4C-4080-AE0C-2F42E4735C4E}" srcOrd="4" destOrd="0" presId="urn:microsoft.com/office/officeart/2008/layout/VerticalCurvedList"/>
    <dgm:cxn modelId="{F8A35FC1-B3EB-46EE-90B2-40DE24B1A93C}" type="presParOf" srcId="{AB092A9F-9A4C-4080-AE0C-2F42E4735C4E}" destId="{6542CC5E-669E-460B-B294-9598969278CC}" srcOrd="0" destOrd="0" presId="urn:microsoft.com/office/officeart/2008/layout/VerticalCurvedList"/>
    <dgm:cxn modelId="{A90ED812-EB35-43AE-8F19-60DE8A74840A}" type="presParOf" srcId="{8511F2F1-A906-45DA-BFE8-CF06C05E257B}" destId="{B6D2313B-A90B-47DC-81F7-7B89EE718D74}" srcOrd="5" destOrd="0" presId="urn:microsoft.com/office/officeart/2008/layout/VerticalCurvedList"/>
    <dgm:cxn modelId="{B9DE18E9-3B64-4281-8221-48229918566F}" type="presParOf" srcId="{8511F2F1-A906-45DA-BFE8-CF06C05E257B}" destId="{96A241F8-9718-4EE4-B62A-B5DB5ADCC31E}" srcOrd="6" destOrd="0" presId="urn:microsoft.com/office/officeart/2008/layout/VerticalCurvedList"/>
    <dgm:cxn modelId="{0CACCB69-D26C-4A3B-8E07-1F74417A8200}" type="presParOf" srcId="{96A241F8-9718-4EE4-B62A-B5DB5ADCC31E}" destId="{4564D4AE-73FD-499A-B385-62C502D6F28D}" srcOrd="0" destOrd="0" presId="urn:microsoft.com/office/officeart/2008/layout/VerticalCurvedList"/>
    <dgm:cxn modelId="{C0D627FF-4653-4159-B483-778CA55BC108}" type="presParOf" srcId="{8511F2F1-A906-45DA-BFE8-CF06C05E257B}" destId="{FC0AA336-D740-41C1-AC8A-168B4E6802F9}" srcOrd="7" destOrd="0" presId="urn:microsoft.com/office/officeart/2008/layout/VerticalCurvedList"/>
    <dgm:cxn modelId="{9F7201C8-D873-4A64-B660-56087C802F3F}" type="presParOf" srcId="{8511F2F1-A906-45DA-BFE8-CF06C05E257B}" destId="{5F364A56-3ADB-4492-86EA-B83684521156}" srcOrd="8" destOrd="0" presId="urn:microsoft.com/office/officeart/2008/layout/VerticalCurvedList"/>
    <dgm:cxn modelId="{40327715-BEE0-405A-9F93-2F230AE45116}" type="presParOf" srcId="{5F364A56-3ADB-4492-86EA-B83684521156}" destId="{4723B0C8-F2CF-46AC-8B40-4B6AC35162B7}" srcOrd="0" destOrd="0" presId="urn:microsoft.com/office/officeart/2008/layout/VerticalCurvedList"/>
    <dgm:cxn modelId="{FC8701B9-D43D-41D6-ABD7-EB85B35D08D1}" type="presParOf" srcId="{8511F2F1-A906-45DA-BFE8-CF06C05E257B}" destId="{B3E4282D-5103-4B35-8015-FDB7B6C5365D}" srcOrd="9" destOrd="0" presId="urn:microsoft.com/office/officeart/2008/layout/VerticalCurvedList"/>
    <dgm:cxn modelId="{4015F560-1783-4814-830E-4FA1F1B4363F}" type="presParOf" srcId="{8511F2F1-A906-45DA-BFE8-CF06C05E257B}" destId="{34B40B9D-1796-43C8-9AF0-CA1EC13F356F}" srcOrd="10" destOrd="0" presId="urn:microsoft.com/office/officeart/2008/layout/VerticalCurvedList"/>
    <dgm:cxn modelId="{E7E71EED-720F-4347-9FD6-F9B290A61701}" type="presParOf" srcId="{34B40B9D-1796-43C8-9AF0-CA1EC13F356F}" destId="{EBC8936B-63B9-439A-A0C7-D7B487792A29}" srcOrd="0" destOrd="0" presId="urn:microsoft.com/office/officeart/2008/layout/VerticalCurvedList"/>
    <dgm:cxn modelId="{C8EE9985-DDFB-46AD-B3F6-9EA28D9FDFA1}" type="presParOf" srcId="{8511F2F1-A906-45DA-BFE8-CF06C05E257B}" destId="{22AC44B9-9476-4757-9800-A16CAFF1B776}" srcOrd="11" destOrd="0" presId="urn:microsoft.com/office/officeart/2008/layout/VerticalCurvedList"/>
    <dgm:cxn modelId="{57758FA4-ABD5-4F10-B3EE-192181D5DA85}" type="presParOf" srcId="{8511F2F1-A906-45DA-BFE8-CF06C05E257B}" destId="{A4440BA7-EFED-4ACA-B31F-5C70F562E7BA}" srcOrd="12" destOrd="0" presId="urn:microsoft.com/office/officeart/2008/layout/VerticalCurvedList"/>
    <dgm:cxn modelId="{799B99AA-6894-4EBA-9BFC-A96741650C38}" type="presParOf" srcId="{A4440BA7-EFED-4ACA-B31F-5C70F562E7BA}" destId="{865001BE-B3EE-4A1A-BF21-B7BCB7F56E96}" srcOrd="0" destOrd="0" presId="urn:microsoft.com/office/officeart/2008/layout/VerticalCurvedList"/>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5898C7-8F3D-477E-9AB4-F3736F3075A8}" type="doc">
      <dgm:prSet loTypeId="urn:microsoft.com/office/officeart/2005/8/layout/chevron2" loCatId="process" qsTypeId="urn:microsoft.com/office/officeart/2005/8/quickstyle/simple1" qsCatId="simple" csTypeId="urn:microsoft.com/office/officeart/2005/8/colors/colorful5" csCatId="colorful" phldr="1"/>
      <dgm:spPr/>
      <dgm:t>
        <a:bodyPr/>
        <a:lstStyle/>
        <a:p>
          <a:endParaRPr lang="zh-TW" altLang="en-US"/>
        </a:p>
      </dgm:t>
    </dgm:pt>
    <dgm:pt modelId="{F3DAAA29-025D-4846-8E1D-3BA7B6C8B5F2}">
      <dgm:prSet phldrT="[文字]" custT="1"/>
      <dgm:spPr/>
      <dgm:t>
        <a:bodyPr/>
        <a:lstStyle/>
        <a:p>
          <a:r>
            <a:rPr lang="zh-TW" altLang="en-US" sz="2000" b="1" dirty="0">
              <a:solidFill>
                <a:schemeClr val="bg1"/>
              </a:solidFill>
            </a:rPr>
            <a:t>目標</a:t>
          </a:r>
          <a:r>
            <a:rPr lang="en-US" altLang="zh-TW" sz="2000" b="1" dirty="0">
              <a:solidFill>
                <a:schemeClr val="bg1"/>
              </a:solidFill>
            </a:rPr>
            <a:t>1</a:t>
          </a:r>
          <a:r>
            <a:rPr lang="zh-TW" altLang="en-US" sz="2000" b="1" dirty="0">
              <a:solidFill>
                <a:schemeClr val="bg1"/>
              </a:solidFill>
            </a:rPr>
            <a:t>：</a:t>
          </a:r>
          <a:endParaRPr lang="en-US" altLang="zh-TW" sz="2000" b="1" dirty="0">
            <a:solidFill>
              <a:schemeClr val="bg1"/>
            </a:solidFill>
          </a:endParaRPr>
        </a:p>
        <a:p>
          <a:r>
            <a:rPr lang="zh-TW" altLang="en-US" sz="2000" b="1" dirty="0">
              <a:solidFill>
                <a:schemeClr val="bg1"/>
              </a:solidFill>
            </a:rPr>
            <a:t>建立</a:t>
          </a:r>
        </a:p>
      </dgm:t>
    </dgm:pt>
    <dgm:pt modelId="{12B8C44E-D965-4209-9D9C-3B169BAA7BBD}" type="parTrans" cxnId="{778C3AD2-D1CF-4CAE-9F48-8E1082363F76}">
      <dgm:prSet/>
      <dgm:spPr/>
      <dgm:t>
        <a:bodyPr/>
        <a:lstStyle/>
        <a:p>
          <a:endParaRPr lang="zh-TW" altLang="en-US"/>
        </a:p>
      </dgm:t>
    </dgm:pt>
    <dgm:pt modelId="{66FDC457-7F13-4C23-A920-8A8C8C2EAD20}" type="sibTrans" cxnId="{778C3AD2-D1CF-4CAE-9F48-8E1082363F76}">
      <dgm:prSet/>
      <dgm:spPr/>
      <dgm:t>
        <a:bodyPr/>
        <a:lstStyle/>
        <a:p>
          <a:endParaRPr lang="zh-TW" altLang="en-US"/>
        </a:p>
      </dgm:t>
    </dgm:pt>
    <dgm:pt modelId="{ECDB4DDD-53D6-4150-8D1D-12804AE84BFE}">
      <dgm:prSet phldrT="[文字]" custT="1"/>
      <dgm:spPr/>
      <dgm:t>
        <a:bodyPr/>
        <a:lstStyle/>
        <a:p>
          <a:r>
            <a:rPr lang="zh-TW" altLang="en-US" sz="2000" dirty="0">
              <a:latin typeface="微軟正黑體" panose="020B0604030504040204" pitchFamily="34" charset="-120"/>
              <a:ea typeface="微軟正黑體" panose="020B0604030504040204" pitchFamily="34" charset="-120"/>
            </a:rPr>
            <a:t>建立</a:t>
          </a:r>
          <a:r>
            <a:rPr lang="en-US" altLang="en-US" sz="2000" dirty="0">
              <a:latin typeface="微軟正黑體" panose="020B0604030504040204" pitchFamily="34" charset="-120"/>
              <a:ea typeface="微軟正黑體" panose="020B0604030504040204" pitchFamily="34" charset="-120"/>
            </a:rPr>
            <a:t>CBPR</a:t>
          </a:r>
          <a:r>
            <a:rPr lang="zh-TW" altLang="en-US" sz="2000" dirty="0">
              <a:latin typeface="微軟正黑體" panose="020B0604030504040204" pitchFamily="34" charset="-120"/>
              <a:ea typeface="微軟正黑體" panose="020B0604030504040204" pitchFamily="34" charset="-120"/>
            </a:rPr>
            <a:t>合作關係，以完成計畫研究並評估可解決兒童肥胖的本土多系統性問題。</a:t>
          </a:r>
        </a:p>
      </dgm:t>
    </dgm:pt>
    <dgm:pt modelId="{B510AA9A-86C0-4A19-9518-2F18CEF74A8E}" type="parTrans" cxnId="{FE7AD7B0-6FB2-4104-B80B-CC374D8F7544}">
      <dgm:prSet/>
      <dgm:spPr/>
      <dgm:t>
        <a:bodyPr/>
        <a:lstStyle/>
        <a:p>
          <a:endParaRPr lang="zh-TW" altLang="en-US"/>
        </a:p>
      </dgm:t>
    </dgm:pt>
    <dgm:pt modelId="{8F248F2E-99DD-4B5A-A903-E5CB60D81A42}" type="sibTrans" cxnId="{FE7AD7B0-6FB2-4104-B80B-CC374D8F7544}">
      <dgm:prSet/>
      <dgm:spPr/>
      <dgm:t>
        <a:bodyPr/>
        <a:lstStyle/>
        <a:p>
          <a:endParaRPr lang="zh-TW" altLang="en-US"/>
        </a:p>
      </dgm:t>
    </dgm:pt>
    <dgm:pt modelId="{10EB4913-5E66-4660-8852-F185D9CCC79E}">
      <dgm:prSet phldrT="[文字]" custT="1"/>
      <dgm:spPr/>
      <dgm:t>
        <a:bodyPr/>
        <a:lstStyle/>
        <a:p>
          <a:r>
            <a:rPr lang="zh-TW" altLang="en-US" sz="2000" b="1" dirty="0">
              <a:solidFill>
                <a:srgbClr val="002060"/>
              </a:solidFill>
            </a:rPr>
            <a:t>目標</a:t>
          </a:r>
          <a:r>
            <a:rPr lang="en-US" altLang="zh-TW" sz="2000" b="1" dirty="0">
              <a:solidFill>
                <a:srgbClr val="002060"/>
              </a:solidFill>
            </a:rPr>
            <a:t>2</a:t>
          </a:r>
          <a:r>
            <a:rPr lang="zh-TW" altLang="en-US" sz="2000" b="1" dirty="0">
              <a:solidFill>
                <a:srgbClr val="002060"/>
              </a:solidFill>
            </a:rPr>
            <a:t>：開發</a:t>
          </a:r>
        </a:p>
      </dgm:t>
    </dgm:pt>
    <dgm:pt modelId="{E0C20C5A-9172-4BAF-925A-C0DBDB0BA75C}" type="parTrans" cxnId="{2E0CAB06-D746-4A48-B02A-636691265FAF}">
      <dgm:prSet/>
      <dgm:spPr/>
      <dgm:t>
        <a:bodyPr/>
        <a:lstStyle/>
        <a:p>
          <a:endParaRPr lang="zh-TW" altLang="en-US"/>
        </a:p>
      </dgm:t>
    </dgm:pt>
    <dgm:pt modelId="{0224320A-1BB9-455E-B9E0-0CCD88598B98}" type="sibTrans" cxnId="{2E0CAB06-D746-4A48-B02A-636691265FAF}">
      <dgm:prSet/>
      <dgm:spPr/>
      <dgm:t>
        <a:bodyPr/>
        <a:lstStyle/>
        <a:p>
          <a:endParaRPr lang="zh-TW" altLang="en-US"/>
        </a:p>
      </dgm:t>
    </dgm:pt>
    <dgm:pt modelId="{1766C2DC-D4EA-43FF-BB02-6AFC0C3095E1}">
      <dgm:prSet phldrT="[文字]" custT="1"/>
      <dgm:spPr/>
      <dgm:t>
        <a:bodyPr/>
        <a:lstStyle/>
        <a:p>
          <a:r>
            <a:rPr lang="zh-TW" altLang="en-US" sz="2000" dirty="0">
              <a:latin typeface="微軟正黑體" panose="020B0604030504040204" pitchFamily="34" charset="-120"/>
              <a:ea typeface="微軟正黑體" panose="020B0604030504040204" pitchFamily="34" charset="-120"/>
            </a:rPr>
            <a:t>開發基於社區的多組健康監測系統，其中包含本地資訊</a:t>
          </a:r>
          <a:r>
            <a:rPr lang="zh-TW" altLang="en-US" sz="1800" dirty="0">
              <a:latin typeface="微軟正黑體" panose="020B0604030504040204" pitchFamily="34" charset="-120"/>
              <a:ea typeface="微軟正黑體" panose="020B0604030504040204" pitchFamily="34" charset="-120"/>
            </a:rPr>
            <a:t>（社區人口統計資料，學校衛生信息，社交網絡和內建環境以及食品系統。）</a:t>
          </a:r>
        </a:p>
      </dgm:t>
    </dgm:pt>
    <dgm:pt modelId="{8D99F7C3-5AD3-4027-AD0C-FB6AA16C0DB7}" type="parTrans" cxnId="{640FC8AA-50D8-4C87-9281-20E5401C786B}">
      <dgm:prSet/>
      <dgm:spPr/>
      <dgm:t>
        <a:bodyPr/>
        <a:lstStyle/>
        <a:p>
          <a:endParaRPr lang="zh-TW" altLang="en-US"/>
        </a:p>
      </dgm:t>
    </dgm:pt>
    <dgm:pt modelId="{9222D1E5-08DF-4B30-8E5A-9E826CA21378}" type="sibTrans" cxnId="{640FC8AA-50D8-4C87-9281-20E5401C786B}">
      <dgm:prSet/>
      <dgm:spPr/>
      <dgm:t>
        <a:bodyPr/>
        <a:lstStyle/>
        <a:p>
          <a:endParaRPr lang="zh-TW" altLang="en-US"/>
        </a:p>
      </dgm:t>
    </dgm:pt>
    <dgm:pt modelId="{5C4B835F-37D6-4815-A1A9-4F87C52FF021}">
      <dgm:prSet phldrT="[文字]" custT="1"/>
      <dgm:spPr/>
      <dgm:t>
        <a:bodyPr/>
        <a:lstStyle/>
        <a:p>
          <a:r>
            <a:rPr lang="zh-TW" altLang="en-US" sz="2000" b="1" dirty="0">
              <a:solidFill>
                <a:srgbClr val="002060"/>
              </a:solidFill>
            </a:rPr>
            <a:t>目標</a:t>
          </a:r>
          <a:r>
            <a:rPr lang="en-US" altLang="zh-TW" sz="2000" b="1" dirty="0">
              <a:solidFill>
                <a:srgbClr val="002060"/>
              </a:solidFill>
            </a:rPr>
            <a:t>3</a:t>
          </a:r>
          <a:r>
            <a:rPr lang="zh-TW" altLang="en-US" sz="2000" b="1" dirty="0">
              <a:solidFill>
                <a:srgbClr val="002060"/>
              </a:solidFill>
            </a:rPr>
            <a:t>：</a:t>
          </a:r>
          <a:endParaRPr lang="en-US" altLang="zh-TW" sz="2000" b="1" dirty="0">
            <a:solidFill>
              <a:srgbClr val="002060"/>
            </a:solidFill>
          </a:endParaRPr>
        </a:p>
        <a:p>
          <a:r>
            <a:rPr lang="zh-TW" altLang="en-US" sz="2000" b="1" dirty="0">
              <a:solidFill>
                <a:srgbClr val="002060"/>
              </a:solidFill>
            </a:rPr>
            <a:t>使用</a:t>
          </a:r>
          <a:endParaRPr lang="en-US" altLang="zh-TW" sz="2000" b="1" dirty="0">
            <a:solidFill>
              <a:srgbClr val="002060"/>
            </a:solidFill>
          </a:endParaRPr>
        </a:p>
      </dgm:t>
    </dgm:pt>
    <dgm:pt modelId="{6AA86447-C07A-4EC7-B654-B813D0FEB6BF}" type="parTrans" cxnId="{1871816A-2925-4B94-B613-C6B31E2EA7B3}">
      <dgm:prSet/>
      <dgm:spPr/>
      <dgm:t>
        <a:bodyPr/>
        <a:lstStyle/>
        <a:p>
          <a:endParaRPr lang="zh-TW" altLang="en-US"/>
        </a:p>
      </dgm:t>
    </dgm:pt>
    <dgm:pt modelId="{B3E15B45-B3F2-48A1-B5B4-C7CB34CFCA45}" type="sibTrans" cxnId="{1871816A-2925-4B94-B613-C6B31E2EA7B3}">
      <dgm:prSet/>
      <dgm:spPr/>
      <dgm:t>
        <a:bodyPr/>
        <a:lstStyle/>
        <a:p>
          <a:endParaRPr lang="zh-TW" altLang="en-US"/>
        </a:p>
      </dgm:t>
    </dgm:pt>
    <dgm:pt modelId="{40BD293A-3723-413A-8D4E-902478E4B8EB}">
      <dgm:prSet phldrT="[文字]" custT="1"/>
      <dgm:spPr/>
      <dgm:t>
        <a:bodyPr/>
        <a:lstStyle/>
        <a:p>
          <a:r>
            <a:rPr lang="zh-TW" altLang="en-US" sz="2000" b="0" i="0" dirty="0">
              <a:latin typeface="微軟正黑體" panose="020B0604030504040204" pitchFamily="34" charset="-120"/>
              <a:ea typeface="微軟正黑體" panose="020B0604030504040204" pitchFamily="34" charset="-120"/>
            </a:rPr>
            <a:t>使用新開發的健康監控系統中獲得的研究訊息以檢查社會環境與內置環境之間的關係、現有食品系統、肥胖及學童和家庭中的其他風險因素。</a:t>
          </a:r>
          <a:endParaRPr lang="zh-TW" altLang="en-US" sz="2000" dirty="0">
            <a:latin typeface="微軟正黑體" panose="020B0604030504040204" pitchFamily="34" charset="-120"/>
            <a:ea typeface="微軟正黑體" panose="020B0604030504040204" pitchFamily="34" charset="-120"/>
          </a:endParaRPr>
        </a:p>
      </dgm:t>
    </dgm:pt>
    <dgm:pt modelId="{DF2BB9B1-0FCE-43DC-A7C7-4C19B4F7C3EB}" type="parTrans" cxnId="{D3E83CED-B18D-44AA-BD9B-A6D7B66932CA}">
      <dgm:prSet/>
      <dgm:spPr/>
      <dgm:t>
        <a:bodyPr/>
        <a:lstStyle/>
        <a:p>
          <a:endParaRPr lang="zh-TW" altLang="en-US"/>
        </a:p>
      </dgm:t>
    </dgm:pt>
    <dgm:pt modelId="{190A7DA8-8690-4B41-812D-1040BE147F0A}" type="sibTrans" cxnId="{D3E83CED-B18D-44AA-BD9B-A6D7B66932CA}">
      <dgm:prSet/>
      <dgm:spPr/>
      <dgm:t>
        <a:bodyPr/>
        <a:lstStyle/>
        <a:p>
          <a:endParaRPr lang="zh-TW" altLang="en-US"/>
        </a:p>
      </dgm:t>
    </dgm:pt>
    <dgm:pt modelId="{E0121B84-EA70-476B-A18D-44CCE92D33C9}">
      <dgm:prSet custT="1"/>
      <dgm:spPr/>
      <dgm:t>
        <a:bodyPr/>
        <a:lstStyle/>
        <a:p>
          <a:r>
            <a:rPr lang="zh-TW" altLang="en-US" sz="1800" b="1" dirty="0">
              <a:solidFill>
                <a:srgbClr val="002060"/>
              </a:solidFill>
            </a:rPr>
            <a:t>目標</a:t>
          </a:r>
          <a:r>
            <a:rPr lang="en-US" altLang="zh-TW" sz="1800" b="1" dirty="0">
              <a:solidFill>
                <a:srgbClr val="002060"/>
              </a:solidFill>
            </a:rPr>
            <a:t>4</a:t>
          </a:r>
          <a:r>
            <a:rPr lang="zh-TW" altLang="en-US" sz="1800" b="1" dirty="0">
              <a:solidFill>
                <a:srgbClr val="002060"/>
              </a:solidFill>
            </a:rPr>
            <a:t>：</a:t>
          </a:r>
          <a:endParaRPr lang="en-US" altLang="zh-TW" sz="1800" b="1" dirty="0">
            <a:solidFill>
              <a:srgbClr val="002060"/>
            </a:solidFill>
          </a:endParaRPr>
        </a:p>
        <a:p>
          <a:r>
            <a:rPr lang="zh-TW" altLang="en-US" sz="1800" b="1" dirty="0">
              <a:solidFill>
                <a:srgbClr val="002060"/>
              </a:solidFill>
            </a:rPr>
            <a:t>設計並試行</a:t>
          </a:r>
          <a:endParaRPr lang="en-US" altLang="zh-TW" sz="1800" b="1" dirty="0">
            <a:solidFill>
              <a:srgbClr val="002060"/>
            </a:solidFill>
          </a:endParaRPr>
        </a:p>
        <a:p>
          <a:endParaRPr lang="zh-TW" altLang="en-US" sz="800" dirty="0"/>
        </a:p>
      </dgm:t>
    </dgm:pt>
    <dgm:pt modelId="{60C6621D-64D5-4E3D-B0EC-40316DA89ED0}" type="parTrans" cxnId="{A9A1681E-E08A-4383-9FA0-D3F086D2CA6E}">
      <dgm:prSet/>
      <dgm:spPr/>
      <dgm:t>
        <a:bodyPr/>
        <a:lstStyle/>
        <a:p>
          <a:endParaRPr lang="zh-TW" altLang="en-US"/>
        </a:p>
      </dgm:t>
    </dgm:pt>
    <dgm:pt modelId="{608910FA-8905-4F66-90C2-99219979B7B4}" type="sibTrans" cxnId="{A9A1681E-E08A-4383-9FA0-D3F086D2CA6E}">
      <dgm:prSet/>
      <dgm:spPr/>
      <dgm:t>
        <a:bodyPr/>
        <a:lstStyle/>
        <a:p>
          <a:endParaRPr lang="zh-TW" altLang="en-US"/>
        </a:p>
      </dgm:t>
    </dgm:pt>
    <dgm:pt modelId="{FD440F6B-463B-4FAE-8F13-ECFE0B2C4150}">
      <dgm:prSet custT="1"/>
      <dgm:spPr/>
      <dgm:t>
        <a:bodyPr/>
        <a:lstStyle/>
        <a:p>
          <a:r>
            <a:rPr lang="zh-TW" altLang="en-US" sz="2000" dirty="0">
              <a:latin typeface="微軟正黑體" panose="020B0604030504040204" pitchFamily="34" charset="-120"/>
              <a:ea typeface="微軟正黑體" panose="020B0604030504040204" pitchFamily="34" charset="-120"/>
            </a:rPr>
            <a:t>設計並試行以社區為基礎的介入方法，重點是對在校學生的父母進行訓練和教育，使其了解現今社會，建立環境及健康食品消費等資訊和知識，有助兒童健康生活模式。</a:t>
          </a:r>
        </a:p>
      </dgm:t>
    </dgm:pt>
    <dgm:pt modelId="{4285EE78-4CB3-477B-BB0F-9CA333BE90C5}" type="parTrans" cxnId="{2EC8641A-609E-46BA-97E6-5D9971994F45}">
      <dgm:prSet/>
      <dgm:spPr/>
      <dgm:t>
        <a:bodyPr/>
        <a:lstStyle/>
        <a:p>
          <a:endParaRPr lang="zh-TW" altLang="en-US"/>
        </a:p>
      </dgm:t>
    </dgm:pt>
    <dgm:pt modelId="{BEDC372D-F3FC-485B-8291-1B9CFE0E224E}" type="sibTrans" cxnId="{2EC8641A-609E-46BA-97E6-5D9971994F45}">
      <dgm:prSet/>
      <dgm:spPr/>
      <dgm:t>
        <a:bodyPr/>
        <a:lstStyle/>
        <a:p>
          <a:endParaRPr lang="zh-TW" altLang="en-US"/>
        </a:p>
      </dgm:t>
    </dgm:pt>
    <dgm:pt modelId="{4E909079-87EF-459A-BF72-9A528F513A1F}" type="pres">
      <dgm:prSet presAssocID="{815898C7-8F3D-477E-9AB4-F3736F3075A8}" presName="linearFlow" presStyleCnt="0">
        <dgm:presLayoutVars>
          <dgm:dir/>
          <dgm:animLvl val="lvl"/>
          <dgm:resizeHandles val="exact"/>
        </dgm:presLayoutVars>
      </dgm:prSet>
      <dgm:spPr/>
    </dgm:pt>
    <dgm:pt modelId="{218FA36C-DB95-4F3A-BF47-FC675CC7855C}" type="pres">
      <dgm:prSet presAssocID="{F3DAAA29-025D-4846-8E1D-3BA7B6C8B5F2}" presName="composite" presStyleCnt="0"/>
      <dgm:spPr/>
    </dgm:pt>
    <dgm:pt modelId="{8276DF90-2D02-45E5-9ADC-D16183EDD3CE}" type="pres">
      <dgm:prSet presAssocID="{F3DAAA29-025D-4846-8E1D-3BA7B6C8B5F2}" presName="parentText" presStyleLbl="alignNode1" presStyleIdx="0" presStyleCnt="4" custScaleX="102997">
        <dgm:presLayoutVars>
          <dgm:chMax val="1"/>
          <dgm:bulletEnabled val="1"/>
        </dgm:presLayoutVars>
      </dgm:prSet>
      <dgm:spPr/>
    </dgm:pt>
    <dgm:pt modelId="{4EFF3D87-0355-4BC2-B624-F9CC637819AE}" type="pres">
      <dgm:prSet presAssocID="{F3DAAA29-025D-4846-8E1D-3BA7B6C8B5F2}" presName="descendantText" presStyleLbl="alignAcc1" presStyleIdx="0" presStyleCnt="4" custLinFactNeighborX="1224" custLinFactNeighborY="-3737">
        <dgm:presLayoutVars>
          <dgm:bulletEnabled val="1"/>
        </dgm:presLayoutVars>
      </dgm:prSet>
      <dgm:spPr/>
    </dgm:pt>
    <dgm:pt modelId="{D650C4F7-6D1E-47DD-9D3D-7FC19FB91C18}" type="pres">
      <dgm:prSet presAssocID="{66FDC457-7F13-4C23-A920-8A8C8C2EAD20}" presName="sp" presStyleCnt="0"/>
      <dgm:spPr/>
    </dgm:pt>
    <dgm:pt modelId="{61E70F47-29C0-4925-872A-6531FF5017AC}" type="pres">
      <dgm:prSet presAssocID="{10EB4913-5E66-4660-8852-F185D9CCC79E}" presName="composite" presStyleCnt="0"/>
      <dgm:spPr/>
    </dgm:pt>
    <dgm:pt modelId="{1413A80E-6893-4B98-961F-9380A2421B5D}" type="pres">
      <dgm:prSet presAssocID="{10EB4913-5E66-4660-8852-F185D9CCC79E}" presName="parentText" presStyleLbl="alignNode1" presStyleIdx="1" presStyleCnt="4">
        <dgm:presLayoutVars>
          <dgm:chMax val="1"/>
          <dgm:bulletEnabled val="1"/>
        </dgm:presLayoutVars>
      </dgm:prSet>
      <dgm:spPr/>
    </dgm:pt>
    <dgm:pt modelId="{440742EF-7385-4C9D-9409-AB11495FAE90}" type="pres">
      <dgm:prSet presAssocID="{10EB4913-5E66-4660-8852-F185D9CCC79E}" presName="descendantText" presStyleLbl="alignAcc1" presStyleIdx="1" presStyleCnt="4">
        <dgm:presLayoutVars>
          <dgm:bulletEnabled val="1"/>
        </dgm:presLayoutVars>
      </dgm:prSet>
      <dgm:spPr/>
    </dgm:pt>
    <dgm:pt modelId="{984BDB0B-92AD-418A-815E-7106BECC6717}" type="pres">
      <dgm:prSet presAssocID="{0224320A-1BB9-455E-B9E0-0CCD88598B98}" presName="sp" presStyleCnt="0"/>
      <dgm:spPr/>
    </dgm:pt>
    <dgm:pt modelId="{EC487CC5-9175-46BB-96BA-D5E32710C155}" type="pres">
      <dgm:prSet presAssocID="{5C4B835F-37D6-4815-A1A9-4F87C52FF021}" presName="composite" presStyleCnt="0"/>
      <dgm:spPr/>
    </dgm:pt>
    <dgm:pt modelId="{770E22F4-7FD4-45C7-BE22-7CCE5DCDED41}" type="pres">
      <dgm:prSet presAssocID="{5C4B835F-37D6-4815-A1A9-4F87C52FF021}" presName="parentText" presStyleLbl="alignNode1" presStyleIdx="2" presStyleCnt="4">
        <dgm:presLayoutVars>
          <dgm:chMax val="1"/>
          <dgm:bulletEnabled val="1"/>
        </dgm:presLayoutVars>
      </dgm:prSet>
      <dgm:spPr/>
    </dgm:pt>
    <dgm:pt modelId="{397CED04-E1DA-42A7-AA8C-8903D69E1414}" type="pres">
      <dgm:prSet presAssocID="{5C4B835F-37D6-4815-A1A9-4F87C52FF021}" presName="descendantText" presStyleLbl="alignAcc1" presStyleIdx="2" presStyleCnt="4">
        <dgm:presLayoutVars>
          <dgm:bulletEnabled val="1"/>
        </dgm:presLayoutVars>
      </dgm:prSet>
      <dgm:spPr/>
    </dgm:pt>
    <dgm:pt modelId="{392D3816-E540-4954-B25B-B03589137FD1}" type="pres">
      <dgm:prSet presAssocID="{B3E15B45-B3F2-48A1-B5B4-C7CB34CFCA45}" presName="sp" presStyleCnt="0"/>
      <dgm:spPr/>
    </dgm:pt>
    <dgm:pt modelId="{014B3D00-A954-4695-925E-A8C76BFF548B}" type="pres">
      <dgm:prSet presAssocID="{E0121B84-EA70-476B-A18D-44CCE92D33C9}" presName="composite" presStyleCnt="0"/>
      <dgm:spPr/>
    </dgm:pt>
    <dgm:pt modelId="{00AE42C3-1D00-4959-8FC6-53953487E0AA}" type="pres">
      <dgm:prSet presAssocID="{E0121B84-EA70-476B-A18D-44CCE92D33C9}" presName="parentText" presStyleLbl="alignNode1" presStyleIdx="3" presStyleCnt="4" custLinFactNeighborX="-8108">
        <dgm:presLayoutVars>
          <dgm:chMax val="1"/>
          <dgm:bulletEnabled val="1"/>
        </dgm:presLayoutVars>
      </dgm:prSet>
      <dgm:spPr/>
    </dgm:pt>
    <dgm:pt modelId="{015C5871-2F3F-46F2-97F8-DA942B686D44}" type="pres">
      <dgm:prSet presAssocID="{E0121B84-EA70-476B-A18D-44CCE92D33C9}" presName="descendantText" presStyleLbl="alignAcc1" presStyleIdx="3" presStyleCnt="4">
        <dgm:presLayoutVars>
          <dgm:bulletEnabled val="1"/>
        </dgm:presLayoutVars>
      </dgm:prSet>
      <dgm:spPr/>
    </dgm:pt>
  </dgm:ptLst>
  <dgm:cxnLst>
    <dgm:cxn modelId="{2E0CAB06-D746-4A48-B02A-636691265FAF}" srcId="{815898C7-8F3D-477E-9AB4-F3736F3075A8}" destId="{10EB4913-5E66-4660-8852-F185D9CCC79E}" srcOrd="1" destOrd="0" parTransId="{E0C20C5A-9172-4BAF-925A-C0DBDB0BA75C}" sibTransId="{0224320A-1BB9-455E-B9E0-0CCD88598B98}"/>
    <dgm:cxn modelId="{2EC8641A-609E-46BA-97E6-5D9971994F45}" srcId="{E0121B84-EA70-476B-A18D-44CCE92D33C9}" destId="{FD440F6B-463B-4FAE-8F13-ECFE0B2C4150}" srcOrd="0" destOrd="0" parTransId="{4285EE78-4CB3-477B-BB0F-9CA333BE90C5}" sibTransId="{BEDC372D-F3FC-485B-8291-1B9CFE0E224E}"/>
    <dgm:cxn modelId="{A9A1681E-E08A-4383-9FA0-D3F086D2CA6E}" srcId="{815898C7-8F3D-477E-9AB4-F3736F3075A8}" destId="{E0121B84-EA70-476B-A18D-44CCE92D33C9}" srcOrd="3" destOrd="0" parTransId="{60C6621D-64D5-4E3D-B0EC-40316DA89ED0}" sibTransId="{608910FA-8905-4F66-90C2-99219979B7B4}"/>
    <dgm:cxn modelId="{1871816A-2925-4B94-B613-C6B31E2EA7B3}" srcId="{815898C7-8F3D-477E-9AB4-F3736F3075A8}" destId="{5C4B835F-37D6-4815-A1A9-4F87C52FF021}" srcOrd="2" destOrd="0" parTransId="{6AA86447-C07A-4EC7-B654-B813D0FEB6BF}" sibTransId="{B3E15B45-B3F2-48A1-B5B4-C7CB34CFCA45}"/>
    <dgm:cxn modelId="{31180779-E174-433B-9BA7-E8B724E41314}" type="presOf" srcId="{1766C2DC-D4EA-43FF-BB02-6AFC0C3095E1}" destId="{440742EF-7385-4C9D-9409-AB11495FAE90}" srcOrd="0" destOrd="0" presId="urn:microsoft.com/office/officeart/2005/8/layout/chevron2"/>
    <dgm:cxn modelId="{38AAC397-4208-40AD-BCF6-98A8DCB714DC}" type="presOf" srcId="{5C4B835F-37D6-4815-A1A9-4F87C52FF021}" destId="{770E22F4-7FD4-45C7-BE22-7CCE5DCDED41}" srcOrd="0" destOrd="0" presId="urn:microsoft.com/office/officeart/2005/8/layout/chevron2"/>
    <dgm:cxn modelId="{640FC8AA-50D8-4C87-9281-20E5401C786B}" srcId="{10EB4913-5E66-4660-8852-F185D9CCC79E}" destId="{1766C2DC-D4EA-43FF-BB02-6AFC0C3095E1}" srcOrd="0" destOrd="0" parTransId="{8D99F7C3-5AD3-4027-AD0C-FB6AA16C0DB7}" sibTransId="{9222D1E5-08DF-4B30-8E5A-9E826CA21378}"/>
    <dgm:cxn modelId="{FE7AD7B0-6FB2-4104-B80B-CC374D8F7544}" srcId="{F3DAAA29-025D-4846-8E1D-3BA7B6C8B5F2}" destId="{ECDB4DDD-53D6-4150-8D1D-12804AE84BFE}" srcOrd="0" destOrd="0" parTransId="{B510AA9A-86C0-4A19-9518-2F18CEF74A8E}" sibTransId="{8F248F2E-99DD-4B5A-A903-E5CB60D81A42}"/>
    <dgm:cxn modelId="{EBC9F8C8-19D2-4726-8A7F-E1627BCA90AE}" type="presOf" srcId="{F3DAAA29-025D-4846-8E1D-3BA7B6C8B5F2}" destId="{8276DF90-2D02-45E5-9ADC-D16183EDD3CE}" srcOrd="0" destOrd="0" presId="urn:microsoft.com/office/officeart/2005/8/layout/chevron2"/>
    <dgm:cxn modelId="{9AC56BC9-E210-4F3E-89B3-1D6331C80C81}" type="presOf" srcId="{ECDB4DDD-53D6-4150-8D1D-12804AE84BFE}" destId="{4EFF3D87-0355-4BC2-B624-F9CC637819AE}" srcOrd="0" destOrd="0" presId="urn:microsoft.com/office/officeart/2005/8/layout/chevron2"/>
    <dgm:cxn modelId="{3A344ACA-4A16-40B3-B102-C26C7BF2E7EF}" type="presOf" srcId="{E0121B84-EA70-476B-A18D-44CCE92D33C9}" destId="{00AE42C3-1D00-4959-8FC6-53953487E0AA}" srcOrd="0" destOrd="0" presId="urn:microsoft.com/office/officeart/2005/8/layout/chevron2"/>
    <dgm:cxn modelId="{CFAD22D1-76DE-43DD-96E5-7B06F8BB657C}" type="presOf" srcId="{FD440F6B-463B-4FAE-8F13-ECFE0B2C4150}" destId="{015C5871-2F3F-46F2-97F8-DA942B686D44}" srcOrd="0" destOrd="0" presId="urn:microsoft.com/office/officeart/2005/8/layout/chevron2"/>
    <dgm:cxn modelId="{778C3AD2-D1CF-4CAE-9F48-8E1082363F76}" srcId="{815898C7-8F3D-477E-9AB4-F3736F3075A8}" destId="{F3DAAA29-025D-4846-8E1D-3BA7B6C8B5F2}" srcOrd="0" destOrd="0" parTransId="{12B8C44E-D965-4209-9D9C-3B169BAA7BBD}" sibTransId="{66FDC457-7F13-4C23-A920-8A8C8C2EAD20}"/>
    <dgm:cxn modelId="{12F50ADA-38C3-4C08-8756-8BF0A3E80441}" type="presOf" srcId="{10EB4913-5E66-4660-8852-F185D9CCC79E}" destId="{1413A80E-6893-4B98-961F-9380A2421B5D}" srcOrd="0" destOrd="0" presId="urn:microsoft.com/office/officeart/2005/8/layout/chevron2"/>
    <dgm:cxn modelId="{40123CDB-77BF-4C44-AA2E-C85DADD02831}" type="presOf" srcId="{815898C7-8F3D-477E-9AB4-F3736F3075A8}" destId="{4E909079-87EF-459A-BF72-9A528F513A1F}" srcOrd="0" destOrd="0" presId="urn:microsoft.com/office/officeart/2005/8/layout/chevron2"/>
    <dgm:cxn modelId="{D3E83CED-B18D-44AA-BD9B-A6D7B66932CA}" srcId="{5C4B835F-37D6-4815-A1A9-4F87C52FF021}" destId="{40BD293A-3723-413A-8D4E-902478E4B8EB}" srcOrd="0" destOrd="0" parTransId="{DF2BB9B1-0FCE-43DC-A7C7-4C19B4F7C3EB}" sibTransId="{190A7DA8-8690-4B41-812D-1040BE147F0A}"/>
    <dgm:cxn modelId="{3EC020FB-292B-4484-8767-47EE4F4D2198}" type="presOf" srcId="{40BD293A-3723-413A-8D4E-902478E4B8EB}" destId="{397CED04-E1DA-42A7-AA8C-8903D69E1414}" srcOrd="0" destOrd="0" presId="urn:microsoft.com/office/officeart/2005/8/layout/chevron2"/>
    <dgm:cxn modelId="{3F972679-D4A4-4E12-988D-32A48AD40724}" type="presParOf" srcId="{4E909079-87EF-459A-BF72-9A528F513A1F}" destId="{218FA36C-DB95-4F3A-BF47-FC675CC7855C}" srcOrd="0" destOrd="0" presId="urn:microsoft.com/office/officeart/2005/8/layout/chevron2"/>
    <dgm:cxn modelId="{A3D55193-BCCE-48C5-9071-D7DD2A313CFF}" type="presParOf" srcId="{218FA36C-DB95-4F3A-BF47-FC675CC7855C}" destId="{8276DF90-2D02-45E5-9ADC-D16183EDD3CE}" srcOrd="0" destOrd="0" presId="urn:microsoft.com/office/officeart/2005/8/layout/chevron2"/>
    <dgm:cxn modelId="{8B606ECB-228D-4CBB-AFD0-2FD45A580A53}" type="presParOf" srcId="{218FA36C-DB95-4F3A-BF47-FC675CC7855C}" destId="{4EFF3D87-0355-4BC2-B624-F9CC637819AE}" srcOrd="1" destOrd="0" presId="urn:microsoft.com/office/officeart/2005/8/layout/chevron2"/>
    <dgm:cxn modelId="{3EC0CCCE-CBAE-4059-A61A-EE3E8EA691B1}" type="presParOf" srcId="{4E909079-87EF-459A-BF72-9A528F513A1F}" destId="{D650C4F7-6D1E-47DD-9D3D-7FC19FB91C18}" srcOrd="1" destOrd="0" presId="urn:microsoft.com/office/officeart/2005/8/layout/chevron2"/>
    <dgm:cxn modelId="{8C61FA46-AC64-4A7C-BF7B-CEA8F361B4A0}" type="presParOf" srcId="{4E909079-87EF-459A-BF72-9A528F513A1F}" destId="{61E70F47-29C0-4925-872A-6531FF5017AC}" srcOrd="2" destOrd="0" presId="urn:microsoft.com/office/officeart/2005/8/layout/chevron2"/>
    <dgm:cxn modelId="{5870009D-B424-4E34-BC07-83682BF759D8}" type="presParOf" srcId="{61E70F47-29C0-4925-872A-6531FF5017AC}" destId="{1413A80E-6893-4B98-961F-9380A2421B5D}" srcOrd="0" destOrd="0" presId="urn:microsoft.com/office/officeart/2005/8/layout/chevron2"/>
    <dgm:cxn modelId="{376A238F-2A18-45A6-8D83-9C1A78139AEB}" type="presParOf" srcId="{61E70F47-29C0-4925-872A-6531FF5017AC}" destId="{440742EF-7385-4C9D-9409-AB11495FAE90}" srcOrd="1" destOrd="0" presId="urn:microsoft.com/office/officeart/2005/8/layout/chevron2"/>
    <dgm:cxn modelId="{0250BA47-3601-4320-9F42-C576C3B37BF3}" type="presParOf" srcId="{4E909079-87EF-459A-BF72-9A528F513A1F}" destId="{984BDB0B-92AD-418A-815E-7106BECC6717}" srcOrd="3" destOrd="0" presId="urn:microsoft.com/office/officeart/2005/8/layout/chevron2"/>
    <dgm:cxn modelId="{3CD9AA80-7A4D-4EC4-9E62-69EE232DC9DC}" type="presParOf" srcId="{4E909079-87EF-459A-BF72-9A528F513A1F}" destId="{EC487CC5-9175-46BB-96BA-D5E32710C155}" srcOrd="4" destOrd="0" presId="urn:microsoft.com/office/officeart/2005/8/layout/chevron2"/>
    <dgm:cxn modelId="{0D75784B-5789-40A0-A6AC-A45D00A9D075}" type="presParOf" srcId="{EC487CC5-9175-46BB-96BA-D5E32710C155}" destId="{770E22F4-7FD4-45C7-BE22-7CCE5DCDED41}" srcOrd="0" destOrd="0" presId="urn:microsoft.com/office/officeart/2005/8/layout/chevron2"/>
    <dgm:cxn modelId="{8DFBD499-ED50-4CC3-9601-E535CBE0F59B}" type="presParOf" srcId="{EC487CC5-9175-46BB-96BA-D5E32710C155}" destId="{397CED04-E1DA-42A7-AA8C-8903D69E1414}" srcOrd="1" destOrd="0" presId="urn:microsoft.com/office/officeart/2005/8/layout/chevron2"/>
    <dgm:cxn modelId="{8F2CAAC1-B12D-407B-B2C3-9DAF36FEEDBD}" type="presParOf" srcId="{4E909079-87EF-459A-BF72-9A528F513A1F}" destId="{392D3816-E540-4954-B25B-B03589137FD1}" srcOrd="5" destOrd="0" presId="urn:microsoft.com/office/officeart/2005/8/layout/chevron2"/>
    <dgm:cxn modelId="{EB9F888C-F38E-44FC-9608-BD03C4625946}" type="presParOf" srcId="{4E909079-87EF-459A-BF72-9A528F513A1F}" destId="{014B3D00-A954-4695-925E-A8C76BFF548B}" srcOrd="6" destOrd="0" presId="urn:microsoft.com/office/officeart/2005/8/layout/chevron2"/>
    <dgm:cxn modelId="{A55516BF-0FAC-48C9-B45F-EF58547D19A2}" type="presParOf" srcId="{014B3D00-A954-4695-925E-A8C76BFF548B}" destId="{00AE42C3-1D00-4959-8FC6-53953487E0AA}" srcOrd="0" destOrd="0" presId="urn:microsoft.com/office/officeart/2005/8/layout/chevron2"/>
    <dgm:cxn modelId="{B6FDB7CB-725C-44F2-96A9-870DC5371C68}" type="presParOf" srcId="{014B3D00-A954-4695-925E-A8C76BFF548B}" destId="{015C5871-2F3F-46F2-97F8-DA942B686D4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5898C7-8F3D-477E-9AB4-F3736F3075A8}" type="doc">
      <dgm:prSet loTypeId="urn:microsoft.com/office/officeart/2005/8/layout/chevron2" loCatId="process" qsTypeId="urn:microsoft.com/office/officeart/2005/8/quickstyle/simple1" qsCatId="simple" csTypeId="urn:microsoft.com/office/officeart/2005/8/colors/colorful5" csCatId="colorful" phldr="1"/>
      <dgm:spPr/>
      <dgm:t>
        <a:bodyPr/>
        <a:lstStyle/>
        <a:p>
          <a:endParaRPr lang="zh-TW" altLang="en-US"/>
        </a:p>
      </dgm:t>
    </dgm:pt>
    <dgm:pt modelId="{F3DAAA29-025D-4846-8E1D-3BA7B6C8B5F2}">
      <dgm:prSet phldrT="[文字]" custT="1"/>
      <dgm:spPr/>
      <dgm:t>
        <a:bodyPr/>
        <a:lstStyle/>
        <a:p>
          <a:r>
            <a:rPr lang="zh-TW" altLang="en-US" sz="2000" b="1"/>
            <a:t>目標</a:t>
          </a:r>
          <a:r>
            <a:rPr lang="en-US" altLang="zh-TW" sz="2000" b="1"/>
            <a:t>5</a:t>
          </a:r>
          <a:r>
            <a:rPr lang="zh-TW" altLang="en-US" sz="2000" b="1"/>
            <a:t>：</a:t>
          </a:r>
          <a:endParaRPr lang="en-US" altLang="zh-TW" sz="2000" b="1"/>
        </a:p>
        <a:p>
          <a:r>
            <a:rPr lang="zh-TW" altLang="en-US" sz="2000" b="1"/>
            <a:t>實施和評估</a:t>
          </a:r>
          <a:endParaRPr lang="zh-TW" altLang="en-US" sz="2000" b="1" dirty="0"/>
        </a:p>
      </dgm:t>
    </dgm:pt>
    <dgm:pt modelId="{12B8C44E-D965-4209-9D9C-3B169BAA7BBD}" type="parTrans" cxnId="{778C3AD2-D1CF-4CAE-9F48-8E1082363F76}">
      <dgm:prSet/>
      <dgm:spPr/>
      <dgm:t>
        <a:bodyPr/>
        <a:lstStyle/>
        <a:p>
          <a:endParaRPr lang="zh-TW" altLang="en-US"/>
        </a:p>
      </dgm:t>
    </dgm:pt>
    <dgm:pt modelId="{66FDC457-7F13-4C23-A920-8A8C8C2EAD20}" type="sibTrans" cxnId="{778C3AD2-D1CF-4CAE-9F48-8E1082363F76}">
      <dgm:prSet/>
      <dgm:spPr/>
      <dgm:t>
        <a:bodyPr/>
        <a:lstStyle/>
        <a:p>
          <a:endParaRPr lang="zh-TW" altLang="en-US"/>
        </a:p>
      </dgm:t>
    </dgm:pt>
    <dgm:pt modelId="{ECDB4DDD-53D6-4150-8D1D-12804AE84BFE}">
      <dgm:prSet phldrT="[文字]" custT="1"/>
      <dgm:spPr/>
      <dgm:t>
        <a:bodyPr/>
        <a:lstStyle/>
        <a:p>
          <a:r>
            <a:rPr lang="zh-TW" altLang="en-US" sz="2000" b="0" i="0" dirty="0">
              <a:latin typeface="微軟正黑體" panose="020B0604030504040204" pitchFamily="34" charset="-120"/>
              <a:ea typeface="微軟正黑體" panose="020B0604030504040204" pitchFamily="34" charset="-120"/>
            </a:rPr>
            <a:t>在社區環境中，實施並評估新開發的預防肥胖育兒計劃其有效性。</a:t>
          </a:r>
          <a:endParaRPr lang="zh-TW" altLang="en-US" sz="2000" dirty="0">
            <a:latin typeface="微軟正黑體" panose="020B0604030504040204" pitchFamily="34" charset="-120"/>
            <a:ea typeface="微軟正黑體" panose="020B0604030504040204" pitchFamily="34" charset="-120"/>
          </a:endParaRPr>
        </a:p>
      </dgm:t>
    </dgm:pt>
    <dgm:pt modelId="{B510AA9A-86C0-4A19-9518-2F18CEF74A8E}" type="parTrans" cxnId="{FE7AD7B0-6FB2-4104-B80B-CC374D8F7544}">
      <dgm:prSet/>
      <dgm:spPr/>
      <dgm:t>
        <a:bodyPr/>
        <a:lstStyle/>
        <a:p>
          <a:endParaRPr lang="zh-TW" altLang="en-US"/>
        </a:p>
      </dgm:t>
    </dgm:pt>
    <dgm:pt modelId="{8F248F2E-99DD-4B5A-A903-E5CB60D81A42}" type="sibTrans" cxnId="{FE7AD7B0-6FB2-4104-B80B-CC374D8F7544}">
      <dgm:prSet/>
      <dgm:spPr/>
      <dgm:t>
        <a:bodyPr/>
        <a:lstStyle/>
        <a:p>
          <a:endParaRPr lang="zh-TW" altLang="en-US"/>
        </a:p>
      </dgm:t>
    </dgm:pt>
    <dgm:pt modelId="{10EB4913-5E66-4660-8852-F185D9CCC79E}">
      <dgm:prSet phldrT="[文字]" custT="1"/>
      <dgm:spPr/>
      <dgm:t>
        <a:bodyPr/>
        <a:lstStyle/>
        <a:p>
          <a:r>
            <a:rPr lang="zh-TW" altLang="en-US" sz="2000" b="1" dirty="0">
              <a:solidFill>
                <a:srgbClr val="002060"/>
              </a:solidFill>
            </a:rPr>
            <a:t>目標</a:t>
          </a:r>
          <a:r>
            <a:rPr lang="en-US" altLang="zh-TW" sz="2000" b="1" dirty="0">
              <a:solidFill>
                <a:srgbClr val="002060"/>
              </a:solidFill>
            </a:rPr>
            <a:t>6</a:t>
          </a:r>
          <a:r>
            <a:rPr lang="zh-TW" altLang="en-US" sz="2000" b="1" dirty="0">
              <a:solidFill>
                <a:srgbClr val="002060"/>
              </a:solidFill>
            </a:rPr>
            <a:t>：</a:t>
          </a:r>
          <a:endParaRPr lang="en-US" altLang="zh-TW" sz="2000" b="1" dirty="0">
            <a:solidFill>
              <a:srgbClr val="002060"/>
            </a:solidFill>
          </a:endParaRPr>
        </a:p>
        <a:p>
          <a:r>
            <a:rPr lang="zh-TW" altLang="en-US" sz="2000" b="1" dirty="0">
              <a:solidFill>
                <a:srgbClr val="002060"/>
              </a:solidFill>
            </a:rPr>
            <a:t>總結</a:t>
          </a:r>
        </a:p>
      </dgm:t>
    </dgm:pt>
    <dgm:pt modelId="{E0C20C5A-9172-4BAF-925A-C0DBDB0BA75C}" type="parTrans" cxnId="{2E0CAB06-D746-4A48-B02A-636691265FAF}">
      <dgm:prSet/>
      <dgm:spPr/>
      <dgm:t>
        <a:bodyPr/>
        <a:lstStyle/>
        <a:p>
          <a:endParaRPr lang="zh-TW" altLang="en-US"/>
        </a:p>
      </dgm:t>
    </dgm:pt>
    <dgm:pt modelId="{0224320A-1BB9-455E-B9E0-0CCD88598B98}" type="sibTrans" cxnId="{2E0CAB06-D746-4A48-B02A-636691265FAF}">
      <dgm:prSet/>
      <dgm:spPr/>
      <dgm:t>
        <a:bodyPr/>
        <a:lstStyle/>
        <a:p>
          <a:endParaRPr lang="zh-TW" altLang="en-US"/>
        </a:p>
      </dgm:t>
    </dgm:pt>
    <dgm:pt modelId="{1766C2DC-D4EA-43FF-BB02-6AFC0C3095E1}">
      <dgm:prSet phldrT="[文字]" custT="1"/>
      <dgm:spPr/>
      <dgm:t>
        <a:bodyPr/>
        <a:lstStyle/>
        <a:p>
          <a:r>
            <a:rPr lang="zh-TW" altLang="en-US" sz="2000" dirty="0">
              <a:latin typeface="微軟正黑體" panose="020B0604030504040204" pitchFamily="34" charset="-120"/>
              <a:ea typeface="微軟正黑體" panose="020B0604030504040204" pitchFamily="34" charset="-120"/>
            </a:rPr>
            <a:t>總結</a:t>
          </a:r>
          <a:r>
            <a:rPr lang="en-US" altLang="en-US" sz="2000" dirty="0">
              <a:latin typeface="微軟正黑體" panose="020B0604030504040204" pitchFamily="34" charset="-120"/>
              <a:ea typeface="微軟正黑體" panose="020B0604030504040204" pitchFamily="34" charset="-120"/>
            </a:rPr>
            <a:t>CBPR</a:t>
          </a:r>
          <a:r>
            <a:rPr lang="zh-TW" altLang="en-US" sz="2000" dirty="0">
              <a:latin typeface="微軟正黑體" panose="020B0604030504040204" pitchFamily="34" charset="-120"/>
              <a:ea typeface="微軟正黑體" panose="020B0604030504040204" pitchFamily="34" charset="-120"/>
            </a:rPr>
            <a:t>計畫的研究結果，並將其轉換為可用於有效傳播的</a:t>
          </a:r>
          <a:r>
            <a:rPr lang="en-US" altLang="zh-TW" sz="2000" dirty="0">
              <a:latin typeface="微軟正黑體" panose="020B0604030504040204" pitchFamily="34" charset="-120"/>
              <a:ea typeface="微軟正黑體" panose="020B0604030504040204" pitchFamily="34" charset="-120"/>
            </a:rPr>
            <a:t>CAST</a:t>
          </a:r>
          <a:r>
            <a:rPr lang="zh-TW" altLang="en-US" sz="2000" dirty="0">
              <a:latin typeface="微軟正黑體" panose="020B0604030504040204" pitchFamily="34" charset="-120"/>
              <a:ea typeface="微軟正黑體" panose="020B0604030504040204" pitchFamily="34" charset="-120"/>
            </a:rPr>
            <a:t>研究模型。</a:t>
          </a:r>
          <a:endParaRPr lang="zh-TW" altLang="en-US" sz="1800" dirty="0">
            <a:latin typeface="微軟正黑體" panose="020B0604030504040204" pitchFamily="34" charset="-120"/>
            <a:ea typeface="微軟正黑體" panose="020B0604030504040204" pitchFamily="34" charset="-120"/>
          </a:endParaRPr>
        </a:p>
      </dgm:t>
    </dgm:pt>
    <dgm:pt modelId="{8D99F7C3-5AD3-4027-AD0C-FB6AA16C0DB7}" type="parTrans" cxnId="{640FC8AA-50D8-4C87-9281-20E5401C786B}">
      <dgm:prSet/>
      <dgm:spPr/>
      <dgm:t>
        <a:bodyPr/>
        <a:lstStyle/>
        <a:p>
          <a:endParaRPr lang="zh-TW" altLang="en-US"/>
        </a:p>
      </dgm:t>
    </dgm:pt>
    <dgm:pt modelId="{9222D1E5-08DF-4B30-8E5A-9E826CA21378}" type="sibTrans" cxnId="{640FC8AA-50D8-4C87-9281-20E5401C786B}">
      <dgm:prSet/>
      <dgm:spPr/>
      <dgm:t>
        <a:bodyPr/>
        <a:lstStyle/>
        <a:p>
          <a:endParaRPr lang="zh-TW" altLang="en-US"/>
        </a:p>
      </dgm:t>
    </dgm:pt>
    <dgm:pt modelId="{5C4B835F-37D6-4815-A1A9-4F87C52FF021}">
      <dgm:prSet phldrT="[文字]" custT="1"/>
      <dgm:spPr/>
      <dgm:t>
        <a:bodyPr/>
        <a:lstStyle/>
        <a:p>
          <a:r>
            <a:rPr lang="zh-TW" altLang="en-US" sz="2000" b="1" dirty="0">
              <a:solidFill>
                <a:srgbClr val="002060"/>
              </a:solidFill>
            </a:rPr>
            <a:t>目標</a:t>
          </a:r>
          <a:r>
            <a:rPr lang="en-US" altLang="zh-TW" sz="2000" b="1" dirty="0">
              <a:solidFill>
                <a:srgbClr val="002060"/>
              </a:solidFill>
            </a:rPr>
            <a:t>7</a:t>
          </a:r>
          <a:r>
            <a:rPr lang="zh-TW" altLang="en-US" sz="2000" b="1" dirty="0">
              <a:solidFill>
                <a:srgbClr val="002060"/>
              </a:solidFill>
            </a:rPr>
            <a:t>：</a:t>
          </a:r>
          <a:endParaRPr lang="en-US" altLang="zh-TW" sz="2000" b="1" dirty="0">
            <a:solidFill>
              <a:srgbClr val="002060"/>
            </a:solidFill>
          </a:endParaRPr>
        </a:p>
        <a:p>
          <a:r>
            <a:rPr lang="zh-TW" altLang="en-US" sz="2000" b="1" dirty="0">
              <a:solidFill>
                <a:srgbClr val="002060"/>
              </a:solidFill>
            </a:rPr>
            <a:t>宣傳</a:t>
          </a:r>
          <a:endParaRPr lang="en-US" altLang="zh-TW" sz="2000" b="1" dirty="0">
            <a:solidFill>
              <a:srgbClr val="002060"/>
            </a:solidFill>
          </a:endParaRPr>
        </a:p>
      </dgm:t>
    </dgm:pt>
    <dgm:pt modelId="{6AA86447-C07A-4EC7-B654-B813D0FEB6BF}" type="parTrans" cxnId="{1871816A-2925-4B94-B613-C6B31E2EA7B3}">
      <dgm:prSet/>
      <dgm:spPr/>
      <dgm:t>
        <a:bodyPr/>
        <a:lstStyle/>
        <a:p>
          <a:endParaRPr lang="zh-TW" altLang="en-US"/>
        </a:p>
      </dgm:t>
    </dgm:pt>
    <dgm:pt modelId="{B3E15B45-B3F2-48A1-B5B4-C7CB34CFCA45}" type="sibTrans" cxnId="{1871816A-2925-4B94-B613-C6B31E2EA7B3}">
      <dgm:prSet/>
      <dgm:spPr/>
      <dgm:t>
        <a:bodyPr/>
        <a:lstStyle/>
        <a:p>
          <a:endParaRPr lang="zh-TW" altLang="en-US"/>
        </a:p>
      </dgm:t>
    </dgm:pt>
    <dgm:pt modelId="{40BD293A-3723-413A-8D4E-902478E4B8EB}">
      <dgm:prSet phldrT="[文字]" custT="1"/>
      <dgm:spPr/>
      <dgm:t>
        <a:bodyPr/>
        <a:lstStyle/>
        <a:p>
          <a:r>
            <a:rPr lang="zh-TW" altLang="en-US" sz="2000" b="0" i="0" dirty="0">
              <a:latin typeface="微軟正黑體" panose="020B0604030504040204" pitchFamily="34" charset="-120"/>
              <a:ea typeface="微軟正黑體" panose="020B0604030504040204" pitchFamily="34" charset="-120"/>
            </a:rPr>
            <a:t>在參與的合作夥伴之間進行</a:t>
          </a:r>
          <a:r>
            <a:rPr lang="en-US" altLang="zh-TW" sz="2000" b="0" i="0" dirty="0">
              <a:latin typeface="微軟正黑體" panose="020B0604030504040204" pitchFamily="34" charset="-120"/>
              <a:ea typeface="微軟正黑體" panose="020B0604030504040204" pitchFamily="34" charset="-120"/>
            </a:rPr>
            <a:t>CAST CBPR</a:t>
          </a:r>
          <a:r>
            <a:rPr lang="zh-TW" altLang="en-US" sz="2000" b="0" i="0" dirty="0">
              <a:latin typeface="微軟正黑體" panose="020B0604030504040204" pitchFamily="34" charset="-120"/>
              <a:ea typeface="微軟正黑體" panose="020B0604030504040204" pitchFamily="34" charset="-120"/>
            </a:rPr>
            <a:t>計畫的結果交流，並在更廣泛的社區和公共場合進行宣傳。</a:t>
          </a:r>
          <a:endParaRPr lang="zh-TW" altLang="en-US" sz="2000" dirty="0">
            <a:latin typeface="微軟正黑體" panose="020B0604030504040204" pitchFamily="34" charset="-120"/>
            <a:ea typeface="微軟正黑體" panose="020B0604030504040204" pitchFamily="34" charset="-120"/>
          </a:endParaRPr>
        </a:p>
      </dgm:t>
    </dgm:pt>
    <dgm:pt modelId="{DF2BB9B1-0FCE-43DC-A7C7-4C19B4F7C3EB}" type="parTrans" cxnId="{D3E83CED-B18D-44AA-BD9B-A6D7B66932CA}">
      <dgm:prSet/>
      <dgm:spPr/>
      <dgm:t>
        <a:bodyPr/>
        <a:lstStyle/>
        <a:p>
          <a:endParaRPr lang="zh-TW" altLang="en-US"/>
        </a:p>
      </dgm:t>
    </dgm:pt>
    <dgm:pt modelId="{190A7DA8-8690-4B41-812D-1040BE147F0A}" type="sibTrans" cxnId="{D3E83CED-B18D-44AA-BD9B-A6D7B66932CA}">
      <dgm:prSet/>
      <dgm:spPr/>
      <dgm:t>
        <a:bodyPr/>
        <a:lstStyle/>
        <a:p>
          <a:endParaRPr lang="zh-TW" altLang="en-US"/>
        </a:p>
      </dgm:t>
    </dgm:pt>
    <dgm:pt modelId="{4E909079-87EF-459A-BF72-9A528F513A1F}" type="pres">
      <dgm:prSet presAssocID="{815898C7-8F3D-477E-9AB4-F3736F3075A8}" presName="linearFlow" presStyleCnt="0">
        <dgm:presLayoutVars>
          <dgm:dir/>
          <dgm:animLvl val="lvl"/>
          <dgm:resizeHandles val="exact"/>
        </dgm:presLayoutVars>
      </dgm:prSet>
      <dgm:spPr/>
    </dgm:pt>
    <dgm:pt modelId="{218FA36C-DB95-4F3A-BF47-FC675CC7855C}" type="pres">
      <dgm:prSet presAssocID="{F3DAAA29-025D-4846-8E1D-3BA7B6C8B5F2}" presName="composite" presStyleCnt="0"/>
      <dgm:spPr/>
    </dgm:pt>
    <dgm:pt modelId="{8276DF90-2D02-45E5-9ADC-D16183EDD3CE}" type="pres">
      <dgm:prSet presAssocID="{F3DAAA29-025D-4846-8E1D-3BA7B6C8B5F2}" presName="parentText" presStyleLbl="alignNode1" presStyleIdx="0" presStyleCnt="3" custScaleX="102997">
        <dgm:presLayoutVars>
          <dgm:chMax val="1"/>
          <dgm:bulletEnabled val="1"/>
        </dgm:presLayoutVars>
      </dgm:prSet>
      <dgm:spPr/>
    </dgm:pt>
    <dgm:pt modelId="{4EFF3D87-0355-4BC2-B624-F9CC637819AE}" type="pres">
      <dgm:prSet presAssocID="{F3DAAA29-025D-4846-8E1D-3BA7B6C8B5F2}" presName="descendantText" presStyleLbl="alignAcc1" presStyleIdx="0" presStyleCnt="3" custLinFactNeighborX="1224" custLinFactNeighborY="-3737">
        <dgm:presLayoutVars>
          <dgm:bulletEnabled val="1"/>
        </dgm:presLayoutVars>
      </dgm:prSet>
      <dgm:spPr/>
    </dgm:pt>
    <dgm:pt modelId="{D650C4F7-6D1E-47DD-9D3D-7FC19FB91C18}" type="pres">
      <dgm:prSet presAssocID="{66FDC457-7F13-4C23-A920-8A8C8C2EAD20}" presName="sp" presStyleCnt="0"/>
      <dgm:spPr/>
    </dgm:pt>
    <dgm:pt modelId="{61E70F47-29C0-4925-872A-6531FF5017AC}" type="pres">
      <dgm:prSet presAssocID="{10EB4913-5E66-4660-8852-F185D9CCC79E}" presName="composite" presStyleCnt="0"/>
      <dgm:spPr/>
    </dgm:pt>
    <dgm:pt modelId="{1413A80E-6893-4B98-961F-9380A2421B5D}" type="pres">
      <dgm:prSet presAssocID="{10EB4913-5E66-4660-8852-F185D9CCC79E}" presName="parentText" presStyleLbl="alignNode1" presStyleIdx="1" presStyleCnt="3">
        <dgm:presLayoutVars>
          <dgm:chMax val="1"/>
          <dgm:bulletEnabled val="1"/>
        </dgm:presLayoutVars>
      </dgm:prSet>
      <dgm:spPr/>
    </dgm:pt>
    <dgm:pt modelId="{440742EF-7385-4C9D-9409-AB11495FAE90}" type="pres">
      <dgm:prSet presAssocID="{10EB4913-5E66-4660-8852-F185D9CCC79E}" presName="descendantText" presStyleLbl="alignAcc1" presStyleIdx="1" presStyleCnt="3">
        <dgm:presLayoutVars>
          <dgm:bulletEnabled val="1"/>
        </dgm:presLayoutVars>
      </dgm:prSet>
      <dgm:spPr/>
    </dgm:pt>
    <dgm:pt modelId="{984BDB0B-92AD-418A-815E-7106BECC6717}" type="pres">
      <dgm:prSet presAssocID="{0224320A-1BB9-455E-B9E0-0CCD88598B98}" presName="sp" presStyleCnt="0"/>
      <dgm:spPr/>
    </dgm:pt>
    <dgm:pt modelId="{EC487CC5-9175-46BB-96BA-D5E32710C155}" type="pres">
      <dgm:prSet presAssocID="{5C4B835F-37D6-4815-A1A9-4F87C52FF021}" presName="composite" presStyleCnt="0"/>
      <dgm:spPr/>
    </dgm:pt>
    <dgm:pt modelId="{770E22F4-7FD4-45C7-BE22-7CCE5DCDED41}" type="pres">
      <dgm:prSet presAssocID="{5C4B835F-37D6-4815-A1A9-4F87C52FF021}" presName="parentText" presStyleLbl="alignNode1" presStyleIdx="2" presStyleCnt="3">
        <dgm:presLayoutVars>
          <dgm:chMax val="1"/>
          <dgm:bulletEnabled val="1"/>
        </dgm:presLayoutVars>
      </dgm:prSet>
      <dgm:spPr/>
    </dgm:pt>
    <dgm:pt modelId="{397CED04-E1DA-42A7-AA8C-8903D69E1414}" type="pres">
      <dgm:prSet presAssocID="{5C4B835F-37D6-4815-A1A9-4F87C52FF021}" presName="descendantText" presStyleLbl="alignAcc1" presStyleIdx="2" presStyleCnt="3">
        <dgm:presLayoutVars>
          <dgm:bulletEnabled val="1"/>
        </dgm:presLayoutVars>
      </dgm:prSet>
      <dgm:spPr/>
    </dgm:pt>
  </dgm:ptLst>
  <dgm:cxnLst>
    <dgm:cxn modelId="{2E0CAB06-D746-4A48-B02A-636691265FAF}" srcId="{815898C7-8F3D-477E-9AB4-F3736F3075A8}" destId="{10EB4913-5E66-4660-8852-F185D9CCC79E}" srcOrd="1" destOrd="0" parTransId="{E0C20C5A-9172-4BAF-925A-C0DBDB0BA75C}" sibTransId="{0224320A-1BB9-455E-B9E0-0CCD88598B98}"/>
    <dgm:cxn modelId="{1871816A-2925-4B94-B613-C6B31E2EA7B3}" srcId="{815898C7-8F3D-477E-9AB4-F3736F3075A8}" destId="{5C4B835F-37D6-4815-A1A9-4F87C52FF021}" srcOrd="2" destOrd="0" parTransId="{6AA86447-C07A-4EC7-B654-B813D0FEB6BF}" sibTransId="{B3E15B45-B3F2-48A1-B5B4-C7CB34CFCA45}"/>
    <dgm:cxn modelId="{31180779-E174-433B-9BA7-E8B724E41314}" type="presOf" srcId="{1766C2DC-D4EA-43FF-BB02-6AFC0C3095E1}" destId="{440742EF-7385-4C9D-9409-AB11495FAE90}" srcOrd="0" destOrd="0" presId="urn:microsoft.com/office/officeart/2005/8/layout/chevron2"/>
    <dgm:cxn modelId="{38AAC397-4208-40AD-BCF6-98A8DCB714DC}" type="presOf" srcId="{5C4B835F-37D6-4815-A1A9-4F87C52FF021}" destId="{770E22F4-7FD4-45C7-BE22-7CCE5DCDED41}" srcOrd="0" destOrd="0" presId="urn:microsoft.com/office/officeart/2005/8/layout/chevron2"/>
    <dgm:cxn modelId="{640FC8AA-50D8-4C87-9281-20E5401C786B}" srcId="{10EB4913-5E66-4660-8852-F185D9CCC79E}" destId="{1766C2DC-D4EA-43FF-BB02-6AFC0C3095E1}" srcOrd="0" destOrd="0" parTransId="{8D99F7C3-5AD3-4027-AD0C-FB6AA16C0DB7}" sibTransId="{9222D1E5-08DF-4B30-8E5A-9E826CA21378}"/>
    <dgm:cxn modelId="{FE7AD7B0-6FB2-4104-B80B-CC374D8F7544}" srcId="{F3DAAA29-025D-4846-8E1D-3BA7B6C8B5F2}" destId="{ECDB4DDD-53D6-4150-8D1D-12804AE84BFE}" srcOrd="0" destOrd="0" parTransId="{B510AA9A-86C0-4A19-9518-2F18CEF74A8E}" sibTransId="{8F248F2E-99DD-4B5A-A903-E5CB60D81A42}"/>
    <dgm:cxn modelId="{EBC9F8C8-19D2-4726-8A7F-E1627BCA90AE}" type="presOf" srcId="{F3DAAA29-025D-4846-8E1D-3BA7B6C8B5F2}" destId="{8276DF90-2D02-45E5-9ADC-D16183EDD3CE}" srcOrd="0" destOrd="0" presId="urn:microsoft.com/office/officeart/2005/8/layout/chevron2"/>
    <dgm:cxn modelId="{9AC56BC9-E210-4F3E-89B3-1D6331C80C81}" type="presOf" srcId="{ECDB4DDD-53D6-4150-8D1D-12804AE84BFE}" destId="{4EFF3D87-0355-4BC2-B624-F9CC637819AE}" srcOrd="0" destOrd="0" presId="urn:microsoft.com/office/officeart/2005/8/layout/chevron2"/>
    <dgm:cxn modelId="{778C3AD2-D1CF-4CAE-9F48-8E1082363F76}" srcId="{815898C7-8F3D-477E-9AB4-F3736F3075A8}" destId="{F3DAAA29-025D-4846-8E1D-3BA7B6C8B5F2}" srcOrd="0" destOrd="0" parTransId="{12B8C44E-D965-4209-9D9C-3B169BAA7BBD}" sibTransId="{66FDC457-7F13-4C23-A920-8A8C8C2EAD20}"/>
    <dgm:cxn modelId="{12F50ADA-38C3-4C08-8756-8BF0A3E80441}" type="presOf" srcId="{10EB4913-5E66-4660-8852-F185D9CCC79E}" destId="{1413A80E-6893-4B98-961F-9380A2421B5D}" srcOrd="0" destOrd="0" presId="urn:microsoft.com/office/officeart/2005/8/layout/chevron2"/>
    <dgm:cxn modelId="{40123CDB-77BF-4C44-AA2E-C85DADD02831}" type="presOf" srcId="{815898C7-8F3D-477E-9AB4-F3736F3075A8}" destId="{4E909079-87EF-459A-BF72-9A528F513A1F}" srcOrd="0" destOrd="0" presId="urn:microsoft.com/office/officeart/2005/8/layout/chevron2"/>
    <dgm:cxn modelId="{D3E83CED-B18D-44AA-BD9B-A6D7B66932CA}" srcId="{5C4B835F-37D6-4815-A1A9-4F87C52FF021}" destId="{40BD293A-3723-413A-8D4E-902478E4B8EB}" srcOrd="0" destOrd="0" parTransId="{DF2BB9B1-0FCE-43DC-A7C7-4C19B4F7C3EB}" sibTransId="{190A7DA8-8690-4B41-812D-1040BE147F0A}"/>
    <dgm:cxn modelId="{3EC020FB-292B-4484-8767-47EE4F4D2198}" type="presOf" srcId="{40BD293A-3723-413A-8D4E-902478E4B8EB}" destId="{397CED04-E1DA-42A7-AA8C-8903D69E1414}" srcOrd="0" destOrd="0" presId="urn:microsoft.com/office/officeart/2005/8/layout/chevron2"/>
    <dgm:cxn modelId="{3F972679-D4A4-4E12-988D-32A48AD40724}" type="presParOf" srcId="{4E909079-87EF-459A-BF72-9A528F513A1F}" destId="{218FA36C-DB95-4F3A-BF47-FC675CC7855C}" srcOrd="0" destOrd="0" presId="urn:microsoft.com/office/officeart/2005/8/layout/chevron2"/>
    <dgm:cxn modelId="{A3D55193-BCCE-48C5-9071-D7DD2A313CFF}" type="presParOf" srcId="{218FA36C-DB95-4F3A-BF47-FC675CC7855C}" destId="{8276DF90-2D02-45E5-9ADC-D16183EDD3CE}" srcOrd="0" destOrd="0" presId="urn:microsoft.com/office/officeart/2005/8/layout/chevron2"/>
    <dgm:cxn modelId="{8B606ECB-228D-4CBB-AFD0-2FD45A580A53}" type="presParOf" srcId="{218FA36C-DB95-4F3A-BF47-FC675CC7855C}" destId="{4EFF3D87-0355-4BC2-B624-F9CC637819AE}" srcOrd="1" destOrd="0" presId="urn:microsoft.com/office/officeart/2005/8/layout/chevron2"/>
    <dgm:cxn modelId="{3EC0CCCE-CBAE-4059-A61A-EE3E8EA691B1}" type="presParOf" srcId="{4E909079-87EF-459A-BF72-9A528F513A1F}" destId="{D650C4F7-6D1E-47DD-9D3D-7FC19FB91C18}" srcOrd="1" destOrd="0" presId="urn:microsoft.com/office/officeart/2005/8/layout/chevron2"/>
    <dgm:cxn modelId="{8C61FA46-AC64-4A7C-BF7B-CEA8F361B4A0}" type="presParOf" srcId="{4E909079-87EF-459A-BF72-9A528F513A1F}" destId="{61E70F47-29C0-4925-872A-6531FF5017AC}" srcOrd="2" destOrd="0" presId="urn:microsoft.com/office/officeart/2005/8/layout/chevron2"/>
    <dgm:cxn modelId="{5870009D-B424-4E34-BC07-83682BF759D8}" type="presParOf" srcId="{61E70F47-29C0-4925-872A-6531FF5017AC}" destId="{1413A80E-6893-4B98-961F-9380A2421B5D}" srcOrd="0" destOrd="0" presId="urn:microsoft.com/office/officeart/2005/8/layout/chevron2"/>
    <dgm:cxn modelId="{376A238F-2A18-45A6-8D83-9C1A78139AEB}" type="presParOf" srcId="{61E70F47-29C0-4925-872A-6531FF5017AC}" destId="{440742EF-7385-4C9D-9409-AB11495FAE90}" srcOrd="1" destOrd="0" presId="urn:microsoft.com/office/officeart/2005/8/layout/chevron2"/>
    <dgm:cxn modelId="{0250BA47-3601-4320-9F42-C576C3B37BF3}" type="presParOf" srcId="{4E909079-87EF-459A-BF72-9A528F513A1F}" destId="{984BDB0B-92AD-418A-815E-7106BECC6717}" srcOrd="3" destOrd="0" presId="urn:microsoft.com/office/officeart/2005/8/layout/chevron2"/>
    <dgm:cxn modelId="{3CD9AA80-7A4D-4EC4-9E62-69EE232DC9DC}" type="presParOf" srcId="{4E909079-87EF-459A-BF72-9A528F513A1F}" destId="{EC487CC5-9175-46BB-96BA-D5E32710C155}" srcOrd="4" destOrd="0" presId="urn:microsoft.com/office/officeart/2005/8/layout/chevron2"/>
    <dgm:cxn modelId="{0D75784B-5789-40A0-A6AC-A45D00A9D075}" type="presParOf" srcId="{EC487CC5-9175-46BB-96BA-D5E32710C155}" destId="{770E22F4-7FD4-45C7-BE22-7CCE5DCDED41}" srcOrd="0" destOrd="0" presId="urn:microsoft.com/office/officeart/2005/8/layout/chevron2"/>
    <dgm:cxn modelId="{8DFBD499-ED50-4CC3-9601-E535CBE0F59B}" type="presParOf" srcId="{EC487CC5-9175-46BB-96BA-D5E32710C155}" destId="{397CED04-E1DA-42A7-AA8C-8903D69E141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9BF3B2-7B31-41FE-A359-09C1353FFE6C}"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zh-TW" altLang="en-US"/>
        </a:p>
      </dgm:t>
    </dgm:pt>
    <dgm:pt modelId="{E1DE7C2A-31E7-4500-9824-8926CD408B0C}">
      <dgm:prSet phldrT="[文字]" custT="1"/>
      <dgm:spPr/>
      <dgm:t>
        <a:bodyPr/>
        <a:lstStyle/>
        <a:p>
          <a:r>
            <a:rPr lang="zh-TW" altLang="en-US" sz="2400" b="1" dirty="0">
              <a:latin typeface="微軟正黑體" panose="020B0604030504040204" pitchFamily="34" charset="-120"/>
              <a:ea typeface="微軟正黑體" panose="020B0604030504040204" pitchFamily="34" charset="-120"/>
            </a:rPr>
            <a:t>校區</a:t>
          </a:r>
        </a:p>
      </dgm:t>
    </dgm:pt>
    <dgm:pt modelId="{0B21CFFE-6B6B-471C-B993-945D499CAA9D}" type="parTrans" cxnId="{0E5B7CDD-38A2-4947-AB1D-C275CD624817}">
      <dgm:prSet/>
      <dgm:spPr/>
      <dgm:t>
        <a:bodyPr/>
        <a:lstStyle/>
        <a:p>
          <a:endParaRPr lang="zh-TW" altLang="en-US"/>
        </a:p>
      </dgm:t>
    </dgm:pt>
    <dgm:pt modelId="{0427B86C-0B43-4625-88E3-8E98F28B1CE4}" type="sibTrans" cxnId="{0E5B7CDD-38A2-4947-AB1D-C275CD624817}">
      <dgm:prSet/>
      <dgm:spPr/>
      <dgm:t>
        <a:bodyPr/>
        <a:lstStyle/>
        <a:p>
          <a:endParaRPr lang="zh-TW" altLang="en-US"/>
        </a:p>
      </dgm:t>
    </dgm:pt>
    <dgm:pt modelId="{C9C385F2-5AF4-4AF5-B84B-60733FDEA0E8}">
      <dgm:prSet phldrT="[文字]" custT="1"/>
      <dgm:spPr/>
      <dgm:t>
        <a:bodyPr/>
        <a:lstStyle/>
        <a:p>
          <a:r>
            <a:rPr lang="zh-TW" altLang="en-US" sz="2000" dirty="0">
              <a:latin typeface="微軟正黑體" panose="020B0604030504040204" pitchFamily="34" charset="-120"/>
              <a:ea typeface="微軟正黑體" panose="020B0604030504040204" pitchFamily="34" charset="-120"/>
            </a:rPr>
            <a:t>學校人員（包括管理人員、教師、職員）</a:t>
          </a:r>
        </a:p>
      </dgm:t>
    </dgm:pt>
    <dgm:pt modelId="{E8F82E6F-7BB5-43DD-B46D-AC5B02545E3A}" type="parTrans" cxnId="{29C0BF39-0FFC-42A8-906C-6ABA091936D0}">
      <dgm:prSet/>
      <dgm:spPr/>
      <dgm:t>
        <a:bodyPr/>
        <a:lstStyle/>
        <a:p>
          <a:endParaRPr lang="zh-TW" altLang="en-US"/>
        </a:p>
      </dgm:t>
    </dgm:pt>
    <dgm:pt modelId="{B75C8ABA-2DE2-480D-BCC8-B4D0FA5C18D6}" type="sibTrans" cxnId="{29C0BF39-0FFC-42A8-906C-6ABA091936D0}">
      <dgm:prSet/>
      <dgm:spPr/>
      <dgm:t>
        <a:bodyPr/>
        <a:lstStyle/>
        <a:p>
          <a:endParaRPr lang="zh-TW" altLang="en-US"/>
        </a:p>
      </dgm:t>
    </dgm:pt>
    <dgm:pt modelId="{7449D133-9A7D-4B6F-AF9F-F56DA8EEE10E}">
      <dgm:prSet phldrT="[文字]" custT="1"/>
      <dgm:spPr/>
      <dgm:t>
        <a:bodyPr/>
        <a:lstStyle/>
        <a:p>
          <a:r>
            <a:rPr lang="zh-TW" altLang="en-US" sz="2000" b="1" dirty="0">
              <a:latin typeface="微軟正黑體" panose="020B0604030504040204" pitchFamily="34" charset="-120"/>
              <a:ea typeface="微軟正黑體" panose="020B0604030504040204" pitchFamily="34" charset="-120"/>
            </a:rPr>
            <a:t>家長及家庭</a:t>
          </a:r>
        </a:p>
      </dgm:t>
    </dgm:pt>
    <dgm:pt modelId="{FE151ADD-CC2A-4EA4-B859-A3DA3AB10BA5}" type="parTrans" cxnId="{FDD74D63-EACF-4B04-B33E-534B1CC48D04}">
      <dgm:prSet/>
      <dgm:spPr/>
      <dgm:t>
        <a:bodyPr/>
        <a:lstStyle/>
        <a:p>
          <a:endParaRPr lang="zh-TW" altLang="en-US"/>
        </a:p>
      </dgm:t>
    </dgm:pt>
    <dgm:pt modelId="{E33F2FD1-FFFE-42BC-82B8-53BDA86A89CB}" type="sibTrans" cxnId="{FDD74D63-EACF-4B04-B33E-534B1CC48D04}">
      <dgm:prSet/>
      <dgm:spPr/>
      <dgm:t>
        <a:bodyPr/>
        <a:lstStyle/>
        <a:p>
          <a:endParaRPr lang="zh-TW" altLang="en-US"/>
        </a:p>
      </dgm:t>
    </dgm:pt>
    <dgm:pt modelId="{E9A43210-2CA2-4390-A665-8C35A17C2272}">
      <dgm:prSet phldrT="[文字]" custT="1"/>
      <dgm:spPr/>
      <dgm:t>
        <a:bodyPr/>
        <a:lstStyle/>
        <a:p>
          <a:r>
            <a:rPr lang="zh-TW" altLang="en-US" sz="2000" dirty="0">
              <a:latin typeface="微軟正黑體" panose="020B0604030504040204" pitchFamily="34" charset="-120"/>
              <a:ea typeface="微軟正黑體" panose="020B0604030504040204" pitchFamily="34" charset="-120"/>
            </a:rPr>
            <a:t>計畫中內七所學校的家長及家庭</a:t>
          </a:r>
        </a:p>
      </dgm:t>
    </dgm:pt>
    <dgm:pt modelId="{932679B6-4028-4ED5-AB91-C07F129A932C}" type="parTrans" cxnId="{0318CF83-741C-4A1E-9C91-83AFE3495CEE}">
      <dgm:prSet/>
      <dgm:spPr/>
      <dgm:t>
        <a:bodyPr/>
        <a:lstStyle/>
        <a:p>
          <a:endParaRPr lang="zh-TW" altLang="en-US"/>
        </a:p>
      </dgm:t>
    </dgm:pt>
    <dgm:pt modelId="{AAA1B123-A27A-4C8F-A534-298DC84A0B2C}" type="sibTrans" cxnId="{0318CF83-741C-4A1E-9C91-83AFE3495CEE}">
      <dgm:prSet/>
      <dgm:spPr/>
      <dgm:t>
        <a:bodyPr/>
        <a:lstStyle/>
        <a:p>
          <a:endParaRPr lang="zh-TW" altLang="en-US"/>
        </a:p>
      </dgm:t>
    </dgm:pt>
    <dgm:pt modelId="{A2C243D0-F7A9-42E9-8B07-0C2ED8D94567}">
      <dgm:prSet phldrT="[文字]" custT="1"/>
      <dgm:spPr/>
      <dgm:t>
        <a:bodyPr/>
        <a:lstStyle/>
        <a:p>
          <a:r>
            <a:rPr lang="zh-TW" altLang="en-US" sz="2000" b="1" dirty="0">
              <a:latin typeface="微軟正黑體" panose="020B0604030504040204" pitchFamily="34" charset="-120"/>
              <a:ea typeface="微軟正黑體" panose="020B0604030504040204" pitchFamily="34" charset="-120"/>
            </a:rPr>
            <a:t>非政府組織團體</a:t>
          </a:r>
        </a:p>
      </dgm:t>
    </dgm:pt>
    <dgm:pt modelId="{4D594726-834C-4817-8FE1-DBD646F96940}" type="parTrans" cxnId="{04C6578C-3875-48D5-BD57-D721CCBE60E8}">
      <dgm:prSet/>
      <dgm:spPr/>
      <dgm:t>
        <a:bodyPr/>
        <a:lstStyle/>
        <a:p>
          <a:endParaRPr lang="zh-TW" altLang="en-US"/>
        </a:p>
      </dgm:t>
    </dgm:pt>
    <dgm:pt modelId="{5F680222-8D1C-49A8-913B-24F385F96697}" type="sibTrans" cxnId="{04C6578C-3875-48D5-BD57-D721CCBE60E8}">
      <dgm:prSet/>
      <dgm:spPr/>
      <dgm:t>
        <a:bodyPr/>
        <a:lstStyle/>
        <a:p>
          <a:endParaRPr lang="zh-TW" altLang="en-US"/>
        </a:p>
      </dgm:t>
    </dgm:pt>
    <dgm:pt modelId="{9CDF045B-4658-4681-8EE8-D734604B2798}">
      <dgm:prSet phldrT="[文字]" custT="1"/>
      <dgm:spPr/>
      <dgm:t>
        <a:bodyPr/>
        <a:lstStyle/>
        <a:p>
          <a:r>
            <a:rPr lang="zh-TW" altLang="en-US" sz="2000" dirty="0">
              <a:latin typeface="微軟正黑體" panose="020B0604030504040204" pitchFamily="34" charset="-120"/>
              <a:ea typeface="微軟正黑體" panose="020B0604030504040204" pitchFamily="34" charset="-120"/>
            </a:rPr>
            <a:t>多元的當地組織</a:t>
          </a:r>
        </a:p>
      </dgm:t>
    </dgm:pt>
    <dgm:pt modelId="{180838FD-A5E0-428A-A922-17597BBAA9EF}" type="parTrans" cxnId="{0C72239E-A06F-4D96-A20D-A66848A459CD}">
      <dgm:prSet/>
      <dgm:spPr/>
      <dgm:t>
        <a:bodyPr/>
        <a:lstStyle/>
        <a:p>
          <a:endParaRPr lang="zh-TW" altLang="en-US"/>
        </a:p>
      </dgm:t>
    </dgm:pt>
    <dgm:pt modelId="{6A66A859-4CAC-451D-B19E-1AD7694E6570}" type="sibTrans" cxnId="{0C72239E-A06F-4D96-A20D-A66848A459CD}">
      <dgm:prSet/>
      <dgm:spPr/>
      <dgm:t>
        <a:bodyPr/>
        <a:lstStyle/>
        <a:p>
          <a:endParaRPr lang="zh-TW" altLang="en-US"/>
        </a:p>
      </dgm:t>
    </dgm:pt>
    <dgm:pt modelId="{34C15D91-3ED2-4EA6-9DD2-09524D8E596A}">
      <dgm:prSet phldrT="[文字]" custT="1"/>
      <dgm:spPr/>
      <dgm:t>
        <a:bodyPr/>
        <a:lstStyle/>
        <a:p>
          <a:r>
            <a:rPr lang="zh-TW" altLang="en-US" sz="2000" dirty="0">
              <a:latin typeface="微軟正黑體" panose="020B0604030504040204" pitchFamily="34" charset="-120"/>
              <a:ea typeface="微軟正黑體" panose="020B0604030504040204" pitchFamily="34" charset="-120"/>
            </a:rPr>
            <a:t>非營利機構</a:t>
          </a:r>
        </a:p>
      </dgm:t>
    </dgm:pt>
    <dgm:pt modelId="{0A940E40-9B38-4705-A7FB-5D75EDB4CC53}" type="parTrans" cxnId="{8519163B-4FFA-4AE4-8D9B-44EEF08F72D2}">
      <dgm:prSet/>
      <dgm:spPr/>
      <dgm:t>
        <a:bodyPr/>
        <a:lstStyle/>
        <a:p>
          <a:endParaRPr lang="zh-TW" altLang="en-US"/>
        </a:p>
      </dgm:t>
    </dgm:pt>
    <dgm:pt modelId="{00B6F024-7C1A-47FE-BA54-EFDAE8AAFB8E}" type="sibTrans" cxnId="{8519163B-4FFA-4AE4-8D9B-44EEF08F72D2}">
      <dgm:prSet/>
      <dgm:spPr/>
      <dgm:t>
        <a:bodyPr/>
        <a:lstStyle/>
        <a:p>
          <a:endParaRPr lang="zh-TW" altLang="en-US"/>
        </a:p>
      </dgm:t>
    </dgm:pt>
    <dgm:pt modelId="{AF531B25-1A39-4F21-B919-17EE7C845C4B}">
      <dgm:prSet custT="1"/>
      <dgm:spPr/>
      <dgm:t>
        <a:bodyPr/>
        <a:lstStyle/>
        <a:p>
          <a:r>
            <a:rPr lang="zh-TW" altLang="en-US" sz="2000" b="1" dirty="0">
              <a:latin typeface="微軟正黑體" panose="020B0604030504040204" pitchFamily="34" charset="-120"/>
              <a:ea typeface="微軟正黑體" panose="020B0604030504040204" pitchFamily="34" charset="-120"/>
            </a:rPr>
            <a:t>研究學術界</a:t>
          </a:r>
        </a:p>
      </dgm:t>
    </dgm:pt>
    <dgm:pt modelId="{E07E7010-6772-4D39-A121-ADA0A20F657E}" type="parTrans" cxnId="{727BF709-AD73-4483-A24B-ED8E425D34A1}">
      <dgm:prSet/>
      <dgm:spPr/>
      <dgm:t>
        <a:bodyPr/>
        <a:lstStyle/>
        <a:p>
          <a:endParaRPr lang="zh-TW" altLang="en-US"/>
        </a:p>
      </dgm:t>
    </dgm:pt>
    <dgm:pt modelId="{AC82C912-49B6-4756-ABDC-64C9EFE06CDC}" type="sibTrans" cxnId="{727BF709-AD73-4483-A24B-ED8E425D34A1}">
      <dgm:prSet/>
      <dgm:spPr/>
      <dgm:t>
        <a:bodyPr/>
        <a:lstStyle/>
        <a:p>
          <a:endParaRPr lang="zh-TW" altLang="en-US"/>
        </a:p>
      </dgm:t>
    </dgm:pt>
    <dgm:pt modelId="{2A5619F9-C991-4682-8912-78CB3A2D6702}">
      <dgm:prSet custT="1"/>
      <dgm:spPr/>
      <dgm:t>
        <a:bodyPr/>
        <a:lstStyle/>
        <a:p>
          <a:r>
            <a:rPr lang="zh-TW" altLang="en-US" sz="2000" dirty="0">
              <a:latin typeface="微軟正黑體" panose="020B0604030504040204" pitchFamily="34" charset="-120"/>
              <a:ea typeface="微軟正黑體" panose="020B0604030504040204" pitchFamily="34" charset="-120"/>
            </a:rPr>
            <a:t>跨學科的學術研究團隊，包含</a:t>
          </a:r>
        </a:p>
      </dgm:t>
    </dgm:pt>
    <dgm:pt modelId="{ED91CD9B-CBA3-45CB-8D1C-BE8C8CBE6BED}" type="parTrans" cxnId="{6B0EC2BD-3E35-4545-99BD-4575C2789D4E}">
      <dgm:prSet/>
      <dgm:spPr/>
      <dgm:t>
        <a:bodyPr/>
        <a:lstStyle/>
        <a:p>
          <a:endParaRPr lang="zh-TW" altLang="en-US"/>
        </a:p>
      </dgm:t>
    </dgm:pt>
    <dgm:pt modelId="{A1B8E296-F74F-467D-893F-40F1DDF6695B}" type="sibTrans" cxnId="{6B0EC2BD-3E35-4545-99BD-4575C2789D4E}">
      <dgm:prSet/>
      <dgm:spPr/>
      <dgm:t>
        <a:bodyPr/>
        <a:lstStyle/>
        <a:p>
          <a:endParaRPr lang="zh-TW" altLang="en-US"/>
        </a:p>
      </dgm:t>
    </dgm:pt>
    <dgm:pt modelId="{AB67D57F-94CF-438D-A2F7-8770A8B0A479}">
      <dgm:prSet custT="1"/>
      <dgm:spPr/>
      <dgm:t>
        <a:bodyPr/>
        <a:lstStyle/>
        <a:p>
          <a:pPr>
            <a:buFont typeface="+mj-lt"/>
            <a:buAutoNum type="arabicPeriod"/>
          </a:pPr>
          <a:r>
            <a:rPr lang="zh-TW" altLang="en-US" sz="2000" dirty="0">
              <a:latin typeface="微軟正黑體" panose="020B0604030504040204" pitchFamily="34" charset="-120"/>
              <a:ea typeface="微軟正黑體" panose="020B0604030504040204" pitchFamily="34" charset="-120"/>
            </a:rPr>
            <a:t>一個地區政府間機構</a:t>
          </a:r>
        </a:p>
      </dgm:t>
    </dgm:pt>
    <dgm:pt modelId="{DB583BA1-15D8-42C6-AA78-FDAB010BC69C}" type="parTrans" cxnId="{BB01D889-059B-4201-BF5C-425677DCED24}">
      <dgm:prSet/>
      <dgm:spPr/>
      <dgm:t>
        <a:bodyPr/>
        <a:lstStyle/>
        <a:p>
          <a:endParaRPr lang="zh-TW" altLang="en-US"/>
        </a:p>
      </dgm:t>
    </dgm:pt>
    <dgm:pt modelId="{A0FF4E8A-1D22-43D3-AB25-DD608A5AB055}" type="sibTrans" cxnId="{BB01D889-059B-4201-BF5C-425677DCED24}">
      <dgm:prSet/>
      <dgm:spPr/>
      <dgm:t>
        <a:bodyPr/>
        <a:lstStyle/>
        <a:p>
          <a:endParaRPr lang="zh-TW" altLang="en-US"/>
        </a:p>
      </dgm:t>
    </dgm:pt>
    <dgm:pt modelId="{52057875-D072-440A-93F8-E7D1786BB413}">
      <dgm:prSet custT="1"/>
      <dgm:spPr/>
      <dgm:t>
        <a:bodyPr/>
        <a:lstStyle/>
        <a:p>
          <a:pPr>
            <a:buFont typeface="+mj-lt"/>
            <a:buAutoNum type="arabicPeriod"/>
          </a:pPr>
          <a:r>
            <a:rPr lang="zh-TW" altLang="en-US" sz="2000" dirty="0">
              <a:latin typeface="微軟正黑體" panose="020B0604030504040204" pitchFamily="34" charset="-120"/>
              <a:ea typeface="微軟正黑體" panose="020B0604030504040204" pitchFamily="34" charset="-120"/>
            </a:rPr>
            <a:t>獨立研究機構</a:t>
          </a:r>
        </a:p>
      </dgm:t>
    </dgm:pt>
    <dgm:pt modelId="{3B0DAF3F-5C5A-4585-A06B-B7B022DC7A74}" type="parTrans" cxnId="{BBCF45AA-D3F3-4B0A-9FA8-7844A60C708F}">
      <dgm:prSet/>
      <dgm:spPr/>
      <dgm:t>
        <a:bodyPr/>
        <a:lstStyle/>
        <a:p>
          <a:endParaRPr lang="zh-TW" altLang="en-US"/>
        </a:p>
      </dgm:t>
    </dgm:pt>
    <dgm:pt modelId="{98262EE3-0A1D-4E30-9C1F-44234FCB6E4E}" type="sibTrans" cxnId="{BBCF45AA-D3F3-4B0A-9FA8-7844A60C708F}">
      <dgm:prSet/>
      <dgm:spPr/>
      <dgm:t>
        <a:bodyPr/>
        <a:lstStyle/>
        <a:p>
          <a:endParaRPr lang="zh-TW" altLang="en-US"/>
        </a:p>
      </dgm:t>
    </dgm:pt>
    <dgm:pt modelId="{95C93D8A-5A2C-4FAC-BA63-78111289C40B}">
      <dgm:prSet custT="1"/>
      <dgm:spPr/>
      <dgm:t>
        <a:bodyPr/>
        <a:lstStyle/>
        <a:p>
          <a:pPr>
            <a:buFont typeface="+mj-lt"/>
            <a:buAutoNum type="arabicPeriod"/>
          </a:pPr>
          <a:r>
            <a:rPr lang="zh-TW" altLang="en-US" sz="2000" dirty="0">
              <a:latin typeface="微軟正黑體" panose="020B0604030504040204" pitchFamily="34" charset="-120"/>
              <a:ea typeface="微軟正黑體" panose="020B0604030504040204" pitchFamily="34" charset="-120"/>
            </a:rPr>
            <a:t>兩所大學</a:t>
          </a:r>
        </a:p>
      </dgm:t>
    </dgm:pt>
    <dgm:pt modelId="{70308F26-42FF-4758-85E1-150ED6AB263A}" type="parTrans" cxnId="{BA267678-CF13-4167-A89B-FE96601A2990}">
      <dgm:prSet/>
      <dgm:spPr/>
      <dgm:t>
        <a:bodyPr/>
        <a:lstStyle/>
        <a:p>
          <a:endParaRPr lang="zh-TW" altLang="en-US"/>
        </a:p>
      </dgm:t>
    </dgm:pt>
    <dgm:pt modelId="{7C23E0AF-AD4B-4976-94B8-53672C4D4EF8}" type="sibTrans" cxnId="{BA267678-CF13-4167-A89B-FE96601A2990}">
      <dgm:prSet/>
      <dgm:spPr/>
      <dgm:t>
        <a:bodyPr/>
        <a:lstStyle/>
        <a:p>
          <a:endParaRPr lang="zh-TW" altLang="en-US"/>
        </a:p>
      </dgm:t>
    </dgm:pt>
    <dgm:pt modelId="{569DD0AC-D84D-4578-930D-53A7B881C68D}" type="pres">
      <dgm:prSet presAssocID="{EC9BF3B2-7B31-41FE-A359-09C1353FFE6C}" presName="Name0" presStyleCnt="0">
        <dgm:presLayoutVars>
          <dgm:dir/>
          <dgm:animLvl val="lvl"/>
          <dgm:resizeHandles val="exact"/>
        </dgm:presLayoutVars>
      </dgm:prSet>
      <dgm:spPr/>
    </dgm:pt>
    <dgm:pt modelId="{7519D0DC-FF18-43AF-BE49-A5D8E28B5A76}" type="pres">
      <dgm:prSet presAssocID="{E1DE7C2A-31E7-4500-9824-8926CD408B0C}" presName="composite" presStyleCnt="0"/>
      <dgm:spPr/>
    </dgm:pt>
    <dgm:pt modelId="{6056778A-9F68-4FD8-80BD-9A51E469B15D}" type="pres">
      <dgm:prSet presAssocID="{E1DE7C2A-31E7-4500-9824-8926CD408B0C}" presName="parTx" presStyleLbl="alignNode1" presStyleIdx="0" presStyleCnt="4">
        <dgm:presLayoutVars>
          <dgm:chMax val="0"/>
          <dgm:chPref val="0"/>
          <dgm:bulletEnabled val="1"/>
        </dgm:presLayoutVars>
      </dgm:prSet>
      <dgm:spPr/>
    </dgm:pt>
    <dgm:pt modelId="{65B83AB8-461A-4F16-8CDB-ECB9D9C0CA37}" type="pres">
      <dgm:prSet presAssocID="{E1DE7C2A-31E7-4500-9824-8926CD408B0C}" presName="desTx" presStyleLbl="alignAccFollowNode1" presStyleIdx="0" presStyleCnt="4">
        <dgm:presLayoutVars>
          <dgm:bulletEnabled val="1"/>
        </dgm:presLayoutVars>
      </dgm:prSet>
      <dgm:spPr/>
    </dgm:pt>
    <dgm:pt modelId="{F6B5415C-0728-4B6F-A953-A594656E9591}" type="pres">
      <dgm:prSet presAssocID="{0427B86C-0B43-4625-88E3-8E98F28B1CE4}" presName="space" presStyleCnt="0"/>
      <dgm:spPr/>
    </dgm:pt>
    <dgm:pt modelId="{715286C5-7CD4-4756-8541-DC6B7E415A06}" type="pres">
      <dgm:prSet presAssocID="{7449D133-9A7D-4B6F-AF9F-F56DA8EEE10E}" presName="composite" presStyleCnt="0"/>
      <dgm:spPr/>
    </dgm:pt>
    <dgm:pt modelId="{BC9F43C2-5DE3-4265-8BC8-25A26D712501}" type="pres">
      <dgm:prSet presAssocID="{7449D133-9A7D-4B6F-AF9F-F56DA8EEE10E}" presName="parTx" presStyleLbl="alignNode1" presStyleIdx="1" presStyleCnt="4">
        <dgm:presLayoutVars>
          <dgm:chMax val="0"/>
          <dgm:chPref val="0"/>
          <dgm:bulletEnabled val="1"/>
        </dgm:presLayoutVars>
      </dgm:prSet>
      <dgm:spPr/>
    </dgm:pt>
    <dgm:pt modelId="{BB766411-BBF3-4D3B-B6D4-9BDE736EC55A}" type="pres">
      <dgm:prSet presAssocID="{7449D133-9A7D-4B6F-AF9F-F56DA8EEE10E}" presName="desTx" presStyleLbl="alignAccFollowNode1" presStyleIdx="1" presStyleCnt="4">
        <dgm:presLayoutVars>
          <dgm:bulletEnabled val="1"/>
        </dgm:presLayoutVars>
      </dgm:prSet>
      <dgm:spPr/>
    </dgm:pt>
    <dgm:pt modelId="{E5C140EE-C192-40FE-B2BE-CB3AD71211D6}" type="pres">
      <dgm:prSet presAssocID="{E33F2FD1-FFFE-42BC-82B8-53BDA86A89CB}" presName="space" presStyleCnt="0"/>
      <dgm:spPr/>
    </dgm:pt>
    <dgm:pt modelId="{A25DF1F3-78BA-487E-97DE-A20361ED1D95}" type="pres">
      <dgm:prSet presAssocID="{A2C243D0-F7A9-42E9-8B07-0C2ED8D94567}" presName="composite" presStyleCnt="0"/>
      <dgm:spPr/>
    </dgm:pt>
    <dgm:pt modelId="{65381C3F-84AC-4496-A277-1650BDE191DE}" type="pres">
      <dgm:prSet presAssocID="{A2C243D0-F7A9-42E9-8B07-0C2ED8D94567}" presName="parTx" presStyleLbl="alignNode1" presStyleIdx="2" presStyleCnt="4">
        <dgm:presLayoutVars>
          <dgm:chMax val="0"/>
          <dgm:chPref val="0"/>
          <dgm:bulletEnabled val="1"/>
        </dgm:presLayoutVars>
      </dgm:prSet>
      <dgm:spPr/>
    </dgm:pt>
    <dgm:pt modelId="{E2A4B8E0-2F60-46B3-80D7-66519392E713}" type="pres">
      <dgm:prSet presAssocID="{A2C243D0-F7A9-42E9-8B07-0C2ED8D94567}" presName="desTx" presStyleLbl="alignAccFollowNode1" presStyleIdx="2" presStyleCnt="4">
        <dgm:presLayoutVars>
          <dgm:bulletEnabled val="1"/>
        </dgm:presLayoutVars>
      </dgm:prSet>
      <dgm:spPr/>
    </dgm:pt>
    <dgm:pt modelId="{6AD218E6-6D44-4359-A6A8-B20E048DD492}" type="pres">
      <dgm:prSet presAssocID="{5F680222-8D1C-49A8-913B-24F385F96697}" presName="space" presStyleCnt="0"/>
      <dgm:spPr/>
    </dgm:pt>
    <dgm:pt modelId="{B52D6954-A725-40DE-8322-10E52FBC0991}" type="pres">
      <dgm:prSet presAssocID="{AF531B25-1A39-4F21-B919-17EE7C845C4B}" presName="composite" presStyleCnt="0"/>
      <dgm:spPr/>
    </dgm:pt>
    <dgm:pt modelId="{B12E315F-44B6-4304-BFC9-CFF7EA257D97}" type="pres">
      <dgm:prSet presAssocID="{AF531B25-1A39-4F21-B919-17EE7C845C4B}" presName="parTx" presStyleLbl="alignNode1" presStyleIdx="3" presStyleCnt="4">
        <dgm:presLayoutVars>
          <dgm:chMax val="0"/>
          <dgm:chPref val="0"/>
          <dgm:bulletEnabled val="1"/>
        </dgm:presLayoutVars>
      </dgm:prSet>
      <dgm:spPr/>
    </dgm:pt>
    <dgm:pt modelId="{CF9F008B-DC3C-46BD-AF78-621DF0C93581}" type="pres">
      <dgm:prSet presAssocID="{AF531B25-1A39-4F21-B919-17EE7C845C4B}" presName="desTx" presStyleLbl="alignAccFollowNode1" presStyleIdx="3" presStyleCnt="4" custLinFactNeighborX="166">
        <dgm:presLayoutVars>
          <dgm:bulletEnabled val="1"/>
        </dgm:presLayoutVars>
      </dgm:prSet>
      <dgm:spPr/>
    </dgm:pt>
  </dgm:ptLst>
  <dgm:cxnLst>
    <dgm:cxn modelId="{86689F07-BB66-41D9-89C9-0AEFEF30EB8A}" type="presOf" srcId="{E1DE7C2A-31E7-4500-9824-8926CD408B0C}" destId="{6056778A-9F68-4FD8-80BD-9A51E469B15D}" srcOrd="0" destOrd="0" presId="urn:microsoft.com/office/officeart/2005/8/layout/hList1"/>
    <dgm:cxn modelId="{727BF709-AD73-4483-A24B-ED8E425D34A1}" srcId="{EC9BF3B2-7B31-41FE-A359-09C1353FFE6C}" destId="{AF531B25-1A39-4F21-B919-17EE7C845C4B}" srcOrd="3" destOrd="0" parTransId="{E07E7010-6772-4D39-A121-ADA0A20F657E}" sibTransId="{AC82C912-49B6-4756-ABDC-64C9EFE06CDC}"/>
    <dgm:cxn modelId="{96C65E28-0E77-4DB9-A540-265B09DBD4E9}" type="presOf" srcId="{C9C385F2-5AF4-4AF5-B84B-60733FDEA0E8}" destId="{65B83AB8-461A-4F16-8CDB-ECB9D9C0CA37}" srcOrd="0" destOrd="0" presId="urn:microsoft.com/office/officeart/2005/8/layout/hList1"/>
    <dgm:cxn modelId="{29C0BF39-0FFC-42A8-906C-6ABA091936D0}" srcId="{E1DE7C2A-31E7-4500-9824-8926CD408B0C}" destId="{C9C385F2-5AF4-4AF5-B84B-60733FDEA0E8}" srcOrd="0" destOrd="0" parTransId="{E8F82E6F-7BB5-43DD-B46D-AC5B02545E3A}" sibTransId="{B75C8ABA-2DE2-480D-BCC8-B4D0FA5C18D6}"/>
    <dgm:cxn modelId="{8519163B-4FFA-4AE4-8D9B-44EEF08F72D2}" srcId="{A2C243D0-F7A9-42E9-8B07-0C2ED8D94567}" destId="{34C15D91-3ED2-4EA6-9DD2-09524D8E596A}" srcOrd="1" destOrd="0" parTransId="{0A940E40-9B38-4705-A7FB-5D75EDB4CC53}" sibTransId="{00B6F024-7C1A-47FE-BA54-EFDAE8AAFB8E}"/>
    <dgm:cxn modelId="{FDD74D63-EACF-4B04-B33E-534B1CC48D04}" srcId="{EC9BF3B2-7B31-41FE-A359-09C1353FFE6C}" destId="{7449D133-9A7D-4B6F-AF9F-F56DA8EEE10E}" srcOrd="1" destOrd="0" parTransId="{FE151ADD-CC2A-4EA4-B859-A3DA3AB10BA5}" sibTransId="{E33F2FD1-FFFE-42BC-82B8-53BDA86A89CB}"/>
    <dgm:cxn modelId="{D5D72D6F-7ABD-4BA6-8614-881F562F6E70}" type="presOf" srcId="{A2C243D0-F7A9-42E9-8B07-0C2ED8D94567}" destId="{65381C3F-84AC-4496-A277-1650BDE191DE}" srcOrd="0" destOrd="0" presId="urn:microsoft.com/office/officeart/2005/8/layout/hList1"/>
    <dgm:cxn modelId="{41BDBD53-84BC-4AA8-9CEB-408F38502D3B}" type="presOf" srcId="{E9A43210-2CA2-4390-A665-8C35A17C2272}" destId="{BB766411-BBF3-4D3B-B6D4-9BDE736EC55A}" srcOrd="0" destOrd="0" presId="urn:microsoft.com/office/officeart/2005/8/layout/hList1"/>
    <dgm:cxn modelId="{4AB3C074-374A-49CB-8E10-8671C4F21CD8}" type="presOf" srcId="{EC9BF3B2-7B31-41FE-A359-09C1353FFE6C}" destId="{569DD0AC-D84D-4578-930D-53A7B881C68D}" srcOrd="0" destOrd="0" presId="urn:microsoft.com/office/officeart/2005/8/layout/hList1"/>
    <dgm:cxn modelId="{BA267678-CF13-4167-A89B-FE96601A2990}" srcId="{AF531B25-1A39-4F21-B919-17EE7C845C4B}" destId="{95C93D8A-5A2C-4FAC-BA63-78111289C40B}" srcOrd="2" destOrd="0" parTransId="{70308F26-42FF-4758-85E1-150ED6AB263A}" sibTransId="{7C23E0AF-AD4B-4976-94B8-53672C4D4EF8}"/>
    <dgm:cxn modelId="{0022687F-14E4-4CB2-A199-66CB35FB44B4}" type="presOf" srcId="{7449D133-9A7D-4B6F-AF9F-F56DA8EEE10E}" destId="{BC9F43C2-5DE3-4265-8BC8-25A26D712501}" srcOrd="0" destOrd="0" presId="urn:microsoft.com/office/officeart/2005/8/layout/hList1"/>
    <dgm:cxn modelId="{FD775680-0B76-4791-8760-10978888C225}" type="presOf" srcId="{AB67D57F-94CF-438D-A2F7-8770A8B0A479}" destId="{CF9F008B-DC3C-46BD-AF78-621DF0C93581}" srcOrd="0" destOrd="3" presId="urn:microsoft.com/office/officeart/2005/8/layout/hList1"/>
    <dgm:cxn modelId="{0318CF83-741C-4A1E-9C91-83AFE3495CEE}" srcId="{7449D133-9A7D-4B6F-AF9F-F56DA8EEE10E}" destId="{E9A43210-2CA2-4390-A665-8C35A17C2272}" srcOrd="0" destOrd="0" parTransId="{932679B6-4028-4ED5-AB91-C07F129A932C}" sibTransId="{AAA1B123-A27A-4C8F-A534-298DC84A0B2C}"/>
    <dgm:cxn modelId="{BB01D889-059B-4201-BF5C-425677DCED24}" srcId="{AF531B25-1A39-4F21-B919-17EE7C845C4B}" destId="{AB67D57F-94CF-438D-A2F7-8770A8B0A479}" srcOrd="3" destOrd="0" parTransId="{DB583BA1-15D8-42C6-AA78-FDAB010BC69C}" sibTransId="{A0FF4E8A-1D22-43D3-AB25-DD608A5AB055}"/>
    <dgm:cxn modelId="{B072E389-9FDB-416B-BCC5-578C73023C94}" type="presOf" srcId="{52057875-D072-440A-93F8-E7D1786BB413}" destId="{CF9F008B-DC3C-46BD-AF78-621DF0C93581}" srcOrd="0" destOrd="1" presId="urn:microsoft.com/office/officeart/2005/8/layout/hList1"/>
    <dgm:cxn modelId="{04C6578C-3875-48D5-BD57-D721CCBE60E8}" srcId="{EC9BF3B2-7B31-41FE-A359-09C1353FFE6C}" destId="{A2C243D0-F7A9-42E9-8B07-0C2ED8D94567}" srcOrd="2" destOrd="0" parTransId="{4D594726-834C-4817-8FE1-DBD646F96940}" sibTransId="{5F680222-8D1C-49A8-913B-24F385F96697}"/>
    <dgm:cxn modelId="{0C72239E-A06F-4D96-A20D-A66848A459CD}" srcId="{A2C243D0-F7A9-42E9-8B07-0C2ED8D94567}" destId="{9CDF045B-4658-4681-8EE8-D734604B2798}" srcOrd="0" destOrd="0" parTransId="{180838FD-A5E0-428A-A922-17597BBAA9EF}" sibTransId="{6A66A859-4CAC-451D-B19E-1AD7694E6570}"/>
    <dgm:cxn modelId="{BBCF45AA-D3F3-4B0A-9FA8-7844A60C708F}" srcId="{AF531B25-1A39-4F21-B919-17EE7C845C4B}" destId="{52057875-D072-440A-93F8-E7D1786BB413}" srcOrd="1" destOrd="0" parTransId="{3B0DAF3F-5C5A-4585-A06B-B7B022DC7A74}" sibTransId="{98262EE3-0A1D-4E30-9C1F-44234FCB6E4E}"/>
    <dgm:cxn modelId="{A9E4B2B3-0706-4E46-B36E-7713881943FE}" type="presOf" srcId="{9CDF045B-4658-4681-8EE8-D734604B2798}" destId="{E2A4B8E0-2F60-46B3-80D7-66519392E713}" srcOrd="0" destOrd="0" presId="urn:microsoft.com/office/officeart/2005/8/layout/hList1"/>
    <dgm:cxn modelId="{A60EF1B6-8240-4C78-A459-BAE6407CFF6F}" type="presOf" srcId="{34C15D91-3ED2-4EA6-9DD2-09524D8E596A}" destId="{E2A4B8E0-2F60-46B3-80D7-66519392E713}" srcOrd="0" destOrd="1" presId="urn:microsoft.com/office/officeart/2005/8/layout/hList1"/>
    <dgm:cxn modelId="{854FF2B8-1D0D-4F5E-B944-8A6C26AD8CCB}" type="presOf" srcId="{95C93D8A-5A2C-4FAC-BA63-78111289C40B}" destId="{CF9F008B-DC3C-46BD-AF78-621DF0C93581}" srcOrd="0" destOrd="2" presId="urn:microsoft.com/office/officeart/2005/8/layout/hList1"/>
    <dgm:cxn modelId="{6B0EC2BD-3E35-4545-99BD-4575C2789D4E}" srcId="{AF531B25-1A39-4F21-B919-17EE7C845C4B}" destId="{2A5619F9-C991-4682-8912-78CB3A2D6702}" srcOrd="0" destOrd="0" parTransId="{ED91CD9B-CBA3-45CB-8D1C-BE8C8CBE6BED}" sibTransId="{A1B8E296-F74F-467D-893F-40F1DDF6695B}"/>
    <dgm:cxn modelId="{4374B2CE-FBF8-4036-850C-68941A608688}" type="presOf" srcId="{AF531B25-1A39-4F21-B919-17EE7C845C4B}" destId="{B12E315F-44B6-4304-BFC9-CFF7EA257D97}" srcOrd="0" destOrd="0" presId="urn:microsoft.com/office/officeart/2005/8/layout/hList1"/>
    <dgm:cxn modelId="{C47D27DA-D9B6-4DB5-A083-CDB6D0621465}" type="presOf" srcId="{2A5619F9-C991-4682-8912-78CB3A2D6702}" destId="{CF9F008B-DC3C-46BD-AF78-621DF0C93581}" srcOrd="0" destOrd="0" presId="urn:microsoft.com/office/officeart/2005/8/layout/hList1"/>
    <dgm:cxn modelId="{0E5B7CDD-38A2-4947-AB1D-C275CD624817}" srcId="{EC9BF3B2-7B31-41FE-A359-09C1353FFE6C}" destId="{E1DE7C2A-31E7-4500-9824-8926CD408B0C}" srcOrd="0" destOrd="0" parTransId="{0B21CFFE-6B6B-471C-B993-945D499CAA9D}" sibTransId="{0427B86C-0B43-4625-88E3-8E98F28B1CE4}"/>
    <dgm:cxn modelId="{78990B19-C2E0-4FC7-B94D-5D4589E2C162}" type="presParOf" srcId="{569DD0AC-D84D-4578-930D-53A7B881C68D}" destId="{7519D0DC-FF18-43AF-BE49-A5D8E28B5A76}" srcOrd="0" destOrd="0" presId="urn:microsoft.com/office/officeart/2005/8/layout/hList1"/>
    <dgm:cxn modelId="{903B9DA4-A60D-49FD-BE36-E31D12568C85}" type="presParOf" srcId="{7519D0DC-FF18-43AF-BE49-A5D8E28B5A76}" destId="{6056778A-9F68-4FD8-80BD-9A51E469B15D}" srcOrd="0" destOrd="0" presId="urn:microsoft.com/office/officeart/2005/8/layout/hList1"/>
    <dgm:cxn modelId="{B83AB2D8-96E8-4A71-93EE-A37BEAACE24D}" type="presParOf" srcId="{7519D0DC-FF18-43AF-BE49-A5D8E28B5A76}" destId="{65B83AB8-461A-4F16-8CDB-ECB9D9C0CA37}" srcOrd="1" destOrd="0" presId="urn:microsoft.com/office/officeart/2005/8/layout/hList1"/>
    <dgm:cxn modelId="{AD73B978-79ED-4CE1-8A38-656DF43004E9}" type="presParOf" srcId="{569DD0AC-D84D-4578-930D-53A7B881C68D}" destId="{F6B5415C-0728-4B6F-A953-A594656E9591}" srcOrd="1" destOrd="0" presId="urn:microsoft.com/office/officeart/2005/8/layout/hList1"/>
    <dgm:cxn modelId="{AF80A7E8-A02F-4AAB-946D-FABF48CD8C37}" type="presParOf" srcId="{569DD0AC-D84D-4578-930D-53A7B881C68D}" destId="{715286C5-7CD4-4756-8541-DC6B7E415A06}" srcOrd="2" destOrd="0" presId="urn:microsoft.com/office/officeart/2005/8/layout/hList1"/>
    <dgm:cxn modelId="{607F2733-4DBB-4865-BE68-19CA985347CD}" type="presParOf" srcId="{715286C5-7CD4-4756-8541-DC6B7E415A06}" destId="{BC9F43C2-5DE3-4265-8BC8-25A26D712501}" srcOrd="0" destOrd="0" presId="urn:microsoft.com/office/officeart/2005/8/layout/hList1"/>
    <dgm:cxn modelId="{CA668F3E-246A-4563-936F-FA144C6C2B8D}" type="presParOf" srcId="{715286C5-7CD4-4756-8541-DC6B7E415A06}" destId="{BB766411-BBF3-4D3B-B6D4-9BDE736EC55A}" srcOrd="1" destOrd="0" presId="urn:microsoft.com/office/officeart/2005/8/layout/hList1"/>
    <dgm:cxn modelId="{5911937D-6524-4BBA-94CD-F365DA31A8F4}" type="presParOf" srcId="{569DD0AC-D84D-4578-930D-53A7B881C68D}" destId="{E5C140EE-C192-40FE-B2BE-CB3AD71211D6}" srcOrd="3" destOrd="0" presId="urn:microsoft.com/office/officeart/2005/8/layout/hList1"/>
    <dgm:cxn modelId="{6A381395-5DC6-4BA2-9161-DE79A8FFF8D9}" type="presParOf" srcId="{569DD0AC-D84D-4578-930D-53A7B881C68D}" destId="{A25DF1F3-78BA-487E-97DE-A20361ED1D95}" srcOrd="4" destOrd="0" presId="urn:microsoft.com/office/officeart/2005/8/layout/hList1"/>
    <dgm:cxn modelId="{0FECD4ED-164D-418F-B875-F567F3A1588D}" type="presParOf" srcId="{A25DF1F3-78BA-487E-97DE-A20361ED1D95}" destId="{65381C3F-84AC-4496-A277-1650BDE191DE}" srcOrd="0" destOrd="0" presId="urn:microsoft.com/office/officeart/2005/8/layout/hList1"/>
    <dgm:cxn modelId="{5B43EC94-A7C2-4175-BEC1-2E6314C73CA9}" type="presParOf" srcId="{A25DF1F3-78BA-487E-97DE-A20361ED1D95}" destId="{E2A4B8E0-2F60-46B3-80D7-66519392E713}" srcOrd="1" destOrd="0" presId="urn:microsoft.com/office/officeart/2005/8/layout/hList1"/>
    <dgm:cxn modelId="{E64C5673-5074-4050-ACE1-3CCFE1136482}" type="presParOf" srcId="{569DD0AC-D84D-4578-930D-53A7B881C68D}" destId="{6AD218E6-6D44-4359-A6A8-B20E048DD492}" srcOrd="5" destOrd="0" presId="urn:microsoft.com/office/officeart/2005/8/layout/hList1"/>
    <dgm:cxn modelId="{2574471E-B7FA-4DC3-B11A-B67064DB78E0}" type="presParOf" srcId="{569DD0AC-D84D-4578-930D-53A7B881C68D}" destId="{B52D6954-A725-40DE-8322-10E52FBC0991}" srcOrd="6" destOrd="0" presId="urn:microsoft.com/office/officeart/2005/8/layout/hList1"/>
    <dgm:cxn modelId="{32DA4A87-D02A-4989-80FB-DA5564A3D951}" type="presParOf" srcId="{B52D6954-A725-40DE-8322-10E52FBC0991}" destId="{B12E315F-44B6-4304-BFC9-CFF7EA257D97}" srcOrd="0" destOrd="0" presId="urn:microsoft.com/office/officeart/2005/8/layout/hList1"/>
    <dgm:cxn modelId="{A4B4A243-B0AA-436C-B94D-B1B3395C5E14}" type="presParOf" srcId="{B52D6954-A725-40DE-8322-10E52FBC0991}" destId="{CF9F008B-DC3C-46BD-AF78-621DF0C9358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C880F66-E890-42B0-91E6-6D2EA2A721C2}" type="doc">
      <dgm:prSet loTypeId="urn:microsoft.com/office/officeart/2005/8/layout/vList2" loCatId="list" qsTypeId="urn:microsoft.com/office/officeart/2005/8/quickstyle/simple3" qsCatId="simple" csTypeId="urn:microsoft.com/office/officeart/2005/8/colors/accent2_4" csCatId="accent2" phldr="1"/>
      <dgm:spPr/>
      <dgm:t>
        <a:bodyPr/>
        <a:lstStyle/>
        <a:p>
          <a:endParaRPr lang="zh-TW" altLang="en-US"/>
        </a:p>
      </dgm:t>
    </dgm:pt>
    <dgm:pt modelId="{E671D327-E333-4F0F-B2DA-A6EDE59140B4}">
      <dgm:prSet phldrT="[文字]"/>
      <dgm:spPr/>
      <dgm:t>
        <a:bodyPr/>
        <a:lstStyle/>
        <a:p>
          <a:pPr>
            <a:buFont typeface="+mj-lt"/>
            <a:buAutoNum type="arabicPeriod"/>
          </a:pPr>
          <a:r>
            <a:rPr kumimoji="1" lang="en-US" altLang="zh-TW" dirty="0">
              <a:latin typeface="微軟正黑體" panose="020B0604030504040204" pitchFamily="34" charset="-120"/>
              <a:ea typeface="微軟正黑體" panose="020B0604030504040204" pitchFamily="34" charset="-120"/>
            </a:rPr>
            <a:t>1.</a:t>
          </a:r>
          <a:r>
            <a:rPr kumimoji="1" lang="zh-TW" altLang="en-US" dirty="0">
              <a:latin typeface="微軟正黑體" panose="020B0604030504040204" pitchFamily="34" charset="-120"/>
              <a:ea typeface="微軟正黑體" panose="020B0604030504040204" pitchFamily="34" charset="-120"/>
            </a:rPr>
            <a:t> 新興活動提供機會，有更多的彈性面對合作夥伴的興趣</a:t>
          </a:r>
          <a:endParaRPr lang="zh-TW" altLang="en-US" dirty="0"/>
        </a:p>
      </dgm:t>
    </dgm:pt>
    <dgm:pt modelId="{6EDD5999-FF9F-4547-A061-EC830D4C4678}" type="parTrans" cxnId="{B8B0B92C-98EC-492A-B586-1CE82B622FE7}">
      <dgm:prSet/>
      <dgm:spPr/>
      <dgm:t>
        <a:bodyPr/>
        <a:lstStyle/>
        <a:p>
          <a:endParaRPr lang="zh-TW" altLang="en-US"/>
        </a:p>
      </dgm:t>
    </dgm:pt>
    <dgm:pt modelId="{56C110C3-A647-4F16-BA18-9F14CBE11D3C}" type="sibTrans" cxnId="{B8B0B92C-98EC-492A-B586-1CE82B622FE7}">
      <dgm:prSet/>
      <dgm:spPr/>
      <dgm:t>
        <a:bodyPr/>
        <a:lstStyle/>
        <a:p>
          <a:endParaRPr lang="zh-TW" altLang="en-US"/>
        </a:p>
      </dgm:t>
    </dgm:pt>
    <dgm:pt modelId="{D43EB196-8912-438F-BE96-E2BF27C1A845}">
      <dgm:prSet phldrT="[文字]"/>
      <dgm:spPr/>
      <dgm:t>
        <a:bodyPr/>
        <a:lstStyle/>
        <a:p>
          <a:pPr>
            <a:buFont typeface="+mj-lt"/>
            <a:buAutoNum type="arabicPeriod"/>
          </a:pPr>
          <a:r>
            <a:rPr kumimoji="1" lang="en-US" altLang="zh-TW" dirty="0">
              <a:latin typeface="微軟正黑體" panose="020B0604030504040204" pitchFamily="34" charset="-120"/>
              <a:ea typeface="微軟正黑體" panose="020B0604030504040204" pitchFamily="34" charset="-120"/>
            </a:rPr>
            <a:t>2.</a:t>
          </a:r>
          <a:r>
            <a:rPr kumimoji="1" lang="zh-TW" altLang="en-US" dirty="0">
              <a:latin typeface="微軟正黑體" panose="020B0604030504040204" pitchFamily="34" charset="-120"/>
              <a:ea typeface="微軟正黑體" panose="020B0604030504040204" pitchFamily="34" charset="-120"/>
            </a:rPr>
            <a:t> 改變學校和社區對計劃的認知</a:t>
          </a:r>
          <a:endParaRPr lang="zh-TW" altLang="en-US" dirty="0"/>
        </a:p>
      </dgm:t>
    </dgm:pt>
    <dgm:pt modelId="{6E0C4273-8BA4-4434-8723-9864E5EC3D89}" type="parTrans" cxnId="{F5C585BF-49D5-4CF1-9EC3-6007F6246069}">
      <dgm:prSet/>
      <dgm:spPr/>
      <dgm:t>
        <a:bodyPr/>
        <a:lstStyle/>
        <a:p>
          <a:endParaRPr lang="zh-TW" altLang="en-US"/>
        </a:p>
      </dgm:t>
    </dgm:pt>
    <dgm:pt modelId="{E91C8B16-452D-4E98-86E9-1A89108063CD}" type="sibTrans" cxnId="{F5C585BF-49D5-4CF1-9EC3-6007F6246069}">
      <dgm:prSet/>
      <dgm:spPr/>
      <dgm:t>
        <a:bodyPr/>
        <a:lstStyle/>
        <a:p>
          <a:endParaRPr lang="zh-TW" altLang="en-US"/>
        </a:p>
      </dgm:t>
    </dgm:pt>
    <dgm:pt modelId="{68AA99FB-B2DC-488E-9406-27439A5AC7C8}">
      <dgm:prSet phldrT="[文字]"/>
      <dgm:spPr/>
      <dgm:t>
        <a:bodyPr/>
        <a:lstStyle/>
        <a:p>
          <a:pPr>
            <a:buFont typeface="+mj-lt"/>
            <a:buAutoNum type="arabicPeriod"/>
          </a:pPr>
          <a:r>
            <a:rPr kumimoji="1" lang="en-US" altLang="zh-TW" dirty="0">
              <a:latin typeface="微軟正黑體" panose="020B0604030504040204" pitchFamily="34" charset="-120"/>
              <a:ea typeface="微軟正黑體" panose="020B0604030504040204" pitchFamily="34" charset="-120"/>
            </a:rPr>
            <a:t>3.</a:t>
          </a:r>
          <a:r>
            <a:rPr kumimoji="1" lang="zh-TW" altLang="en-US" dirty="0">
              <a:latin typeface="微軟正黑體" panose="020B0604030504040204" pitchFamily="34" charset="-120"/>
              <a:ea typeface="微軟正黑體" panose="020B0604030504040204" pitchFamily="34" charset="-120"/>
            </a:rPr>
            <a:t> 有機會實施在社區未開發的活動</a:t>
          </a:r>
          <a:endParaRPr lang="zh-TW" altLang="en-US" dirty="0"/>
        </a:p>
      </dgm:t>
    </dgm:pt>
    <dgm:pt modelId="{9DF56374-D430-496F-AEE9-CB8E4F8CB309}" type="parTrans" cxnId="{50B58892-F56A-475E-844B-CBC2DC6F785E}">
      <dgm:prSet/>
      <dgm:spPr/>
      <dgm:t>
        <a:bodyPr/>
        <a:lstStyle/>
        <a:p>
          <a:endParaRPr lang="zh-TW" altLang="en-US"/>
        </a:p>
      </dgm:t>
    </dgm:pt>
    <dgm:pt modelId="{27D65503-6324-4CBE-8C52-0B28332E1F09}" type="sibTrans" cxnId="{50B58892-F56A-475E-844B-CBC2DC6F785E}">
      <dgm:prSet/>
      <dgm:spPr/>
      <dgm:t>
        <a:bodyPr/>
        <a:lstStyle/>
        <a:p>
          <a:endParaRPr lang="zh-TW" altLang="en-US"/>
        </a:p>
      </dgm:t>
    </dgm:pt>
    <dgm:pt modelId="{C36F8A35-8296-4145-864C-F62288C951B9}">
      <dgm:prSet/>
      <dgm:spPr/>
      <dgm:t>
        <a:bodyPr/>
        <a:lstStyle/>
        <a:p>
          <a:r>
            <a:rPr kumimoji="1" lang="en-US" altLang="zh-TW" dirty="0">
              <a:latin typeface="微軟正黑體" panose="020B0604030504040204" pitchFamily="34" charset="-120"/>
              <a:ea typeface="微軟正黑體" panose="020B0604030504040204" pitchFamily="34" charset="-120"/>
            </a:rPr>
            <a:t>4.</a:t>
          </a:r>
          <a:r>
            <a:rPr kumimoji="1" lang="zh-TW" altLang="en-US" dirty="0">
              <a:latin typeface="微軟正黑體" panose="020B0604030504040204" pitchFamily="34" charset="-120"/>
              <a:ea typeface="微軟正黑體" panose="020B0604030504040204" pitchFamily="34" charset="-120"/>
            </a:rPr>
            <a:t> </a:t>
          </a:r>
          <a:r>
            <a:rPr kumimoji="1" lang="zh-CN" altLang="en-US" dirty="0">
              <a:latin typeface="微軟正黑體" panose="020B0604030504040204" pitchFamily="34" charset="-120"/>
              <a:ea typeface="微軟正黑體" panose="020B0604030504040204" pitchFamily="34" charset="-120"/>
            </a:rPr>
            <a:t>拓展計畫研究的視野和內容</a:t>
          </a:r>
          <a:endParaRPr kumimoji="1" lang="en-US" altLang="zh-CN" dirty="0">
            <a:latin typeface="微軟正黑體" panose="020B0604030504040204" pitchFamily="34" charset="-120"/>
            <a:ea typeface="微軟正黑體" panose="020B0604030504040204" pitchFamily="34" charset="-120"/>
          </a:endParaRPr>
        </a:p>
      </dgm:t>
    </dgm:pt>
    <dgm:pt modelId="{53D4F97B-6756-484F-9A7A-CA621DD8278F}" type="parTrans" cxnId="{1D738C82-A914-4F3E-B34C-DE738588A2B3}">
      <dgm:prSet/>
      <dgm:spPr/>
      <dgm:t>
        <a:bodyPr/>
        <a:lstStyle/>
        <a:p>
          <a:endParaRPr lang="zh-TW" altLang="en-US"/>
        </a:p>
      </dgm:t>
    </dgm:pt>
    <dgm:pt modelId="{C08B828D-B0CC-4675-B2DF-41A762083F59}" type="sibTrans" cxnId="{1D738C82-A914-4F3E-B34C-DE738588A2B3}">
      <dgm:prSet/>
      <dgm:spPr/>
      <dgm:t>
        <a:bodyPr/>
        <a:lstStyle/>
        <a:p>
          <a:endParaRPr lang="zh-TW" altLang="en-US"/>
        </a:p>
      </dgm:t>
    </dgm:pt>
    <dgm:pt modelId="{7411266D-DF4C-491D-ADC4-857C3DA58656}" type="pres">
      <dgm:prSet presAssocID="{3C880F66-E890-42B0-91E6-6D2EA2A721C2}" presName="linear" presStyleCnt="0">
        <dgm:presLayoutVars>
          <dgm:animLvl val="lvl"/>
          <dgm:resizeHandles val="exact"/>
        </dgm:presLayoutVars>
      </dgm:prSet>
      <dgm:spPr/>
    </dgm:pt>
    <dgm:pt modelId="{7ACC843E-EAFC-4BED-9DC0-7A05BE473BCE}" type="pres">
      <dgm:prSet presAssocID="{E671D327-E333-4F0F-B2DA-A6EDE59140B4}" presName="parentText" presStyleLbl="node1" presStyleIdx="0" presStyleCnt="4" custLinFactNeighborY="-46968">
        <dgm:presLayoutVars>
          <dgm:chMax val="0"/>
          <dgm:bulletEnabled val="1"/>
        </dgm:presLayoutVars>
      </dgm:prSet>
      <dgm:spPr/>
    </dgm:pt>
    <dgm:pt modelId="{A74CF096-5A7B-437B-A4C1-80033ADC5AE6}" type="pres">
      <dgm:prSet presAssocID="{56C110C3-A647-4F16-BA18-9F14CBE11D3C}" presName="spacer" presStyleCnt="0"/>
      <dgm:spPr/>
    </dgm:pt>
    <dgm:pt modelId="{E02032F1-8678-4908-A2C3-4B4166B6EDBB}" type="pres">
      <dgm:prSet presAssocID="{D43EB196-8912-438F-BE96-E2BF27C1A845}" presName="parentText" presStyleLbl="node1" presStyleIdx="1" presStyleCnt="4" custLinFactNeighborY="-62624">
        <dgm:presLayoutVars>
          <dgm:chMax val="0"/>
          <dgm:bulletEnabled val="1"/>
        </dgm:presLayoutVars>
      </dgm:prSet>
      <dgm:spPr/>
    </dgm:pt>
    <dgm:pt modelId="{D8221A76-C473-4954-939F-DD7284B0F7FC}" type="pres">
      <dgm:prSet presAssocID="{E91C8B16-452D-4E98-86E9-1A89108063CD}" presName="spacer" presStyleCnt="0"/>
      <dgm:spPr/>
    </dgm:pt>
    <dgm:pt modelId="{DC0EBD1B-B104-4DB8-A13C-1486E479ED25}" type="pres">
      <dgm:prSet presAssocID="{68AA99FB-B2DC-488E-9406-27439A5AC7C8}" presName="parentText" presStyleLbl="node1" presStyleIdx="2" presStyleCnt="4" custLinFactNeighborY="-73619">
        <dgm:presLayoutVars>
          <dgm:chMax val="0"/>
          <dgm:bulletEnabled val="1"/>
        </dgm:presLayoutVars>
      </dgm:prSet>
      <dgm:spPr/>
    </dgm:pt>
    <dgm:pt modelId="{FF289913-D404-4811-B3FD-B8E4F5B61B0E}" type="pres">
      <dgm:prSet presAssocID="{27D65503-6324-4CBE-8C52-0B28332E1F09}" presName="spacer" presStyleCnt="0"/>
      <dgm:spPr/>
    </dgm:pt>
    <dgm:pt modelId="{8E263A1D-3CCF-4C99-9103-BF81DC3BD4CD}" type="pres">
      <dgm:prSet presAssocID="{C36F8A35-8296-4145-864C-F62288C951B9}" presName="parentText" presStyleLbl="node1" presStyleIdx="3" presStyleCnt="4" custLinFactNeighborY="-60217">
        <dgm:presLayoutVars>
          <dgm:chMax val="0"/>
          <dgm:bulletEnabled val="1"/>
        </dgm:presLayoutVars>
      </dgm:prSet>
      <dgm:spPr/>
    </dgm:pt>
  </dgm:ptLst>
  <dgm:cxnLst>
    <dgm:cxn modelId="{828FA507-C9B4-4A70-9512-AD0F91607473}" type="presOf" srcId="{D43EB196-8912-438F-BE96-E2BF27C1A845}" destId="{E02032F1-8678-4908-A2C3-4B4166B6EDBB}" srcOrd="0" destOrd="0" presId="urn:microsoft.com/office/officeart/2005/8/layout/vList2"/>
    <dgm:cxn modelId="{B8B0B92C-98EC-492A-B586-1CE82B622FE7}" srcId="{3C880F66-E890-42B0-91E6-6D2EA2A721C2}" destId="{E671D327-E333-4F0F-B2DA-A6EDE59140B4}" srcOrd="0" destOrd="0" parTransId="{6EDD5999-FF9F-4547-A061-EC830D4C4678}" sibTransId="{56C110C3-A647-4F16-BA18-9F14CBE11D3C}"/>
    <dgm:cxn modelId="{0DD58E69-3F8A-42EE-A0E5-E8DD1E452C23}" type="presOf" srcId="{68AA99FB-B2DC-488E-9406-27439A5AC7C8}" destId="{DC0EBD1B-B104-4DB8-A13C-1486E479ED25}" srcOrd="0" destOrd="0" presId="urn:microsoft.com/office/officeart/2005/8/layout/vList2"/>
    <dgm:cxn modelId="{F5122D73-71D2-4813-9F2B-BA4ACB3F7E34}" type="presOf" srcId="{E671D327-E333-4F0F-B2DA-A6EDE59140B4}" destId="{7ACC843E-EAFC-4BED-9DC0-7A05BE473BCE}" srcOrd="0" destOrd="0" presId="urn:microsoft.com/office/officeart/2005/8/layout/vList2"/>
    <dgm:cxn modelId="{1D738C82-A914-4F3E-B34C-DE738588A2B3}" srcId="{3C880F66-E890-42B0-91E6-6D2EA2A721C2}" destId="{C36F8A35-8296-4145-864C-F62288C951B9}" srcOrd="3" destOrd="0" parTransId="{53D4F97B-6756-484F-9A7A-CA621DD8278F}" sibTransId="{C08B828D-B0CC-4675-B2DF-41A762083F59}"/>
    <dgm:cxn modelId="{50B58892-F56A-475E-844B-CBC2DC6F785E}" srcId="{3C880F66-E890-42B0-91E6-6D2EA2A721C2}" destId="{68AA99FB-B2DC-488E-9406-27439A5AC7C8}" srcOrd="2" destOrd="0" parTransId="{9DF56374-D430-496F-AEE9-CB8E4F8CB309}" sibTransId="{27D65503-6324-4CBE-8C52-0B28332E1F09}"/>
    <dgm:cxn modelId="{F5C585BF-49D5-4CF1-9EC3-6007F6246069}" srcId="{3C880F66-E890-42B0-91E6-6D2EA2A721C2}" destId="{D43EB196-8912-438F-BE96-E2BF27C1A845}" srcOrd="1" destOrd="0" parTransId="{6E0C4273-8BA4-4434-8723-9864E5EC3D89}" sibTransId="{E91C8B16-452D-4E98-86E9-1A89108063CD}"/>
    <dgm:cxn modelId="{46E5FED8-F17F-4DD7-B38A-C7DAE987C321}" type="presOf" srcId="{C36F8A35-8296-4145-864C-F62288C951B9}" destId="{8E263A1D-3CCF-4C99-9103-BF81DC3BD4CD}" srcOrd="0" destOrd="0" presId="urn:microsoft.com/office/officeart/2005/8/layout/vList2"/>
    <dgm:cxn modelId="{C86627DD-6FA0-451D-9DDD-9A93E2AFA002}" type="presOf" srcId="{3C880F66-E890-42B0-91E6-6D2EA2A721C2}" destId="{7411266D-DF4C-491D-ADC4-857C3DA58656}" srcOrd="0" destOrd="0" presId="urn:microsoft.com/office/officeart/2005/8/layout/vList2"/>
    <dgm:cxn modelId="{BCC97EB0-8F6E-4F0B-A9A7-870C2FC3B90D}" type="presParOf" srcId="{7411266D-DF4C-491D-ADC4-857C3DA58656}" destId="{7ACC843E-EAFC-4BED-9DC0-7A05BE473BCE}" srcOrd="0" destOrd="0" presId="urn:microsoft.com/office/officeart/2005/8/layout/vList2"/>
    <dgm:cxn modelId="{D537E9DE-8866-445B-8D22-D80E86C8429D}" type="presParOf" srcId="{7411266D-DF4C-491D-ADC4-857C3DA58656}" destId="{A74CF096-5A7B-437B-A4C1-80033ADC5AE6}" srcOrd="1" destOrd="0" presId="urn:microsoft.com/office/officeart/2005/8/layout/vList2"/>
    <dgm:cxn modelId="{61F83BCB-BF86-4EE5-8B8D-4BE1CB74EE86}" type="presParOf" srcId="{7411266D-DF4C-491D-ADC4-857C3DA58656}" destId="{E02032F1-8678-4908-A2C3-4B4166B6EDBB}" srcOrd="2" destOrd="0" presId="urn:microsoft.com/office/officeart/2005/8/layout/vList2"/>
    <dgm:cxn modelId="{29CCDDAA-30C7-4A43-87B7-96B467C1DECE}" type="presParOf" srcId="{7411266D-DF4C-491D-ADC4-857C3DA58656}" destId="{D8221A76-C473-4954-939F-DD7284B0F7FC}" srcOrd="3" destOrd="0" presId="urn:microsoft.com/office/officeart/2005/8/layout/vList2"/>
    <dgm:cxn modelId="{815CCB54-762D-43C0-B4DD-E30F0E8E6A1C}" type="presParOf" srcId="{7411266D-DF4C-491D-ADC4-857C3DA58656}" destId="{DC0EBD1B-B104-4DB8-A13C-1486E479ED25}" srcOrd="4" destOrd="0" presId="urn:microsoft.com/office/officeart/2005/8/layout/vList2"/>
    <dgm:cxn modelId="{5B7BC61D-9875-489A-B749-D6E05E93A89E}" type="presParOf" srcId="{7411266D-DF4C-491D-ADC4-857C3DA58656}" destId="{FF289913-D404-4811-B3FD-B8E4F5B61B0E}" srcOrd="5" destOrd="0" presId="urn:microsoft.com/office/officeart/2005/8/layout/vList2"/>
    <dgm:cxn modelId="{4C4462BF-3977-45EC-A6BF-D640C371E491}" type="presParOf" srcId="{7411266D-DF4C-491D-ADC4-857C3DA58656}" destId="{8E263A1D-3CCF-4C99-9103-BF81DC3BD4C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A2783-C474-4743-A00F-D433C9ADB244}">
      <dsp:nvSpPr>
        <dsp:cNvPr id="0" name=""/>
        <dsp:cNvSpPr/>
      </dsp:nvSpPr>
      <dsp:spPr>
        <a:xfrm>
          <a:off x="-4887036" y="-746190"/>
          <a:ext cx="5799300" cy="5799300"/>
        </a:xfrm>
        <a:prstGeom prst="blockArc">
          <a:avLst>
            <a:gd name="adj1" fmla="val 18900000"/>
            <a:gd name="adj2" fmla="val 2700000"/>
            <a:gd name="adj3" fmla="val 372"/>
          </a:avLst>
        </a:prstGeom>
        <a:noFill/>
        <a:ln w="127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2EA406-D588-4EEE-859F-1351440CF893}">
      <dsp:nvSpPr>
        <dsp:cNvPr id="0" name=""/>
        <dsp:cNvSpPr/>
      </dsp:nvSpPr>
      <dsp:spPr>
        <a:xfrm>
          <a:off x="620466" y="605561"/>
          <a:ext cx="11206513" cy="62672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3724" tIns="76200" rIns="76200" bIns="76200" numCol="1" spcCol="1270" anchor="ctr" anchorCtr="0">
          <a:noAutofit/>
        </a:bodyPr>
        <a:lstStyle/>
        <a:p>
          <a:pPr marL="0" lvl="0" indent="0" algn="l" defTabSz="1333500">
            <a:lnSpc>
              <a:spcPct val="90000"/>
            </a:lnSpc>
            <a:spcBef>
              <a:spcPct val="0"/>
            </a:spcBef>
            <a:spcAft>
              <a:spcPct val="35000"/>
            </a:spcAft>
            <a:buNone/>
          </a:pPr>
          <a:r>
            <a:rPr lang="zh-TW" altLang="en-US" sz="3000" kern="1200" dirty="0">
              <a:latin typeface="微軟正黑體" panose="020B0604030504040204" pitchFamily="34" charset="-120"/>
              <a:ea typeface="微軟正黑體" panose="020B0604030504040204" pitchFamily="34" charset="-120"/>
            </a:rPr>
            <a:t>將社區視為個人和集體身份的一個單位</a:t>
          </a:r>
        </a:p>
      </dsp:txBody>
      <dsp:txXfrm>
        <a:off x="620466" y="605561"/>
        <a:ext cx="11206513" cy="626725"/>
      </dsp:txXfrm>
    </dsp:sp>
    <dsp:sp modelId="{C9940E66-4640-4C44-A39F-1CA484BAAB25}">
      <dsp:nvSpPr>
        <dsp:cNvPr id="0" name=""/>
        <dsp:cNvSpPr/>
      </dsp:nvSpPr>
      <dsp:spPr>
        <a:xfrm>
          <a:off x="239627" y="484345"/>
          <a:ext cx="792968" cy="792968"/>
        </a:xfrm>
        <a:prstGeom prst="ellipse">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4033AC-50EF-4DFD-B7B8-BD087430D660}">
      <dsp:nvSpPr>
        <dsp:cNvPr id="0" name=""/>
        <dsp:cNvSpPr/>
      </dsp:nvSpPr>
      <dsp:spPr>
        <a:xfrm>
          <a:off x="898888" y="1905239"/>
          <a:ext cx="10964860" cy="578255"/>
        </a:xfrm>
        <a:prstGeom prst="rect">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3724" tIns="76200" rIns="76200" bIns="76200" numCol="1" spcCol="1270" anchor="ctr" anchorCtr="0">
          <a:noAutofit/>
        </a:bodyPr>
        <a:lstStyle/>
        <a:p>
          <a:pPr marL="0" lvl="0" indent="0" algn="l" defTabSz="1333500">
            <a:lnSpc>
              <a:spcPct val="90000"/>
            </a:lnSpc>
            <a:spcBef>
              <a:spcPct val="0"/>
            </a:spcBef>
            <a:spcAft>
              <a:spcPct val="35000"/>
            </a:spcAft>
            <a:buNone/>
          </a:pPr>
          <a:r>
            <a:rPr lang="zh-TW" altLang="en-US" sz="3000" kern="1200" dirty="0">
              <a:latin typeface="微軟正黑體" panose="020B0604030504040204" pitchFamily="34" charset="-120"/>
              <a:ea typeface="微軟正黑體" panose="020B0604030504040204" pitchFamily="34" charset="-120"/>
            </a:rPr>
            <a:t>建立在社區內已經存在的優勢，資源和關係基礎上</a:t>
          </a:r>
        </a:p>
      </dsp:txBody>
      <dsp:txXfrm>
        <a:off x="898888" y="1905239"/>
        <a:ext cx="10964860" cy="578255"/>
      </dsp:txXfrm>
    </dsp:sp>
    <dsp:sp modelId="{6542CC5E-669E-460B-B294-9598969278CC}">
      <dsp:nvSpPr>
        <dsp:cNvPr id="0" name=""/>
        <dsp:cNvSpPr/>
      </dsp:nvSpPr>
      <dsp:spPr>
        <a:xfrm>
          <a:off x="537881" y="1769950"/>
          <a:ext cx="816182" cy="816182"/>
        </a:xfrm>
        <a:prstGeom prst="ellipse">
          <a:avLst/>
        </a:prstGeom>
        <a:solidFill>
          <a:schemeClr val="lt1">
            <a:hueOff val="0"/>
            <a:satOff val="0"/>
            <a:lumOff val="0"/>
            <a:alphaOff val="0"/>
          </a:schemeClr>
        </a:solidFill>
        <a:ln w="12700" cap="flat" cmpd="sng" algn="ctr">
          <a:solidFill>
            <a:schemeClr val="accent3">
              <a:hueOff val="1355300"/>
              <a:satOff val="50000"/>
              <a:lumOff val="-7353"/>
              <a:alphaOff val="0"/>
            </a:schemeClr>
          </a:solidFill>
          <a:prstDash val="solid"/>
        </a:ln>
        <a:effectLst/>
      </dsp:spPr>
      <dsp:style>
        <a:lnRef idx="2">
          <a:scrgbClr r="0" g="0" b="0"/>
        </a:lnRef>
        <a:fillRef idx="1">
          <a:scrgbClr r="0" g="0" b="0"/>
        </a:fillRef>
        <a:effectRef idx="0">
          <a:scrgbClr r="0" g="0" b="0"/>
        </a:effectRef>
        <a:fontRef idx="minor"/>
      </dsp:style>
    </dsp:sp>
    <dsp:sp modelId="{B6D2313B-A90B-47DC-81F7-7B89EE718D74}">
      <dsp:nvSpPr>
        <dsp:cNvPr id="0" name=""/>
        <dsp:cNvSpPr/>
      </dsp:nvSpPr>
      <dsp:spPr>
        <a:xfrm>
          <a:off x="580347" y="3121151"/>
          <a:ext cx="11206513" cy="648768"/>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3724" tIns="60960" rIns="60960" bIns="60960" numCol="1" spcCol="1270" anchor="ctr" anchorCtr="0">
          <a:noAutofit/>
        </a:bodyPr>
        <a:lstStyle/>
        <a:p>
          <a:pPr marL="0" lvl="0" indent="0" algn="l" defTabSz="1066800">
            <a:lnSpc>
              <a:spcPct val="90000"/>
            </a:lnSpc>
            <a:spcBef>
              <a:spcPct val="0"/>
            </a:spcBef>
            <a:spcAft>
              <a:spcPct val="35000"/>
            </a:spcAft>
            <a:buNone/>
          </a:pPr>
          <a:r>
            <a:rPr lang="zh-TW" altLang="en-US" sz="2400" kern="1200" dirty="0">
              <a:latin typeface="微軟正黑體" panose="020B0604030504040204" pitchFamily="34" charset="-120"/>
              <a:ea typeface="微軟正黑體" panose="020B0604030504040204" pitchFamily="34" charset="-120"/>
            </a:rPr>
            <a:t>在研究的各個階段促進合作夥伴關係，以增強授權及合作夥伴之間的能力共享； </a:t>
          </a:r>
        </a:p>
      </dsp:txBody>
      <dsp:txXfrm>
        <a:off x="580347" y="3121151"/>
        <a:ext cx="11206513" cy="648768"/>
      </dsp:txXfrm>
    </dsp:sp>
    <dsp:sp modelId="{4564D4AE-73FD-499A-B385-62C502D6F28D}">
      <dsp:nvSpPr>
        <dsp:cNvPr id="0" name=""/>
        <dsp:cNvSpPr/>
      </dsp:nvSpPr>
      <dsp:spPr>
        <a:xfrm>
          <a:off x="145725" y="3010913"/>
          <a:ext cx="869244" cy="869244"/>
        </a:xfrm>
        <a:prstGeom prst="ellipse">
          <a:avLst/>
        </a:prstGeom>
        <a:solidFill>
          <a:schemeClr val="lt1">
            <a:hueOff val="0"/>
            <a:satOff val="0"/>
            <a:lumOff val="0"/>
            <a:alphaOff val="0"/>
          </a:schemeClr>
        </a:solidFill>
        <a:ln w="12700" cap="flat" cmpd="sng" algn="ctr">
          <a:solidFill>
            <a:schemeClr val="accent3">
              <a:hueOff val="2710599"/>
              <a:satOff val="100000"/>
              <a:lumOff val="-14706"/>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A2783-C474-4743-A00F-D433C9ADB244}">
      <dsp:nvSpPr>
        <dsp:cNvPr id="0" name=""/>
        <dsp:cNvSpPr/>
      </dsp:nvSpPr>
      <dsp:spPr>
        <a:xfrm>
          <a:off x="-7985135" y="-1207156"/>
          <a:ext cx="9401266" cy="9401266"/>
        </a:xfrm>
        <a:prstGeom prst="blockArc">
          <a:avLst>
            <a:gd name="adj1" fmla="val 18900000"/>
            <a:gd name="adj2" fmla="val 2700000"/>
            <a:gd name="adj3" fmla="val 230"/>
          </a:avLst>
        </a:pr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2EA406-D588-4EEE-859F-1351440CF893}">
      <dsp:nvSpPr>
        <dsp:cNvPr id="0" name=""/>
        <dsp:cNvSpPr/>
      </dsp:nvSpPr>
      <dsp:spPr>
        <a:xfrm>
          <a:off x="612160" y="478914"/>
          <a:ext cx="11579839" cy="61189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3872" tIns="71120" rIns="71120" bIns="71120" numCol="1" spcCol="1270" anchor="ctr" anchorCtr="0">
          <a:noAutofit/>
        </a:bodyPr>
        <a:lstStyle/>
        <a:p>
          <a:pPr marL="0" lvl="0" indent="0" algn="l" defTabSz="1244600">
            <a:lnSpc>
              <a:spcPct val="90000"/>
            </a:lnSpc>
            <a:spcBef>
              <a:spcPct val="0"/>
            </a:spcBef>
            <a:spcAft>
              <a:spcPct val="35000"/>
            </a:spcAft>
            <a:buNone/>
          </a:pPr>
          <a:r>
            <a:rPr lang="zh-TW" altLang="en-US" sz="2800" kern="1200" dirty="0">
              <a:latin typeface="微軟正黑體" panose="020B0604030504040204" pitchFamily="34" charset="-120"/>
              <a:ea typeface="微軟正黑體" panose="020B0604030504040204" pitchFamily="34" charset="-120"/>
            </a:rPr>
            <a:t>促進研究人員與社區合作夥伴之間的共同學習及相互貢獻</a:t>
          </a:r>
        </a:p>
      </dsp:txBody>
      <dsp:txXfrm>
        <a:off x="612160" y="478914"/>
        <a:ext cx="11579839" cy="611897"/>
      </dsp:txXfrm>
    </dsp:sp>
    <dsp:sp modelId="{C9940E66-4640-4C44-A39F-1CA484BAAB25}">
      <dsp:nvSpPr>
        <dsp:cNvPr id="0" name=""/>
        <dsp:cNvSpPr/>
      </dsp:nvSpPr>
      <dsp:spPr>
        <a:xfrm>
          <a:off x="60295" y="291312"/>
          <a:ext cx="922039" cy="922039"/>
        </a:xfrm>
        <a:prstGeom prst="ellipse">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4033AC-50EF-4DFD-B7B8-BD087430D660}">
      <dsp:nvSpPr>
        <dsp:cNvPr id="0" name=""/>
        <dsp:cNvSpPr/>
      </dsp:nvSpPr>
      <dsp:spPr>
        <a:xfrm>
          <a:off x="918941" y="1438351"/>
          <a:ext cx="11273058" cy="871096"/>
        </a:xfrm>
        <a:prstGeom prst="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3872" tIns="71120" rIns="71120" bIns="71120" numCol="1" spcCol="1270" anchor="ctr" anchorCtr="0">
          <a:noAutofit/>
        </a:bodyPr>
        <a:lstStyle/>
        <a:p>
          <a:pPr marL="0" lvl="0" indent="0" algn="l" defTabSz="1244600">
            <a:lnSpc>
              <a:spcPct val="90000"/>
            </a:lnSpc>
            <a:spcBef>
              <a:spcPct val="0"/>
            </a:spcBef>
            <a:spcAft>
              <a:spcPct val="35000"/>
            </a:spcAft>
            <a:buNone/>
          </a:pPr>
          <a:r>
            <a:rPr lang="zh-TW" altLang="en-US" sz="2800" kern="1200" dirty="0">
              <a:latin typeface="微軟正黑體" panose="020B0604030504040204" pitchFamily="34" charset="-120"/>
              <a:ea typeface="微軟正黑體" panose="020B0604030504040204" pitchFamily="34" charset="-120"/>
            </a:rPr>
            <a:t>基於夥伴和社區的互惠互利，在知識獲得與行動之間取得平衡 </a:t>
          </a:r>
        </a:p>
      </dsp:txBody>
      <dsp:txXfrm>
        <a:off x="918941" y="1438351"/>
        <a:ext cx="11273058" cy="871096"/>
      </dsp:txXfrm>
    </dsp:sp>
    <dsp:sp modelId="{6542CC5E-669E-460B-B294-9598969278CC}">
      <dsp:nvSpPr>
        <dsp:cNvPr id="0" name=""/>
        <dsp:cNvSpPr/>
      </dsp:nvSpPr>
      <dsp:spPr>
        <a:xfrm>
          <a:off x="471120" y="1383325"/>
          <a:ext cx="953274" cy="953264"/>
        </a:xfrm>
        <a:prstGeom prst="ellipse">
          <a:avLst/>
        </a:prstGeom>
        <a:solidFill>
          <a:schemeClr val="lt1">
            <a:hueOff val="0"/>
            <a:satOff val="0"/>
            <a:lumOff val="0"/>
            <a:alphaOff val="0"/>
          </a:schemeClr>
        </a:solidFill>
        <a:ln w="12700" cap="flat" cmpd="sng" algn="ctr">
          <a:solidFill>
            <a:schemeClr val="accent2">
              <a:hueOff val="-291073"/>
              <a:satOff val="-16786"/>
              <a:lumOff val="1726"/>
              <a:alphaOff val="0"/>
            </a:schemeClr>
          </a:solidFill>
          <a:prstDash val="solid"/>
        </a:ln>
        <a:effectLst/>
      </dsp:spPr>
      <dsp:style>
        <a:lnRef idx="2">
          <a:scrgbClr r="0" g="0" b="0"/>
        </a:lnRef>
        <a:fillRef idx="1">
          <a:scrgbClr r="0" g="0" b="0"/>
        </a:fillRef>
        <a:effectRef idx="0">
          <a:scrgbClr r="0" g="0" b="0"/>
        </a:effectRef>
        <a:fontRef idx="minor"/>
      </dsp:style>
    </dsp:sp>
    <dsp:sp modelId="{B6D2313B-A90B-47DC-81F7-7B89EE718D74}">
      <dsp:nvSpPr>
        <dsp:cNvPr id="0" name=""/>
        <dsp:cNvSpPr/>
      </dsp:nvSpPr>
      <dsp:spPr>
        <a:xfrm>
          <a:off x="1380639" y="2740166"/>
          <a:ext cx="10811360" cy="554021"/>
        </a:xfrm>
        <a:prstGeom prst="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3872" tIns="66040" rIns="66040" bIns="66040" numCol="1" spcCol="1270" anchor="ctr" anchorCtr="0">
          <a:noAutofit/>
        </a:bodyPr>
        <a:lstStyle/>
        <a:p>
          <a:pPr marL="0" lvl="0" indent="0" algn="l" defTabSz="1155700">
            <a:lnSpc>
              <a:spcPct val="90000"/>
            </a:lnSpc>
            <a:spcBef>
              <a:spcPct val="0"/>
            </a:spcBef>
            <a:spcAft>
              <a:spcPct val="35000"/>
            </a:spcAft>
            <a:buNone/>
          </a:pPr>
          <a:r>
            <a:rPr lang="zh-TW" altLang="en-US" sz="2600" kern="1200" dirty="0">
              <a:latin typeface="微軟正黑體" panose="020B0604030504040204" pitchFamily="34" charset="-120"/>
              <a:ea typeface="微軟正黑體" panose="020B0604030504040204" pitchFamily="34" charset="-120"/>
            </a:rPr>
            <a:t>強調本地確切的問題、生態促進相關及社會接受的研究和行動之觀點</a:t>
          </a:r>
        </a:p>
      </dsp:txBody>
      <dsp:txXfrm>
        <a:off x="1380639" y="2740166"/>
        <a:ext cx="10811360" cy="554021"/>
      </dsp:txXfrm>
    </dsp:sp>
    <dsp:sp modelId="{4564D4AE-73FD-499A-B385-62C502D6F28D}">
      <dsp:nvSpPr>
        <dsp:cNvPr id="0" name=""/>
        <dsp:cNvSpPr/>
      </dsp:nvSpPr>
      <dsp:spPr>
        <a:xfrm>
          <a:off x="700730" y="2521956"/>
          <a:ext cx="981180" cy="981180"/>
        </a:xfrm>
        <a:prstGeom prst="ellipse">
          <a:avLst/>
        </a:prstGeom>
        <a:solidFill>
          <a:schemeClr val="lt1">
            <a:hueOff val="0"/>
            <a:satOff val="0"/>
            <a:lumOff val="0"/>
            <a:alphaOff val="0"/>
          </a:schemeClr>
        </a:solidFill>
        <a:ln w="12700" cap="flat" cmpd="sng" algn="ctr">
          <a:solidFill>
            <a:schemeClr val="accent2">
              <a:hueOff val="-582145"/>
              <a:satOff val="-33571"/>
              <a:lumOff val="3451"/>
              <a:alphaOff val="0"/>
            </a:schemeClr>
          </a:solidFill>
          <a:prstDash val="solid"/>
        </a:ln>
        <a:effectLst/>
      </dsp:spPr>
      <dsp:style>
        <a:lnRef idx="2">
          <a:scrgbClr r="0" g="0" b="0"/>
        </a:lnRef>
        <a:fillRef idx="1">
          <a:scrgbClr r="0" g="0" b="0"/>
        </a:fillRef>
        <a:effectRef idx="0">
          <a:scrgbClr r="0" g="0" b="0"/>
        </a:effectRef>
        <a:fontRef idx="minor"/>
      </dsp:style>
    </dsp:sp>
    <dsp:sp modelId="{FC0AA336-D740-41C1-AC8A-168B4E6802F9}">
      <dsp:nvSpPr>
        <dsp:cNvPr id="0" name=""/>
        <dsp:cNvSpPr/>
      </dsp:nvSpPr>
      <dsp:spPr>
        <a:xfrm>
          <a:off x="1333134" y="3728559"/>
          <a:ext cx="10858865" cy="890331"/>
        </a:xfrm>
        <a:prstGeom prst="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3872" tIns="66040" rIns="66040" bIns="66040" numCol="1" spcCol="1270" anchor="ctr" anchorCtr="0">
          <a:noAutofit/>
        </a:bodyPr>
        <a:lstStyle/>
        <a:p>
          <a:pPr marL="0" lvl="0" indent="0" algn="l" defTabSz="1155700">
            <a:lnSpc>
              <a:spcPct val="90000"/>
            </a:lnSpc>
            <a:spcBef>
              <a:spcPct val="0"/>
            </a:spcBef>
            <a:spcAft>
              <a:spcPct val="35000"/>
            </a:spcAft>
            <a:buNone/>
          </a:pPr>
          <a:r>
            <a:rPr lang="zh-TW" altLang="en-US" sz="2600" kern="1200" dirty="0">
              <a:latin typeface="微軟正黑體" panose="020B0604030504040204" pitchFamily="34" charset="-120"/>
              <a:ea typeface="微軟正黑體" panose="020B0604030504040204" pitchFamily="34" charset="-120"/>
            </a:rPr>
            <a:t>通過週期性、迭代和多層次的研究和實踐計劃過程，促進協作系統的開發</a:t>
          </a:r>
        </a:p>
      </dsp:txBody>
      <dsp:txXfrm>
        <a:off x="1333134" y="3728559"/>
        <a:ext cx="10858865" cy="890331"/>
      </dsp:txXfrm>
    </dsp:sp>
    <dsp:sp modelId="{4723B0C8-F2CF-46AC-8B40-4B6AC35162B7}">
      <dsp:nvSpPr>
        <dsp:cNvPr id="0" name=""/>
        <dsp:cNvSpPr/>
      </dsp:nvSpPr>
      <dsp:spPr>
        <a:xfrm>
          <a:off x="909683" y="3727939"/>
          <a:ext cx="891530" cy="891530"/>
        </a:xfrm>
        <a:prstGeom prst="ellipse">
          <a:avLst/>
        </a:prstGeom>
        <a:solidFill>
          <a:schemeClr val="lt1">
            <a:hueOff val="0"/>
            <a:satOff val="0"/>
            <a:lumOff val="0"/>
            <a:alphaOff val="0"/>
          </a:schemeClr>
        </a:solidFill>
        <a:ln w="12700" cap="flat" cmpd="sng" algn="ctr">
          <a:solidFill>
            <a:schemeClr val="accent2">
              <a:hueOff val="-873218"/>
              <a:satOff val="-50357"/>
              <a:lumOff val="5177"/>
              <a:alphaOff val="0"/>
            </a:schemeClr>
          </a:solidFill>
          <a:prstDash val="solid"/>
        </a:ln>
        <a:effectLst/>
      </dsp:spPr>
      <dsp:style>
        <a:lnRef idx="2">
          <a:scrgbClr r="0" g="0" b="0"/>
        </a:lnRef>
        <a:fillRef idx="1">
          <a:scrgbClr r="0" g="0" b="0"/>
        </a:fillRef>
        <a:effectRef idx="0">
          <a:scrgbClr r="0" g="0" b="0"/>
        </a:effectRef>
        <a:fontRef idx="minor"/>
      </dsp:style>
    </dsp:sp>
    <dsp:sp modelId="{B3E4282D-5103-4B35-8015-FDB7B6C5365D}">
      <dsp:nvSpPr>
        <dsp:cNvPr id="0" name=""/>
        <dsp:cNvSpPr/>
      </dsp:nvSpPr>
      <dsp:spPr>
        <a:xfrm>
          <a:off x="990301" y="4973727"/>
          <a:ext cx="11201698" cy="676827"/>
        </a:xfrm>
        <a:prstGeom prst="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3872" tIns="71120" rIns="71120" bIns="71120" numCol="1" spcCol="1270" anchor="ctr" anchorCtr="0">
          <a:noAutofit/>
        </a:bodyPr>
        <a:lstStyle/>
        <a:p>
          <a:pPr marL="0" lvl="0" indent="0" algn="l" defTabSz="1244600">
            <a:lnSpc>
              <a:spcPct val="90000"/>
            </a:lnSpc>
            <a:spcBef>
              <a:spcPct val="0"/>
            </a:spcBef>
            <a:spcAft>
              <a:spcPct val="35000"/>
            </a:spcAft>
            <a:buNone/>
          </a:pPr>
          <a:r>
            <a:rPr lang="zh-TW" altLang="en-US" sz="2800" kern="1200" dirty="0">
              <a:latin typeface="微軟正黑體" panose="020B0604030504040204" pitchFamily="34" charset="-120"/>
              <a:ea typeface="微軟正黑體" panose="020B0604030504040204" pitchFamily="34" charset="-120"/>
            </a:rPr>
            <a:t>向所有合作夥伴傳播信息，並讓所有合作夥伴參與傳播行列（宣傳）</a:t>
          </a:r>
        </a:p>
      </dsp:txBody>
      <dsp:txXfrm>
        <a:off x="990301" y="4973727"/>
        <a:ext cx="11201698" cy="676827"/>
      </dsp:txXfrm>
    </dsp:sp>
    <dsp:sp modelId="{EBC8936B-63B9-439A-A0C7-D7B487792A29}">
      <dsp:nvSpPr>
        <dsp:cNvPr id="0" name=""/>
        <dsp:cNvSpPr/>
      </dsp:nvSpPr>
      <dsp:spPr>
        <a:xfrm>
          <a:off x="548683" y="4852373"/>
          <a:ext cx="919483" cy="919483"/>
        </a:xfrm>
        <a:prstGeom prst="ellipse">
          <a:avLst/>
        </a:prstGeom>
        <a:solidFill>
          <a:schemeClr val="lt1">
            <a:hueOff val="0"/>
            <a:satOff val="0"/>
            <a:lumOff val="0"/>
            <a:alphaOff val="0"/>
          </a:schemeClr>
        </a:solidFill>
        <a:ln w="12700" cap="flat" cmpd="sng" algn="ctr">
          <a:solidFill>
            <a:schemeClr val="accent2">
              <a:hueOff val="-1164290"/>
              <a:satOff val="-67142"/>
              <a:lumOff val="6902"/>
              <a:alphaOff val="0"/>
            </a:schemeClr>
          </a:solidFill>
          <a:prstDash val="solid"/>
        </a:ln>
        <a:effectLst/>
      </dsp:spPr>
      <dsp:style>
        <a:lnRef idx="2">
          <a:scrgbClr r="0" g="0" b="0"/>
        </a:lnRef>
        <a:fillRef idx="1">
          <a:scrgbClr r="0" g="0" b="0"/>
        </a:fillRef>
        <a:effectRef idx="0">
          <a:scrgbClr r="0" g="0" b="0"/>
        </a:effectRef>
        <a:fontRef idx="minor"/>
      </dsp:style>
    </dsp:sp>
    <dsp:sp modelId="{22AC44B9-9476-4757-9800-A16CAFF1B776}">
      <dsp:nvSpPr>
        <dsp:cNvPr id="0" name=""/>
        <dsp:cNvSpPr/>
      </dsp:nvSpPr>
      <dsp:spPr>
        <a:xfrm>
          <a:off x="409523" y="6066496"/>
          <a:ext cx="11782476" cy="580502"/>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3872" tIns="71120" rIns="71120" bIns="71120" numCol="1" spcCol="1270" anchor="ctr" anchorCtr="0">
          <a:noAutofit/>
        </a:bodyPr>
        <a:lstStyle/>
        <a:p>
          <a:pPr marL="0" lvl="0" indent="0" algn="l" defTabSz="1244600">
            <a:lnSpc>
              <a:spcPct val="90000"/>
            </a:lnSpc>
            <a:spcBef>
              <a:spcPct val="0"/>
            </a:spcBef>
            <a:spcAft>
              <a:spcPct val="35000"/>
            </a:spcAft>
            <a:buNone/>
          </a:pPr>
          <a:r>
            <a:rPr lang="zh-TW" altLang="en-US" sz="2800" kern="1200" dirty="0">
              <a:latin typeface="微軟正黑體" panose="020B0604030504040204" pitchFamily="34" charset="-120"/>
              <a:ea typeface="微軟正黑體" panose="020B0604030504040204" pitchFamily="34" charset="-120"/>
            </a:rPr>
            <a:t>認識並響應合作者需要長期承諾，以減輕當地公共衛生風險</a:t>
          </a:r>
        </a:p>
      </dsp:txBody>
      <dsp:txXfrm>
        <a:off x="409523" y="6066496"/>
        <a:ext cx="11782476" cy="580502"/>
      </dsp:txXfrm>
    </dsp:sp>
    <dsp:sp modelId="{865001BE-B3EE-4A1A-BF21-B7BCB7F56E96}">
      <dsp:nvSpPr>
        <dsp:cNvPr id="0" name=""/>
        <dsp:cNvSpPr/>
      </dsp:nvSpPr>
      <dsp:spPr>
        <a:xfrm>
          <a:off x="0" y="5861826"/>
          <a:ext cx="919483" cy="919483"/>
        </a:xfrm>
        <a:prstGeom prst="ellipse">
          <a:avLst/>
        </a:prstGeom>
        <a:solidFill>
          <a:schemeClr val="lt1">
            <a:hueOff val="0"/>
            <a:satOff val="0"/>
            <a:lumOff val="0"/>
            <a:alphaOff val="0"/>
          </a:schemeClr>
        </a:solidFill>
        <a:ln w="12700" cap="flat" cmpd="sng" algn="ctr">
          <a:solidFill>
            <a:schemeClr val="accent2">
              <a:hueOff val="-1455363"/>
              <a:satOff val="-83928"/>
              <a:lumOff val="8628"/>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76DF90-2D02-45E5-9ADC-D16183EDD3CE}">
      <dsp:nvSpPr>
        <dsp:cNvPr id="0" name=""/>
        <dsp:cNvSpPr/>
      </dsp:nvSpPr>
      <dsp:spPr>
        <a:xfrm rot="5400000">
          <a:off x="-239375" y="236511"/>
          <a:ext cx="1653656" cy="1192251"/>
        </a:xfrm>
        <a:prstGeom prst="chevron">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solidFill>
                <a:schemeClr val="bg1"/>
              </a:solidFill>
            </a:rPr>
            <a:t>目標</a:t>
          </a:r>
          <a:r>
            <a:rPr lang="en-US" altLang="zh-TW" sz="2000" b="1" kern="1200" dirty="0">
              <a:solidFill>
                <a:schemeClr val="bg1"/>
              </a:solidFill>
            </a:rPr>
            <a:t>1</a:t>
          </a:r>
          <a:r>
            <a:rPr lang="zh-TW" altLang="en-US" sz="2000" b="1" kern="1200" dirty="0">
              <a:solidFill>
                <a:schemeClr val="bg1"/>
              </a:solidFill>
            </a:rPr>
            <a:t>：</a:t>
          </a:r>
          <a:endParaRPr lang="en-US" altLang="zh-TW" sz="2000" b="1" kern="1200" dirty="0">
            <a:solidFill>
              <a:schemeClr val="bg1"/>
            </a:solidFill>
          </a:endParaRPr>
        </a:p>
        <a:p>
          <a:pPr marL="0" lvl="0" indent="0" algn="ctr" defTabSz="889000">
            <a:lnSpc>
              <a:spcPct val="90000"/>
            </a:lnSpc>
            <a:spcBef>
              <a:spcPct val="0"/>
            </a:spcBef>
            <a:spcAft>
              <a:spcPct val="35000"/>
            </a:spcAft>
            <a:buNone/>
          </a:pPr>
          <a:r>
            <a:rPr lang="zh-TW" altLang="en-US" sz="2000" b="1" kern="1200" dirty="0">
              <a:solidFill>
                <a:schemeClr val="bg1"/>
              </a:solidFill>
            </a:rPr>
            <a:t>建立</a:t>
          </a:r>
        </a:p>
      </dsp:txBody>
      <dsp:txXfrm rot="-5400000">
        <a:off x="-8672" y="601935"/>
        <a:ext cx="1192251" cy="461405"/>
      </dsp:txXfrm>
    </dsp:sp>
    <dsp:sp modelId="{4EFF3D87-0355-4BC2-B624-F9CC637819AE}">
      <dsp:nvSpPr>
        <dsp:cNvPr id="0" name=""/>
        <dsp:cNvSpPr/>
      </dsp:nvSpPr>
      <dsp:spPr>
        <a:xfrm rot="5400000">
          <a:off x="6104700" y="-4938468"/>
          <a:ext cx="1075442" cy="10952378"/>
        </a:xfrm>
        <a:prstGeom prst="round2Same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建立</a:t>
          </a:r>
          <a:r>
            <a:rPr lang="en-US" altLang="en-US" sz="2000" kern="1200" dirty="0">
              <a:latin typeface="微軟正黑體" panose="020B0604030504040204" pitchFamily="34" charset="-120"/>
              <a:ea typeface="微軟正黑體" panose="020B0604030504040204" pitchFamily="34" charset="-120"/>
            </a:rPr>
            <a:t>CBPR</a:t>
          </a:r>
          <a:r>
            <a:rPr lang="zh-TW" altLang="en-US" sz="2000" kern="1200" dirty="0">
              <a:latin typeface="微軟正黑體" panose="020B0604030504040204" pitchFamily="34" charset="-120"/>
              <a:ea typeface="微軟正黑體" panose="020B0604030504040204" pitchFamily="34" charset="-120"/>
            </a:rPr>
            <a:t>合作關係，以完成計畫研究並評估可解決兒童肥胖的本土多系統性問題。</a:t>
          </a:r>
        </a:p>
      </dsp:txBody>
      <dsp:txXfrm rot="-5400000">
        <a:off x="1166233" y="52498"/>
        <a:ext cx="10899879" cy="970444"/>
      </dsp:txXfrm>
    </dsp:sp>
    <dsp:sp modelId="{1413A80E-6893-4B98-961F-9380A2421B5D}">
      <dsp:nvSpPr>
        <dsp:cNvPr id="0" name=""/>
        <dsp:cNvSpPr/>
      </dsp:nvSpPr>
      <dsp:spPr>
        <a:xfrm rot="5400000">
          <a:off x="-256721" y="1764579"/>
          <a:ext cx="1653656" cy="1157559"/>
        </a:xfrm>
        <a:prstGeom prst="chevron">
          <a:avLst/>
        </a:prstGeom>
        <a:solidFill>
          <a:schemeClr val="accent5">
            <a:hueOff val="-2451115"/>
            <a:satOff val="-3409"/>
            <a:lumOff val="-1307"/>
            <a:alphaOff val="0"/>
          </a:schemeClr>
        </a:solidFill>
        <a:ln w="12700" cap="flat" cmpd="sng" algn="ctr">
          <a:solidFill>
            <a:schemeClr val="accent5">
              <a:hueOff val="-2451115"/>
              <a:satOff val="-3409"/>
              <a:lumOff val="-130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solidFill>
                <a:srgbClr val="002060"/>
              </a:solidFill>
            </a:rPr>
            <a:t>目標</a:t>
          </a:r>
          <a:r>
            <a:rPr lang="en-US" altLang="zh-TW" sz="2000" b="1" kern="1200" dirty="0">
              <a:solidFill>
                <a:srgbClr val="002060"/>
              </a:solidFill>
            </a:rPr>
            <a:t>2</a:t>
          </a:r>
          <a:r>
            <a:rPr lang="zh-TW" altLang="en-US" sz="2000" b="1" kern="1200" dirty="0">
              <a:solidFill>
                <a:srgbClr val="002060"/>
              </a:solidFill>
            </a:rPr>
            <a:t>：開發</a:t>
          </a:r>
        </a:p>
      </dsp:txBody>
      <dsp:txXfrm rot="-5400000">
        <a:off x="-8672" y="2095311"/>
        <a:ext cx="1157559" cy="496097"/>
      </dsp:txXfrm>
    </dsp:sp>
    <dsp:sp modelId="{440742EF-7385-4C9D-9409-AB11495FAE90}">
      <dsp:nvSpPr>
        <dsp:cNvPr id="0" name=""/>
        <dsp:cNvSpPr/>
      </dsp:nvSpPr>
      <dsp:spPr>
        <a:xfrm rot="5400000">
          <a:off x="6087637" y="-3422219"/>
          <a:ext cx="1074876" cy="10952378"/>
        </a:xfrm>
        <a:prstGeom prst="round2SameRect">
          <a:avLst/>
        </a:prstGeom>
        <a:solidFill>
          <a:schemeClr val="lt1">
            <a:alpha val="90000"/>
            <a:hueOff val="0"/>
            <a:satOff val="0"/>
            <a:lumOff val="0"/>
            <a:alphaOff val="0"/>
          </a:schemeClr>
        </a:solidFill>
        <a:ln w="12700" cap="flat" cmpd="sng" algn="ctr">
          <a:solidFill>
            <a:schemeClr val="accent5">
              <a:hueOff val="-2451115"/>
              <a:satOff val="-3409"/>
              <a:lumOff val="-130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開發基於社區的多組健康監測系統，其中包含本地資訊</a:t>
          </a:r>
          <a:r>
            <a:rPr lang="zh-TW" altLang="en-US" sz="1800" kern="1200" dirty="0">
              <a:latin typeface="微軟正黑體" panose="020B0604030504040204" pitchFamily="34" charset="-120"/>
              <a:ea typeface="微軟正黑體" panose="020B0604030504040204" pitchFamily="34" charset="-120"/>
            </a:rPr>
            <a:t>（社區人口統計資料，學校衛生信息，社交網絡和內建環境以及食品系統。）</a:t>
          </a:r>
        </a:p>
      </dsp:txBody>
      <dsp:txXfrm rot="-5400000">
        <a:off x="1148887" y="1569002"/>
        <a:ext cx="10899907" cy="969934"/>
      </dsp:txXfrm>
    </dsp:sp>
    <dsp:sp modelId="{770E22F4-7FD4-45C7-BE22-7CCE5DCDED41}">
      <dsp:nvSpPr>
        <dsp:cNvPr id="0" name=""/>
        <dsp:cNvSpPr/>
      </dsp:nvSpPr>
      <dsp:spPr>
        <a:xfrm rot="5400000">
          <a:off x="-256721" y="3275301"/>
          <a:ext cx="1653656" cy="1157559"/>
        </a:xfrm>
        <a:prstGeom prst="chevron">
          <a:avLst/>
        </a:prstGeom>
        <a:solidFill>
          <a:schemeClr val="accent5">
            <a:hueOff val="-4902230"/>
            <a:satOff val="-6819"/>
            <a:lumOff val="-2615"/>
            <a:alphaOff val="0"/>
          </a:schemeClr>
        </a:solidFill>
        <a:ln w="12700" cap="flat" cmpd="sng" algn="ctr">
          <a:solidFill>
            <a:schemeClr val="accent5">
              <a:hueOff val="-4902230"/>
              <a:satOff val="-6819"/>
              <a:lumOff val="-261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solidFill>
                <a:srgbClr val="002060"/>
              </a:solidFill>
            </a:rPr>
            <a:t>目標</a:t>
          </a:r>
          <a:r>
            <a:rPr lang="en-US" altLang="zh-TW" sz="2000" b="1" kern="1200" dirty="0">
              <a:solidFill>
                <a:srgbClr val="002060"/>
              </a:solidFill>
            </a:rPr>
            <a:t>3</a:t>
          </a:r>
          <a:r>
            <a:rPr lang="zh-TW" altLang="en-US" sz="2000" b="1" kern="1200" dirty="0">
              <a:solidFill>
                <a:srgbClr val="002060"/>
              </a:solidFill>
            </a:rPr>
            <a:t>：</a:t>
          </a:r>
          <a:endParaRPr lang="en-US" altLang="zh-TW" sz="2000" b="1" kern="1200" dirty="0">
            <a:solidFill>
              <a:srgbClr val="002060"/>
            </a:solidFill>
          </a:endParaRPr>
        </a:p>
        <a:p>
          <a:pPr marL="0" lvl="0" indent="0" algn="ctr" defTabSz="889000">
            <a:lnSpc>
              <a:spcPct val="90000"/>
            </a:lnSpc>
            <a:spcBef>
              <a:spcPct val="0"/>
            </a:spcBef>
            <a:spcAft>
              <a:spcPct val="35000"/>
            </a:spcAft>
            <a:buNone/>
          </a:pPr>
          <a:r>
            <a:rPr lang="zh-TW" altLang="en-US" sz="2000" b="1" kern="1200" dirty="0">
              <a:solidFill>
                <a:srgbClr val="002060"/>
              </a:solidFill>
            </a:rPr>
            <a:t>使用</a:t>
          </a:r>
          <a:endParaRPr lang="en-US" altLang="zh-TW" sz="2000" b="1" kern="1200" dirty="0">
            <a:solidFill>
              <a:srgbClr val="002060"/>
            </a:solidFill>
          </a:endParaRPr>
        </a:p>
      </dsp:txBody>
      <dsp:txXfrm rot="-5400000">
        <a:off x="-8672" y="3606033"/>
        <a:ext cx="1157559" cy="496097"/>
      </dsp:txXfrm>
    </dsp:sp>
    <dsp:sp modelId="{397CED04-E1DA-42A7-AA8C-8903D69E1414}">
      <dsp:nvSpPr>
        <dsp:cNvPr id="0" name=""/>
        <dsp:cNvSpPr/>
      </dsp:nvSpPr>
      <dsp:spPr>
        <a:xfrm rot="5400000">
          <a:off x="6087637" y="-1911498"/>
          <a:ext cx="1074876" cy="10952378"/>
        </a:xfrm>
        <a:prstGeom prst="round2SameRect">
          <a:avLst/>
        </a:prstGeom>
        <a:solidFill>
          <a:schemeClr val="lt1">
            <a:alpha val="90000"/>
            <a:hueOff val="0"/>
            <a:satOff val="0"/>
            <a:lumOff val="0"/>
            <a:alphaOff val="0"/>
          </a:schemeClr>
        </a:solidFill>
        <a:ln w="12700" cap="flat" cmpd="sng" algn="ctr">
          <a:solidFill>
            <a:schemeClr val="accent5">
              <a:hueOff val="-4902230"/>
              <a:satOff val="-6819"/>
              <a:lumOff val="-261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zh-TW" altLang="en-US" sz="2000" b="0" i="0" kern="1200" dirty="0">
              <a:latin typeface="微軟正黑體" panose="020B0604030504040204" pitchFamily="34" charset="-120"/>
              <a:ea typeface="微軟正黑體" panose="020B0604030504040204" pitchFamily="34" charset="-120"/>
            </a:rPr>
            <a:t>使用新開發的健康監控系統中獲得的研究訊息以檢查社會環境與內置環境之間的關係、現有食品系統、肥胖及學童和家庭中的其他風險因素。</a:t>
          </a:r>
          <a:endParaRPr lang="zh-TW" altLang="en-US" sz="2000" kern="1200" dirty="0">
            <a:latin typeface="微軟正黑體" panose="020B0604030504040204" pitchFamily="34" charset="-120"/>
            <a:ea typeface="微軟正黑體" panose="020B0604030504040204" pitchFamily="34" charset="-120"/>
          </a:endParaRPr>
        </a:p>
      </dsp:txBody>
      <dsp:txXfrm rot="-5400000">
        <a:off x="1148887" y="3079723"/>
        <a:ext cx="10899907" cy="969934"/>
      </dsp:txXfrm>
    </dsp:sp>
    <dsp:sp modelId="{00AE42C3-1D00-4959-8FC6-53953487E0AA}">
      <dsp:nvSpPr>
        <dsp:cNvPr id="0" name=""/>
        <dsp:cNvSpPr/>
      </dsp:nvSpPr>
      <dsp:spPr>
        <a:xfrm rot="5400000">
          <a:off x="-256721" y="4786022"/>
          <a:ext cx="1653656" cy="1157559"/>
        </a:xfrm>
        <a:prstGeom prst="chevron">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b="1" kern="1200" dirty="0">
              <a:solidFill>
                <a:srgbClr val="002060"/>
              </a:solidFill>
            </a:rPr>
            <a:t>目標</a:t>
          </a:r>
          <a:r>
            <a:rPr lang="en-US" altLang="zh-TW" sz="1800" b="1" kern="1200" dirty="0">
              <a:solidFill>
                <a:srgbClr val="002060"/>
              </a:solidFill>
            </a:rPr>
            <a:t>4</a:t>
          </a:r>
          <a:r>
            <a:rPr lang="zh-TW" altLang="en-US" sz="1800" b="1" kern="1200" dirty="0">
              <a:solidFill>
                <a:srgbClr val="002060"/>
              </a:solidFill>
            </a:rPr>
            <a:t>：</a:t>
          </a:r>
          <a:endParaRPr lang="en-US" altLang="zh-TW" sz="1800" b="1" kern="1200" dirty="0">
            <a:solidFill>
              <a:srgbClr val="002060"/>
            </a:solidFill>
          </a:endParaRPr>
        </a:p>
        <a:p>
          <a:pPr marL="0" lvl="0" indent="0" algn="ctr" defTabSz="800100">
            <a:lnSpc>
              <a:spcPct val="90000"/>
            </a:lnSpc>
            <a:spcBef>
              <a:spcPct val="0"/>
            </a:spcBef>
            <a:spcAft>
              <a:spcPct val="35000"/>
            </a:spcAft>
            <a:buNone/>
          </a:pPr>
          <a:r>
            <a:rPr lang="zh-TW" altLang="en-US" sz="1800" b="1" kern="1200" dirty="0">
              <a:solidFill>
                <a:srgbClr val="002060"/>
              </a:solidFill>
            </a:rPr>
            <a:t>設計並試行</a:t>
          </a:r>
          <a:endParaRPr lang="en-US" altLang="zh-TW" sz="1800" b="1" kern="1200" dirty="0">
            <a:solidFill>
              <a:srgbClr val="002060"/>
            </a:solidFill>
          </a:endParaRPr>
        </a:p>
        <a:p>
          <a:pPr marL="0" lvl="0" indent="0" algn="ctr" defTabSz="800100">
            <a:lnSpc>
              <a:spcPct val="90000"/>
            </a:lnSpc>
            <a:spcBef>
              <a:spcPct val="0"/>
            </a:spcBef>
            <a:spcAft>
              <a:spcPct val="35000"/>
            </a:spcAft>
            <a:buNone/>
          </a:pPr>
          <a:endParaRPr lang="zh-TW" altLang="en-US" sz="800" kern="1200" dirty="0"/>
        </a:p>
      </dsp:txBody>
      <dsp:txXfrm rot="-5400000">
        <a:off x="-8672" y="5116754"/>
        <a:ext cx="1157559" cy="496097"/>
      </dsp:txXfrm>
    </dsp:sp>
    <dsp:sp modelId="{015C5871-2F3F-46F2-97F8-DA942B686D44}">
      <dsp:nvSpPr>
        <dsp:cNvPr id="0" name=""/>
        <dsp:cNvSpPr/>
      </dsp:nvSpPr>
      <dsp:spPr>
        <a:xfrm rot="5400000">
          <a:off x="6087637" y="-400776"/>
          <a:ext cx="1074876" cy="10952378"/>
        </a:xfrm>
        <a:prstGeom prst="round2SameRect">
          <a:avLst/>
        </a:prstGeom>
        <a:solidFill>
          <a:schemeClr val="lt1">
            <a:alpha val="90000"/>
            <a:hueOff val="0"/>
            <a:satOff val="0"/>
            <a:lumOff val="0"/>
            <a:alphaOff val="0"/>
          </a:schemeClr>
        </a:solidFill>
        <a:ln w="12700" cap="flat" cmpd="sng" algn="ctr">
          <a:solidFill>
            <a:schemeClr val="accent5">
              <a:hueOff val="-7353344"/>
              <a:satOff val="-10228"/>
              <a:lumOff val="-392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設計並試行以社區為基礎的介入方法，重點是對在校學生的父母進行訓練和教育，使其了解現今社會，建立環境及健康食品消費等資訊和知識，有助兒童健康生活模式。</a:t>
          </a:r>
        </a:p>
      </dsp:txBody>
      <dsp:txXfrm rot="-5400000">
        <a:off x="1148887" y="4590445"/>
        <a:ext cx="10899907" cy="9699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76DF90-2D02-45E5-9ADC-D16183EDD3CE}">
      <dsp:nvSpPr>
        <dsp:cNvPr id="0" name=""/>
        <dsp:cNvSpPr/>
      </dsp:nvSpPr>
      <dsp:spPr>
        <a:xfrm rot="5400000">
          <a:off x="-277143" y="270854"/>
          <a:ext cx="1914565" cy="1380361"/>
        </a:xfrm>
        <a:prstGeom prst="chevron">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TW" altLang="en-US" sz="2000" b="1" kern="1200"/>
            <a:t>目標</a:t>
          </a:r>
          <a:r>
            <a:rPr lang="en-US" altLang="zh-TW" sz="2000" b="1" kern="1200"/>
            <a:t>5</a:t>
          </a:r>
          <a:r>
            <a:rPr lang="zh-TW" altLang="en-US" sz="2000" b="1" kern="1200"/>
            <a:t>：</a:t>
          </a:r>
          <a:endParaRPr lang="en-US" altLang="zh-TW" sz="2000" b="1" kern="1200"/>
        </a:p>
        <a:p>
          <a:pPr marL="0" lvl="0" indent="0" algn="ctr" defTabSz="889000">
            <a:lnSpc>
              <a:spcPct val="90000"/>
            </a:lnSpc>
            <a:spcBef>
              <a:spcPct val="0"/>
            </a:spcBef>
            <a:spcAft>
              <a:spcPct val="35000"/>
            </a:spcAft>
            <a:buNone/>
          </a:pPr>
          <a:r>
            <a:rPr lang="zh-TW" altLang="en-US" sz="2000" b="1" kern="1200"/>
            <a:t>實施和評估</a:t>
          </a:r>
          <a:endParaRPr lang="zh-TW" altLang="en-US" sz="2000" b="1" kern="1200" dirty="0"/>
        </a:p>
      </dsp:txBody>
      <dsp:txXfrm rot="-5400000">
        <a:off x="-10040" y="693933"/>
        <a:ext cx="1380361" cy="534204"/>
      </dsp:txXfrm>
    </dsp:sp>
    <dsp:sp modelId="{4EFF3D87-0355-4BC2-B624-F9CC637819AE}">
      <dsp:nvSpPr>
        <dsp:cNvPr id="0" name=""/>
        <dsp:cNvSpPr/>
      </dsp:nvSpPr>
      <dsp:spPr>
        <a:xfrm rot="5400000">
          <a:off x="6112547" y="-4762310"/>
          <a:ext cx="1245121" cy="10769742"/>
        </a:xfrm>
        <a:prstGeom prst="round2Same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zh-TW" altLang="en-US" sz="2000" b="0" i="0" kern="1200" dirty="0">
              <a:latin typeface="微軟正黑體" panose="020B0604030504040204" pitchFamily="34" charset="-120"/>
              <a:ea typeface="微軟正黑體" panose="020B0604030504040204" pitchFamily="34" charset="-120"/>
            </a:rPr>
            <a:t>在社區環境中，實施並評估新開發的預防肥胖育兒計劃其有效性。</a:t>
          </a:r>
          <a:endParaRPr lang="zh-TW" altLang="en-US" sz="2000" kern="1200" dirty="0">
            <a:latin typeface="微軟正黑體" panose="020B0604030504040204" pitchFamily="34" charset="-120"/>
            <a:ea typeface="微軟正黑體" panose="020B0604030504040204" pitchFamily="34" charset="-120"/>
          </a:endParaRPr>
        </a:p>
      </dsp:txBody>
      <dsp:txXfrm rot="-5400000">
        <a:off x="1350237" y="60782"/>
        <a:ext cx="10708960" cy="1123557"/>
      </dsp:txXfrm>
    </dsp:sp>
    <dsp:sp modelId="{1413A80E-6893-4B98-961F-9380A2421B5D}">
      <dsp:nvSpPr>
        <dsp:cNvPr id="0" name=""/>
        <dsp:cNvSpPr/>
      </dsp:nvSpPr>
      <dsp:spPr>
        <a:xfrm rot="5400000">
          <a:off x="-297226" y="2014486"/>
          <a:ext cx="1914565" cy="1340195"/>
        </a:xfrm>
        <a:prstGeom prst="chevron">
          <a:avLst/>
        </a:prstGeom>
        <a:solidFill>
          <a:schemeClr val="accent5">
            <a:hueOff val="-3676672"/>
            <a:satOff val="-5114"/>
            <a:lumOff val="-1961"/>
            <a:alphaOff val="0"/>
          </a:schemeClr>
        </a:solidFill>
        <a:ln w="12700" cap="flat" cmpd="sng" algn="ctr">
          <a:solidFill>
            <a:schemeClr val="accent5">
              <a:hueOff val="-3676672"/>
              <a:satOff val="-5114"/>
              <a:lumOff val="-1961"/>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solidFill>
                <a:srgbClr val="002060"/>
              </a:solidFill>
            </a:rPr>
            <a:t>目標</a:t>
          </a:r>
          <a:r>
            <a:rPr lang="en-US" altLang="zh-TW" sz="2000" b="1" kern="1200" dirty="0">
              <a:solidFill>
                <a:srgbClr val="002060"/>
              </a:solidFill>
            </a:rPr>
            <a:t>6</a:t>
          </a:r>
          <a:r>
            <a:rPr lang="zh-TW" altLang="en-US" sz="2000" b="1" kern="1200" dirty="0">
              <a:solidFill>
                <a:srgbClr val="002060"/>
              </a:solidFill>
            </a:rPr>
            <a:t>：</a:t>
          </a:r>
          <a:endParaRPr lang="en-US" altLang="zh-TW" sz="2000" b="1" kern="1200" dirty="0">
            <a:solidFill>
              <a:srgbClr val="002060"/>
            </a:solidFill>
          </a:endParaRPr>
        </a:p>
        <a:p>
          <a:pPr marL="0" lvl="0" indent="0" algn="ctr" defTabSz="889000">
            <a:lnSpc>
              <a:spcPct val="90000"/>
            </a:lnSpc>
            <a:spcBef>
              <a:spcPct val="0"/>
            </a:spcBef>
            <a:spcAft>
              <a:spcPct val="35000"/>
            </a:spcAft>
            <a:buNone/>
          </a:pPr>
          <a:r>
            <a:rPr lang="zh-TW" altLang="en-US" sz="2000" b="1" kern="1200" dirty="0">
              <a:solidFill>
                <a:srgbClr val="002060"/>
              </a:solidFill>
            </a:rPr>
            <a:t>總結</a:t>
          </a:r>
        </a:p>
      </dsp:txBody>
      <dsp:txXfrm rot="-5400000">
        <a:off x="-10040" y="2397399"/>
        <a:ext cx="1340195" cy="574370"/>
      </dsp:txXfrm>
    </dsp:sp>
    <dsp:sp modelId="{440742EF-7385-4C9D-9409-AB11495FAE90}">
      <dsp:nvSpPr>
        <dsp:cNvPr id="0" name=""/>
        <dsp:cNvSpPr/>
      </dsp:nvSpPr>
      <dsp:spPr>
        <a:xfrm rot="5400000">
          <a:off x="6092791" y="-3035335"/>
          <a:ext cx="1244467" cy="10769742"/>
        </a:xfrm>
        <a:prstGeom prst="round2SameRect">
          <a:avLst/>
        </a:prstGeom>
        <a:solidFill>
          <a:schemeClr val="lt1">
            <a:alpha val="90000"/>
            <a:hueOff val="0"/>
            <a:satOff val="0"/>
            <a:lumOff val="0"/>
            <a:alphaOff val="0"/>
          </a:schemeClr>
        </a:solidFill>
        <a:ln w="12700" cap="flat" cmpd="sng" algn="ctr">
          <a:solidFill>
            <a:schemeClr val="accent5">
              <a:hueOff val="-3676672"/>
              <a:satOff val="-5114"/>
              <a:lumOff val="-196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總結</a:t>
          </a:r>
          <a:r>
            <a:rPr lang="en-US" altLang="en-US" sz="2000" kern="1200" dirty="0">
              <a:latin typeface="微軟正黑體" panose="020B0604030504040204" pitchFamily="34" charset="-120"/>
              <a:ea typeface="微軟正黑體" panose="020B0604030504040204" pitchFamily="34" charset="-120"/>
            </a:rPr>
            <a:t>CBPR</a:t>
          </a:r>
          <a:r>
            <a:rPr lang="zh-TW" altLang="en-US" sz="2000" kern="1200" dirty="0">
              <a:latin typeface="微軟正黑體" panose="020B0604030504040204" pitchFamily="34" charset="-120"/>
              <a:ea typeface="微軟正黑體" panose="020B0604030504040204" pitchFamily="34" charset="-120"/>
            </a:rPr>
            <a:t>計畫的研究結果，並將其轉換為可用於有效傳播的</a:t>
          </a:r>
          <a:r>
            <a:rPr lang="en-US" altLang="zh-TW" sz="2000" kern="1200" dirty="0">
              <a:latin typeface="微軟正黑體" panose="020B0604030504040204" pitchFamily="34" charset="-120"/>
              <a:ea typeface="微軟正黑體" panose="020B0604030504040204" pitchFamily="34" charset="-120"/>
            </a:rPr>
            <a:t>CAST</a:t>
          </a:r>
          <a:r>
            <a:rPr lang="zh-TW" altLang="en-US" sz="2000" kern="1200" dirty="0">
              <a:latin typeface="微軟正黑體" panose="020B0604030504040204" pitchFamily="34" charset="-120"/>
              <a:ea typeface="微軟正黑體" panose="020B0604030504040204" pitchFamily="34" charset="-120"/>
            </a:rPr>
            <a:t>研究模型。</a:t>
          </a:r>
          <a:endParaRPr lang="zh-TW" altLang="en-US" sz="1800" kern="1200" dirty="0">
            <a:latin typeface="微軟正黑體" panose="020B0604030504040204" pitchFamily="34" charset="-120"/>
            <a:ea typeface="微軟正黑體" panose="020B0604030504040204" pitchFamily="34" charset="-120"/>
          </a:endParaRPr>
        </a:p>
      </dsp:txBody>
      <dsp:txXfrm rot="-5400000">
        <a:off x="1330154" y="1788052"/>
        <a:ext cx="10708992" cy="1122967"/>
      </dsp:txXfrm>
    </dsp:sp>
    <dsp:sp modelId="{770E22F4-7FD4-45C7-BE22-7CCE5DCDED41}">
      <dsp:nvSpPr>
        <dsp:cNvPr id="0" name=""/>
        <dsp:cNvSpPr/>
      </dsp:nvSpPr>
      <dsp:spPr>
        <a:xfrm rot="5400000">
          <a:off x="-297226" y="3738036"/>
          <a:ext cx="1914565" cy="1340195"/>
        </a:xfrm>
        <a:prstGeom prst="chevron">
          <a:avLst/>
        </a:prstGeom>
        <a:solidFill>
          <a:schemeClr val="accent5">
            <a:hueOff val="-7353344"/>
            <a:satOff val="-10228"/>
            <a:lumOff val="-3922"/>
            <a:alphaOff val="0"/>
          </a:schemeClr>
        </a:solidFill>
        <a:ln w="12700" cap="flat" cmpd="sng" algn="ctr">
          <a:solidFill>
            <a:schemeClr val="accent5">
              <a:hueOff val="-7353344"/>
              <a:satOff val="-10228"/>
              <a:lumOff val="-392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solidFill>
                <a:srgbClr val="002060"/>
              </a:solidFill>
            </a:rPr>
            <a:t>目標</a:t>
          </a:r>
          <a:r>
            <a:rPr lang="en-US" altLang="zh-TW" sz="2000" b="1" kern="1200" dirty="0">
              <a:solidFill>
                <a:srgbClr val="002060"/>
              </a:solidFill>
            </a:rPr>
            <a:t>7</a:t>
          </a:r>
          <a:r>
            <a:rPr lang="zh-TW" altLang="en-US" sz="2000" b="1" kern="1200" dirty="0">
              <a:solidFill>
                <a:srgbClr val="002060"/>
              </a:solidFill>
            </a:rPr>
            <a:t>：</a:t>
          </a:r>
          <a:endParaRPr lang="en-US" altLang="zh-TW" sz="2000" b="1" kern="1200" dirty="0">
            <a:solidFill>
              <a:srgbClr val="002060"/>
            </a:solidFill>
          </a:endParaRPr>
        </a:p>
        <a:p>
          <a:pPr marL="0" lvl="0" indent="0" algn="ctr" defTabSz="889000">
            <a:lnSpc>
              <a:spcPct val="90000"/>
            </a:lnSpc>
            <a:spcBef>
              <a:spcPct val="0"/>
            </a:spcBef>
            <a:spcAft>
              <a:spcPct val="35000"/>
            </a:spcAft>
            <a:buNone/>
          </a:pPr>
          <a:r>
            <a:rPr lang="zh-TW" altLang="en-US" sz="2000" b="1" kern="1200" dirty="0">
              <a:solidFill>
                <a:srgbClr val="002060"/>
              </a:solidFill>
            </a:rPr>
            <a:t>宣傳</a:t>
          </a:r>
          <a:endParaRPr lang="en-US" altLang="zh-TW" sz="2000" b="1" kern="1200" dirty="0">
            <a:solidFill>
              <a:srgbClr val="002060"/>
            </a:solidFill>
          </a:endParaRPr>
        </a:p>
      </dsp:txBody>
      <dsp:txXfrm rot="-5400000">
        <a:off x="-10040" y="4120949"/>
        <a:ext cx="1340195" cy="574370"/>
      </dsp:txXfrm>
    </dsp:sp>
    <dsp:sp modelId="{397CED04-E1DA-42A7-AA8C-8903D69E1414}">
      <dsp:nvSpPr>
        <dsp:cNvPr id="0" name=""/>
        <dsp:cNvSpPr/>
      </dsp:nvSpPr>
      <dsp:spPr>
        <a:xfrm rot="5400000">
          <a:off x="6092791" y="-1311785"/>
          <a:ext cx="1244467" cy="10769742"/>
        </a:xfrm>
        <a:prstGeom prst="round2SameRect">
          <a:avLst/>
        </a:prstGeom>
        <a:solidFill>
          <a:schemeClr val="lt1">
            <a:alpha val="90000"/>
            <a:hueOff val="0"/>
            <a:satOff val="0"/>
            <a:lumOff val="0"/>
            <a:alphaOff val="0"/>
          </a:schemeClr>
        </a:solidFill>
        <a:ln w="12700" cap="flat" cmpd="sng" algn="ctr">
          <a:solidFill>
            <a:schemeClr val="accent5">
              <a:hueOff val="-7353344"/>
              <a:satOff val="-10228"/>
              <a:lumOff val="-392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zh-TW" altLang="en-US" sz="2000" b="0" i="0" kern="1200" dirty="0">
              <a:latin typeface="微軟正黑體" panose="020B0604030504040204" pitchFamily="34" charset="-120"/>
              <a:ea typeface="微軟正黑體" panose="020B0604030504040204" pitchFamily="34" charset="-120"/>
            </a:rPr>
            <a:t>在參與的合作夥伴之間進行</a:t>
          </a:r>
          <a:r>
            <a:rPr lang="en-US" altLang="zh-TW" sz="2000" b="0" i="0" kern="1200" dirty="0">
              <a:latin typeface="微軟正黑體" panose="020B0604030504040204" pitchFamily="34" charset="-120"/>
              <a:ea typeface="微軟正黑體" panose="020B0604030504040204" pitchFamily="34" charset="-120"/>
            </a:rPr>
            <a:t>CAST CBPR</a:t>
          </a:r>
          <a:r>
            <a:rPr lang="zh-TW" altLang="en-US" sz="2000" b="0" i="0" kern="1200" dirty="0">
              <a:latin typeface="微軟正黑體" panose="020B0604030504040204" pitchFamily="34" charset="-120"/>
              <a:ea typeface="微軟正黑體" panose="020B0604030504040204" pitchFamily="34" charset="-120"/>
            </a:rPr>
            <a:t>計畫的結果交流，並在更廣泛的社區和公共場合進行宣傳。</a:t>
          </a:r>
          <a:endParaRPr lang="zh-TW" altLang="en-US" sz="2000" kern="1200" dirty="0">
            <a:latin typeface="微軟正黑體" panose="020B0604030504040204" pitchFamily="34" charset="-120"/>
            <a:ea typeface="微軟正黑體" panose="020B0604030504040204" pitchFamily="34" charset="-120"/>
          </a:endParaRPr>
        </a:p>
      </dsp:txBody>
      <dsp:txXfrm rot="-5400000">
        <a:off x="1330154" y="3511602"/>
        <a:ext cx="10708992" cy="11229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56778A-9F68-4FD8-80BD-9A51E469B15D}">
      <dsp:nvSpPr>
        <dsp:cNvPr id="0" name=""/>
        <dsp:cNvSpPr/>
      </dsp:nvSpPr>
      <dsp:spPr>
        <a:xfrm>
          <a:off x="4380" y="755133"/>
          <a:ext cx="2634002" cy="1053600"/>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zh-TW" altLang="en-US" sz="2400" b="1" kern="1200" dirty="0">
              <a:latin typeface="微軟正黑體" panose="020B0604030504040204" pitchFamily="34" charset="-120"/>
              <a:ea typeface="微軟正黑體" panose="020B0604030504040204" pitchFamily="34" charset="-120"/>
            </a:rPr>
            <a:t>校區</a:t>
          </a:r>
        </a:p>
      </dsp:txBody>
      <dsp:txXfrm>
        <a:off x="4380" y="755133"/>
        <a:ext cx="2634002" cy="1053600"/>
      </dsp:txXfrm>
    </dsp:sp>
    <dsp:sp modelId="{65B83AB8-461A-4F16-8CDB-ECB9D9C0CA37}">
      <dsp:nvSpPr>
        <dsp:cNvPr id="0" name=""/>
        <dsp:cNvSpPr/>
      </dsp:nvSpPr>
      <dsp:spPr>
        <a:xfrm>
          <a:off x="4380" y="1808733"/>
          <a:ext cx="2634002" cy="285480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學校人員（包括管理人員、教師、職員）</a:t>
          </a:r>
        </a:p>
      </dsp:txBody>
      <dsp:txXfrm>
        <a:off x="4380" y="1808733"/>
        <a:ext cx="2634002" cy="2854800"/>
      </dsp:txXfrm>
    </dsp:sp>
    <dsp:sp modelId="{BC9F43C2-5DE3-4265-8BC8-25A26D712501}">
      <dsp:nvSpPr>
        <dsp:cNvPr id="0" name=""/>
        <dsp:cNvSpPr/>
      </dsp:nvSpPr>
      <dsp:spPr>
        <a:xfrm>
          <a:off x="3007143" y="755133"/>
          <a:ext cx="2634002" cy="1053600"/>
        </a:xfrm>
        <a:prstGeom prst="rect">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微軟正黑體" panose="020B0604030504040204" pitchFamily="34" charset="-120"/>
              <a:ea typeface="微軟正黑體" panose="020B0604030504040204" pitchFamily="34" charset="-120"/>
            </a:rPr>
            <a:t>家長及家庭</a:t>
          </a:r>
        </a:p>
      </dsp:txBody>
      <dsp:txXfrm>
        <a:off x="3007143" y="755133"/>
        <a:ext cx="2634002" cy="1053600"/>
      </dsp:txXfrm>
    </dsp:sp>
    <dsp:sp modelId="{BB766411-BBF3-4D3B-B6D4-9BDE736EC55A}">
      <dsp:nvSpPr>
        <dsp:cNvPr id="0" name=""/>
        <dsp:cNvSpPr/>
      </dsp:nvSpPr>
      <dsp:spPr>
        <a:xfrm>
          <a:off x="3007143" y="1808733"/>
          <a:ext cx="2634002" cy="2854800"/>
        </a:xfrm>
        <a:prstGeom prst="rect">
          <a:avLst/>
        </a:prstGeom>
        <a:solidFill>
          <a:schemeClr val="accent2">
            <a:tint val="40000"/>
            <a:alpha val="90000"/>
            <a:hueOff val="-283075"/>
            <a:satOff val="-25115"/>
            <a:lumOff val="-256"/>
            <a:alphaOff val="0"/>
          </a:schemeClr>
        </a:solidFill>
        <a:ln w="12700" cap="flat" cmpd="sng" algn="ctr">
          <a:solidFill>
            <a:schemeClr val="accent2">
              <a:tint val="40000"/>
              <a:alpha val="90000"/>
              <a:hueOff val="-283075"/>
              <a:satOff val="-25115"/>
              <a:lumOff val="-2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計畫中內七所學校的家長及家庭</a:t>
          </a:r>
        </a:p>
      </dsp:txBody>
      <dsp:txXfrm>
        <a:off x="3007143" y="1808733"/>
        <a:ext cx="2634002" cy="2854800"/>
      </dsp:txXfrm>
    </dsp:sp>
    <dsp:sp modelId="{65381C3F-84AC-4496-A277-1650BDE191DE}">
      <dsp:nvSpPr>
        <dsp:cNvPr id="0" name=""/>
        <dsp:cNvSpPr/>
      </dsp:nvSpPr>
      <dsp:spPr>
        <a:xfrm>
          <a:off x="6009905" y="755133"/>
          <a:ext cx="2634002" cy="1053600"/>
        </a:xfrm>
        <a:prstGeom prst="rect">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微軟正黑體" panose="020B0604030504040204" pitchFamily="34" charset="-120"/>
              <a:ea typeface="微軟正黑體" panose="020B0604030504040204" pitchFamily="34" charset="-120"/>
            </a:rPr>
            <a:t>非政府組織團體</a:t>
          </a:r>
        </a:p>
      </dsp:txBody>
      <dsp:txXfrm>
        <a:off x="6009905" y="755133"/>
        <a:ext cx="2634002" cy="1053600"/>
      </dsp:txXfrm>
    </dsp:sp>
    <dsp:sp modelId="{E2A4B8E0-2F60-46B3-80D7-66519392E713}">
      <dsp:nvSpPr>
        <dsp:cNvPr id="0" name=""/>
        <dsp:cNvSpPr/>
      </dsp:nvSpPr>
      <dsp:spPr>
        <a:xfrm>
          <a:off x="6009905" y="1808733"/>
          <a:ext cx="2634002" cy="2854800"/>
        </a:xfrm>
        <a:prstGeom prst="rect">
          <a:avLst/>
        </a:prstGeom>
        <a:solidFill>
          <a:schemeClr val="accent2">
            <a:tint val="40000"/>
            <a:alpha val="90000"/>
            <a:hueOff val="-566151"/>
            <a:satOff val="-50231"/>
            <a:lumOff val="-513"/>
            <a:alphaOff val="0"/>
          </a:schemeClr>
        </a:solidFill>
        <a:ln w="12700" cap="flat" cmpd="sng" algn="ctr">
          <a:solidFill>
            <a:schemeClr val="accent2">
              <a:tint val="40000"/>
              <a:alpha val="90000"/>
              <a:hueOff val="-566151"/>
              <a:satOff val="-50231"/>
              <a:lumOff val="-51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多元的當地組織</a:t>
          </a:r>
        </a:p>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非營利機構</a:t>
          </a:r>
        </a:p>
      </dsp:txBody>
      <dsp:txXfrm>
        <a:off x="6009905" y="1808733"/>
        <a:ext cx="2634002" cy="2854800"/>
      </dsp:txXfrm>
    </dsp:sp>
    <dsp:sp modelId="{B12E315F-44B6-4304-BFC9-CFF7EA257D97}">
      <dsp:nvSpPr>
        <dsp:cNvPr id="0" name=""/>
        <dsp:cNvSpPr/>
      </dsp:nvSpPr>
      <dsp:spPr>
        <a:xfrm>
          <a:off x="9012668" y="755133"/>
          <a:ext cx="2634002" cy="1053600"/>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zh-TW" altLang="en-US" sz="2000" b="1" kern="1200" dirty="0">
              <a:latin typeface="微軟正黑體" panose="020B0604030504040204" pitchFamily="34" charset="-120"/>
              <a:ea typeface="微軟正黑體" panose="020B0604030504040204" pitchFamily="34" charset="-120"/>
            </a:rPr>
            <a:t>研究學術界</a:t>
          </a:r>
        </a:p>
      </dsp:txBody>
      <dsp:txXfrm>
        <a:off x="9012668" y="755133"/>
        <a:ext cx="2634002" cy="1053600"/>
      </dsp:txXfrm>
    </dsp:sp>
    <dsp:sp modelId="{CF9F008B-DC3C-46BD-AF78-621DF0C93581}">
      <dsp:nvSpPr>
        <dsp:cNvPr id="0" name=""/>
        <dsp:cNvSpPr/>
      </dsp:nvSpPr>
      <dsp:spPr>
        <a:xfrm>
          <a:off x="9017040" y="1808733"/>
          <a:ext cx="2634002" cy="2854800"/>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zh-TW" altLang="en-US" sz="2000" kern="1200" dirty="0">
              <a:latin typeface="微軟正黑體" panose="020B0604030504040204" pitchFamily="34" charset="-120"/>
              <a:ea typeface="微軟正黑體" panose="020B0604030504040204" pitchFamily="34" charset="-120"/>
            </a:rPr>
            <a:t>跨學科的學術研究團隊，包含</a:t>
          </a:r>
        </a:p>
        <a:p>
          <a:pPr marL="228600" lvl="1" indent="-228600" algn="l" defTabSz="889000">
            <a:lnSpc>
              <a:spcPct val="90000"/>
            </a:lnSpc>
            <a:spcBef>
              <a:spcPct val="0"/>
            </a:spcBef>
            <a:spcAft>
              <a:spcPct val="15000"/>
            </a:spcAft>
            <a:buFont typeface="+mj-lt"/>
            <a:buAutoNum type="arabicPeriod"/>
          </a:pPr>
          <a:r>
            <a:rPr lang="zh-TW" altLang="en-US" sz="2000" kern="1200" dirty="0">
              <a:latin typeface="微軟正黑體" panose="020B0604030504040204" pitchFamily="34" charset="-120"/>
              <a:ea typeface="微軟正黑體" panose="020B0604030504040204" pitchFamily="34" charset="-120"/>
            </a:rPr>
            <a:t>獨立研究機構</a:t>
          </a:r>
        </a:p>
        <a:p>
          <a:pPr marL="228600" lvl="1" indent="-228600" algn="l" defTabSz="889000">
            <a:lnSpc>
              <a:spcPct val="90000"/>
            </a:lnSpc>
            <a:spcBef>
              <a:spcPct val="0"/>
            </a:spcBef>
            <a:spcAft>
              <a:spcPct val="15000"/>
            </a:spcAft>
            <a:buFont typeface="+mj-lt"/>
            <a:buAutoNum type="arabicPeriod"/>
          </a:pPr>
          <a:r>
            <a:rPr lang="zh-TW" altLang="en-US" sz="2000" kern="1200" dirty="0">
              <a:latin typeface="微軟正黑體" panose="020B0604030504040204" pitchFamily="34" charset="-120"/>
              <a:ea typeface="微軟正黑體" panose="020B0604030504040204" pitchFamily="34" charset="-120"/>
            </a:rPr>
            <a:t>兩所大學</a:t>
          </a:r>
        </a:p>
        <a:p>
          <a:pPr marL="228600" lvl="1" indent="-228600" algn="l" defTabSz="889000">
            <a:lnSpc>
              <a:spcPct val="90000"/>
            </a:lnSpc>
            <a:spcBef>
              <a:spcPct val="0"/>
            </a:spcBef>
            <a:spcAft>
              <a:spcPct val="15000"/>
            </a:spcAft>
            <a:buFont typeface="+mj-lt"/>
            <a:buAutoNum type="arabicPeriod"/>
          </a:pPr>
          <a:r>
            <a:rPr lang="zh-TW" altLang="en-US" sz="2000" kern="1200" dirty="0">
              <a:latin typeface="微軟正黑體" panose="020B0604030504040204" pitchFamily="34" charset="-120"/>
              <a:ea typeface="微軟正黑體" panose="020B0604030504040204" pitchFamily="34" charset="-120"/>
            </a:rPr>
            <a:t>一個地區政府間機構</a:t>
          </a:r>
        </a:p>
      </dsp:txBody>
      <dsp:txXfrm>
        <a:off x="9017040" y="1808733"/>
        <a:ext cx="2634002" cy="28548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CC843E-EAFC-4BED-9DC0-7A05BE473BCE}">
      <dsp:nvSpPr>
        <dsp:cNvPr id="0" name=""/>
        <dsp:cNvSpPr/>
      </dsp:nvSpPr>
      <dsp:spPr>
        <a:xfrm>
          <a:off x="0" y="1133035"/>
          <a:ext cx="7917905" cy="744120"/>
        </a:xfrm>
        <a:prstGeom prst="roundRect">
          <a:avLst/>
        </a:prstGeom>
        <a:gradFill rotWithShape="0">
          <a:gsLst>
            <a:gs pos="0">
              <a:schemeClr val="accent2">
                <a:shade val="50000"/>
                <a:hueOff val="0"/>
                <a:satOff val="0"/>
                <a:lumOff val="0"/>
                <a:alphaOff val="0"/>
                <a:tint val="67000"/>
                <a:satMod val="105000"/>
                <a:lumMod val="110000"/>
              </a:schemeClr>
            </a:gs>
            <a:gs pos="50000">
              <a:schemeClr val="accent2">
                <a:shade val="50000"/>
                <a:hueOff val="0"/>
                <a:satOff val="0"/>
                <a:lumOff val="0"/>
                <a:alphaOff val="0"/>
                <a:tint val="73000"/>
                <a:satMod val="103000"/>
                <a:lumMod val="105000"/>
              </a:schemeClr>
            </a:gs>
            <a:gs pos="100000">
              <a:schemeClr val="accent2">
                <a:shade val="50000"/>
                <a:hueOff val="0"/>
                <a:satOff val="0"/>
                <a:lumOff val="0"/>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Font typeface="+mj-lt"/>
            <a:buNone/>
          </a:pPr>
          <a:r>
            <a:rPr kumimoji="1" lang="en-US" altLang="zh-TW" sz="2400" kern="1200" dirty="0">
              <a:latin typeface="微軟正黑體" panose="020B0604030504040204" pitchFamily="34" charset="-120"/>
              <a:ea typeface="微軟正黑體" panose="020B0604030504040204" pitchFamily="34" charset="-120"/>
            </a:rPr>
            <a:t>1.</a:t>
          </a:r>
          <a:r>
            <a:rPr kumimoji="1" lang="zh-TW" altLang="en-US" sz="2400" kern="1200" dirty="0">
              <a:latin typeface="微軟正黑體" panose="020B0604030504040204" pitchFamily="34" charset="-120"/>
              <a:ea typeface="微軟正黑體" panose="020B0604030504040204" pitchFamily="34" charset="-120"/>
            </a:rPr>
            <a:t> 新興活動提供機會，有更多的彈性面對合作夥伴的興趣</a:t>
          </a:r>
          <a:endParaRPr lang="zh-TW" altLang="en-US" sz="2400" kern="1200" dirty="0"/>
        </a:p>
      </dsp:txBody>
      <dsp:txXfrm>
        <a:off x="36325" y="1169360"/>
        <a:ext cx="7845255" cy="671470"/>
      </dsp:txXfrm>
    </dsp:sp>
    <dsp:sp modelId="{E02032F1-8678-4908-A2C3-4B4166B6EDBB}">
      <dsp:nvSpPr>
        <dsp:cNvPr id="0" name=""/>
        <dsp:cNvSpPr/>
      </dsp:nvSpPr>
      <dsp:spPr>
        <a:xfrm>
          <a:off x="0" y="1935453"/>
          <a:ext cx="7917905" cy="744120"/>
        </a:xfrm>
        <a:prstGeom prst="roundRect">
          <a:avLst/>
        </a:prstGeom>
        <a:gradFill rotWithShape="0">
          <a:gsLst>
            <a:gs pos="0">
              <a:schemeClr val="accent2">
                <a:shade val="50000"/>
                <a:hueOff val="-295587"/>
                <a:satOff val="3892"/>
                <a:lumOff val="23309"/>
                <a:alphaOff val="0"/>
                <a:tint val="67000"/>
                <a:satMod val="105000"/>
                <a:lumMod val="110000"/>
              </a:schemeClr>
            </a:gs>
            <a:gs pos="50000">
              <a:schemeClr val="accent2">
                <a:shade val="50000"/>
                <a:hueOff val="-295587"/>
                <a:satOff val="3892"/>
                <a:lumOff val="23309"/>
                <a:alphaOff val="0"/>
                <a:tint val="73000"/>
                <a:satMod val="103000"/>
                <a:lumMod val="105000"/>
              </a:schemeClr>
            </a:gs>
            <a:gs pos="100000">
              <a:schemeClr val="accent2">
                <a:shade val="50000"/>
                <a:hueOff val="-295587"/>
                <a:satOff val="3892"/>
                <a:lumOff val="23309"/>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Font typeface="+mj-lt"/>
            <a:buNone/>
          </a:pPr>
          <a:r>
            <a:rPr kumimoji="1" lang="en-US" altLang="zh-TW" sz="2400" kern="1200" dirty="0">
              <a:latin typeface="微軟正黑體" panose="020B0604030504040204" pitchFamily="34" charset="-120"/>
              <a:ea typeface="微軟正黑體" panose="020B0604030504040204" pitchFamily="34" charset="-120"/>
            </a:rPr>
            <a:t>2.</a:t>
          </a:r>
          <a:r>
            <a:rPr kumimoji="1" lang="zh-TW" altLang="en-US" sz="2400" kern="1200" dirty="0">
              <a:latin typeface="微軟正黑體" panose="020B0604030504040204" pitchFamily="34" charset="-120"/>
              <a:ea typeface="微軟正黑體" panose="020B0604030504040204" pitchFamily="34" charset="-120"/>
            </a:rPr>
            <a:t> 改變學校和社區對計劃的認知</a:t>
          </a:r>
          <a:endParaRPr lang="zh-TW" altLang="en-US" sz="2400" kern="1200" dirty="0"/>
        </a:p>
      </dsp:txBody>
      <dsp:txXfrm>
        <a:off x="36325" y="1971778"/>
        <a:ext cx="7845255" cy="671470"/>
      </dsp:txXfrm>
    </dsp:sp>
    <dsp:sp modelId="{DC0EBD1B-B104-4DB8-A13C-1486E479ED25}">
      <dsp:nvSpPr>
        <dsp:cNvPr id="0" name=""/>
        <dsp:cNvSpPr/>
      </dsp:nvSpPr>
      <dsp:spPr>
        <a:xfrm>
          <a:off x="0" y="2741094"/>
          <a:ext cx="7917905" cy="744120"/>
        </a:xfrm>
        <a:prstGeom prst="roundRect">
          <a:avLst/>
        </a:prstGeom>
        <a:gradFill rotWithShape="0">
          <a:gsLst>
            <a:gs pos="0">
              <a:schemeClr val="accent2">
                <a:shade val="50000"/>
                <a:hueOff val="-591173"/>
                <a:satOff val="7783"/>
                <a:lumOff val="46617"/>
                <a:alphaOff val="0"/>
                <a:tint val="67000"/>
                <a:satMod val="105000"/>
                <a:lumMod val="110000"/>
              </a:schemeClr>
            </a:gs>
            <a:gs pos="50000">
              <a:schemeClr val="accent2">
                <a:shade val="50000"/>
                <a:hueOff val="-591173"/>
                <a:satOff val="7783"/>
                <a:lumOff val="46617"/>
                <a:alphaOff val="0"/>
                <a:tint val="73000"/>
                <a:satMod val="103000"/>
                <a:lumMod val="105000"/>
              </a:schemeClr>
            </a:gs>
            <a:gs pos="100000">
              <a:schemeClr val="accent2">
                <a:shade val="50000"/>
                <a:hueOff val="-591173"/>
                <a:satOff val="7783"/>
                <a:lumOff val="46617"/>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Font typeface="+mj-lt"/>
            <a:buNone/>
          </a:pPr>
          <a:r>
            <a:rPr kumimoji="1" lang="en-US" altLang="zh-TW" sz="2400" kern="1200" dirty="0">
              <a:latin typeface="微軟正黑體" panose="020B0604030504040204" pitchFamily="34" charset="-120"/>
              <a:ea typeface="微軟正黑體" panose="020B0604030504040204" pitchFamily="34" charset="-120"/>
            </a:rPr>
            <a:t>3.</a:t>
          </a:r>
          <a:r>
            <a:rPr kumimoji="1" lang="zh-TW" altLang="en-US" sz="2400" kern="1200" dirty="0">
              <a:latin typeface="微軟正黑體" panose="020B0604030504040204" pitchFamily="34" charset="-120"/>
              <a:ea typeface="微軟正黑體" panose="020B0604030504040204" pitchFamily="34" charset="-120"/>
            </a:rPr>
            <a:t> 有機會實施在社區未開發的活動</a:t>
          </a:r>
          <a:endParaRPr lang="zh-TW" altLang="en-US" sz="2400" kern="1200" dirty="0"/>
        </a:p>
      </dsp:txBody>
      <dsp:txXfrm>
        <a:off x="36325" y="2777419"/>
        <a:ext cx="7845255" cy="671470"/>
      </dsp:txXfrm>
    </dsp:sp>
    <dsp:sp modelId="{8E263A1D-3CCF-4C99-9103-BF81DC3BD4CD}">
      <dsp:nvSpPr>
        <dsp:cNvPr id="0" name=""/>
        <dsp:cNvSpPr/>
      </dsp:nvSpPr>
      <dsp:spPr>
        <a:xfrm>
          <a:off x="0" y="3563597"/>
          <a:ext cx="7917905" cy="744120"/>
        </a:xfrm>
        <a:prstGeom prst="roundRect">
          <a:avLst/>
        </a:prstGeom>
        <a:gradFill rotWithShape="0">
          <a:gsLst>
            <a:gs pos="0">
              <a:schemeClr val="accent2">
                <a:shade val="50000"/>
                <a:hueOff val="-295587"/>
                <a:satOff val="3892"/>
                <a:lumOff val="23309"/>
                <a:alphaOff val="0"/>
                <a:tint val="67000"/>
                <a:satMod val="105000"/>
                <a:lumMod val="110000"/>
              </a:schemeClr>
            </a:gs>
            <a:gs pos="50000">
              <a:schemeClr val="accent2">
                <a:shade val="50000"/>
                <a:hueOff val="-295587"/>
                <a:satOff val="3892"/>
                <a:lumOff val="23309"/>
                <a:alphaOff val="0"/>
                <a:tint val="73000"/>
                <a:satMod val="103000"/>
                <a:lumMod val="105000"/>
              </a:schemeClr>
            </a:gs>
            <a:gs pos="100000">
              <a:schemeClr val="accent2">
                <a:shade val="50000"/>
                <a:hueOff val="-295587"/>
                <a:satOff val="3892"/>
                <a:lumOff val="23309"/>
                <a:alphaOff val="0"/>
                <a:tint val="81000"/>
                <a:satMod val="109000"/>
                <a:lumMod val="105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kumimoji="1" lang="en-US" altLang="zh-TW" sz="2400" kern="1200" dirty="0">
              <a:latin typeface="微軟正黑體" panose="020B0604030504040204" pitchFamily="34" charset="-120"/>
              <a:ea typeface="微軟正黑體" panose="020B0604030504040204" pitchFamily="34" charset="-120"/>
            </a:rPr>
            <a:t>4.</a:t>
          </a:r>
          <a:r>
            <a:rPr kumimoji="1" lang="zh-TW" altLang="en-US" sz="2400" kern="1200" dirty="0">
              <a:latin typeface="微軟正黑體" panose="020B0604030504040204" pitchFamily="34" charset="-120"/>
              <a:ea typeface="微軟正黑體" panose="020B0604030504040204" pitchFamily="34" charset="-120"/>
            </a:rPr>
            <a:t> </a:t>
          </a:r>
          <a:r>
            <a:rPr kumimoji="1" lang="zh-CN" altLang="en-US" sz="2400" kern="1200" dirty="0">
              <a:latin typeface="微軟正黑體" panose="020B0604030504040204" pitchFamily="34" charset="-120"/>
              <a:ea typeface="微軟正黑體" panose="020B0604030504040204" pitchFamily="34" charset="-120"/>
            </a:rPr>
            <a:t>拓展計畫研究的視野和內容</a:t>
          </a:r>
          <a:endParaRPr kumimoji="1" lang="en-US" altLang="zh-CN" sz="2400" kern="1200" dirty="0">
            <a:latin typeface="微軟正黑體" panose="020B0604030504040204" pitchFamily="34" charset="-120"/>
            <a:ea typeface="微軟正黑體" panose="020B0604030504040204" pitchFamily="34" charset="-120"/>
          </a:endParaRPr>
        </a:p>
      </dsp:txBody>
      <dsp:txXfrm>
        <a:off x="36325" y="3599922"/>
        <a:ext cx="7845255" cy="67147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45CFA-4736-4C07-B59E-6EF6E8E105CA}" type="datetimeFigureOut">
              <a:rPr lang="zh-TW" altLang="en-US" smtClean="0"/>
              <a:t>2020/7/30</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D3ADEA-794E-467D-9842-452E6A75E87E}" type="slidenum">
              <a:rPr lang="zh-TW" altLang="en-US" smtClean="0"/>
              <a:t>‹#›</a:t>
            </a:fld>
            <a:endParaRPr lang="zh-TW" altLang="en-US"/>
          </a:p>
        </p:txBody>
      </p:sp>
    </p:spTree>
    <p:extLst>
      <p:ext uri="{BB962C8B-B14F-4D97-AF65-F5344CB8AC3E}">
        <p14:creationId xmlns:p14="http://schemas.microsoft.com/office/powerpoint/2010/main" val="4176117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1CD3ADEA-794E-467D-9842-452E6A75E87E}" type="slidenum">
              <a:rPr lang="zh-TW" altLang="en-US" smtClean="0"/>
              <a:t>7</a:t>
            </a:fld>
            <a:endParaRPr lang="zh-TW" altLang="en-US"/>
          </a:p>
        </p:txBody>
      </p:sp>
    </p:spTree>
    <p:extLst>
      <p:ext uri="{BB962C8B-B14F-4D97-AF65-F5344CB8AC3E}">
        <p14:creationId xmlns:p14="http://schemas.microsoft.com/office/powerpoint/2010/main" val="1718768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1CD3ADEA-794E-467D-9842-452E6A75E87E}" type="slidenum">
              <a:rPr lang="zh-TW" altLang="en-US" smtClean="0"/>
              <a:t>8</a:t>
            </a:fld>
            <a:endParaRPr lang="zh-TW" altLang="en-US"/>
          </a:p>
        </p:txBody>
      </p:sp>
    </p:spTree>
    <p:extLst>
      <p:ext uri="{BB962C8B-B14F-4D97-AF65-F5344CB8AC3E}">
        <p14:creationId xmlns:p14="http://schemas.microsoft.com/office/powerpoint/2010/main" val="2695574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zh-TW" altLang="en-US"/>
              <a:t>按一下以編輯母片標題樣式</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242976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2165816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zh-TW" altLang="en-US"/>
              <a:t>按一下以編輯母片標題樣式</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456479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236864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zh-TW" altLang="en-US"/>
              <a:t>按一下以編輯母片標題樣式</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3772042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3678205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845127" y="2507550"/>
            <a:ext cx="5156200" cy="3680525"/>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6172200" y="2507550"/>
            <a:ext cx="5181601" cy="3680525"/>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7" name="Date Placeholder 6"/>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D8D18C1-57BB-48FB-86B9-2AC117E91E35}" type="slidenum">
              <a:rPr lang="zh-TW" altLang="en-US" smtClean="0"/>
              <a:t>‹#›</a:t>
            </a:fld>
            <a:endParaRPr lang="zh-TW" altLang="en-US"/>
          </a:p>
        </p:txBody>
      </p:sp>
      <p:sp>
        <p:nvSpPr>
          <p:cNvPr id="10" name="Title 9"/>
          <p:cNvSpPr>
            <a:spLocks noGrp="1"/>
          </p:cNvSpPr>
          <p:nvPr>
            <p:ph type="title"/>
          </p:nvPr>
        </p:nvSpPr>
        <p:spPr/>
        <p:txBody>
          <a:bodyPr/>
          <a:lstStyle/>
          <a:p>
            <a:r>
              <a:rPr lang="zh-TW" altLang="en-US"/>
              <a:t>按一下以編輯母片標題樣式</a:t>
            </a:r>
            <a:endParaRPr lang="en-US" dirty="0"/>
          </a:p>
        </p:txBody>
      </p:sp>
    </p:spTree>
    <p:extLst>
      <p:ext uri="{BB962C8B-B14F-4D97-AF65-F5344CB8AC3E}">
        <p14:creationId xmlns:p14="http://schemas.microsoft.com/office/powerpoint/2010/main" val="2907278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只有標題">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D8D18C1-57BB-48FB-86B9-2AC117E91E35}" type="slidenum">
              <a:rPr lang="zh-TW" altLang="en-US" smtClean="0"/>
              <a:t>‹#›</a:t>
            </a:fld>
            <a:endParaRPr lang="zh-TW" altLang="en-US"/>
          </a:p>
        </p:txBody>
      </p:sp>
      <p:sp>
        <p:nvSpPr>
          <p:cNvPr id="6" name="Title 5"/>
          <p:cNvSpPr>
            <a:spLocks noGrp="1"/>
          </p:cNvSpPr>
          <p:nvPr>
            <p:ph type="title"/>
          </p:nvPr>
        </p:nvSpPr>
        <p:spPr/>
        <p:txBody>
          <a:bodyPr/>
          <a:lstStyle/>
          <a:p>
            <a:r>
              <a:rPr lang="zh-TW" altLang="en-US"/>
              <a:t>按一下以編輯母片標題樣式</a:t>
            </a:r>
            <a:endParaRPr lang="en-US"/>
          </a:p>
        </p:txBody>
      </p:sp>
    </p:spTree>
    <p:extLst>
      <p:ext uri="{BB962C8B-B14F-4D97-AF65-F5344CB8AC3E}">
        <p14:creationId xmlns:p14="http://schemas.microsoft.com/office/powerpoint/2010/main" val="6681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406666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zh-TW" altLang="en-US"/>
              <a:t>按一下以編輯母片標題樣式</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830803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zh-TW" altLang="en-US"/>
              <a:t>按一下以編輯母片標題樣式</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372FA9F4-7C2E-44ED-B248-D7EBBC82251A}" type="datetimeFigureOut">
              <a:rPr lang="zh-TW" altLang="en-US" smtClean="0"/>
              <a:t>2020/7/30</a:t>
            </a:fld>
            <a:endParaRPr lang="zh-TW"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837640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372FA9F4-7C2E-44ED-B248-D7EBBC82251A}" type="datetimeFigureOut">
              <a:rPr lang="zh-TW" altLang="en-US" smtClean="0"/>
              <a:t>2020/7/30</a:t>
            </a:fld>
            <a:endParaRPr lang="zh-TW"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zh-TW"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BD8D18C1-57BB-48FB-86B9-2AC117E91E35}" type="slidenum">
              <a:rPr lang="zh-TW" altLang="en-US" smtClean="0"/>
              <a:t>‹#›</a:t>
            </a:fld>
            <a:endParaRPr lang="zh-TW" altLang="en-US"/>
          </a:p>
        </p:txBody>
      </p:sp>
    </p:spTree>
    <p:extLst>
      <p:ext uri="{BB962C8B-B14F-4D97-AF65-F5344CB8AC3E}">
        <p14:creationId xmlns:p14="http://schemas.microsoft.com/office/powerpoint/2010/main" val="1639522336"/>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群組 14">
            <a:extLst>
              <a:ext uri="{FF2B5EF4-FFF2-40B4-BE49-F238E27FC236}">
                <a16:creationId xmlns:a16="http://schemas.microsoft.com/office/drawing/2014/main" id="{7AC46659-4E68-492A-A6C9-B1B5A3C17C60}"/>
              </a:ext>
            </a:extLst>
          </p:cNvPr>
          <p:cNvGrpSpPr/>
          <p:nvPr/>
        </p:nvGrpSpPr>
        <p:grpSpPr>
          <a:xfrm>
            <a:off x="-1" y="0"/>
            <a:ext cx="12192001" cy="6886457"/>
            <a:chOff x="-1" y="-28457"/>
            <a:chExt cx="12192001" cy="6886457"/>
          </a:xfrm>
        </p:grpSpPr>
        <p:sp>
          <p:nvSpPr>
            <p:cNvPr id="14" name="矩形 13">
              <a:extLst>
                <a:ext uri="{FF2B5EF4-FFF2-40B4-BE49-F238E27FC236}">
                  <a16:creationId xmlns:a16="http://schemas.microsoft.com/office/drawing/2014/main" id="{185E7AC3-9482-4E5C-BE2A-30EC36FA7064}"/>
                </a:ext>
              </a:extLst>
            </p:cNvPr>
            <p:cNvSpPr/>
            <p:nvPr/>
          </p:nvSpPr>
          <p:spPr>
            <a:xfrm>
              <a:off x="0" y="-28457"/>
              <a:ext cx="12192000" cy="6886457"/>
            </a:xfrm>
            <a:prstGeom prst="rect">
              <a:avLst/>
            </a:prstGeom>
            <a:solidFill>
              <a:srgbClr val="DFE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pic>
          <p:nvPicPr>
            <p:cNvPr id="13" name="圖片 12">
              <a:extLst>
                <a:ext uri="{FF2B5EF4-FFF2-40B4-BE49-F238E27FC236}">
                  <a16:creationId xmlns:a16="http://schemas.microsoft.com/office/drawing/2014/main" id="{BB464204-C86A-4642-AD0B-6798872548E4}"/>
                </a:ext>
              </a:extLst>
            </p:cNvPr>
            <p:cNvPicPr>
              <a:picLocks noChangeAspect="1"/>
            </p:cNvPicPr>
            <p:nvPr/>
          </p:nvPicPr>
          <p:blipFill rotWithShape="1">
            <a:blip r:embed="rId2">
              <a:extLst>
                <a:ext uri="{28A0092B-C50C-407E-A947-70E740481C1C}">
                  <a14:useLocalDpi xmlns:a14="http://schemas.microsoft.com/office/drawing/2010/main" val="0"/>
                </a:ext>
              </a:extLst>
            </a:blip>
            <a:srcRect l="9741" t="57823" r="14653" b="12228"/>
            <a:stretch/>
          </p:blipFill>
          <p:spPr>
            <a:xfrm>
              <a:off x="-1" y="2180491"/>
              <a:ext cx="12192001" cy="4677509"/>
            </a:xfrm>
            <a:prstGeom prst="rect">
              <a:avLst/>
            </a:prstGeom>
          </p:spPr>
        </p:pic>
      </p:grpSp>
      <p:sp>
        <p:nvSpPr>
          <p:cNvPr id="2" name="標題 1">
            <a:extLst>
              <a:ext uri="{FF2B5EF4-FFF2-40B4-BE49-F238E27FC236}">
                <a16:creationId xmlns:a16="http://schemas.microsoft.com/office/drawing/2014/main" id="{8C7F983D-7EE5-4875-94DE-87A703F6CBB2}"/>
              </a:ext>
            </a:extLst>
          </p:cNvPr>
          <p:cNvSpPr>
            <a:spLocks noGrp="1"/>
          </p:cNvSpPr>
          <p:nvPr>
            <p:ph type="ctrTitle"/>
          </p:nvPr>
        </p:nvSpPr>
        <p:spPr>
          <a:xfrm>
            <a:off x="475563" y="754816"/>
            <a:ext cx="11713029" cy="1879120"/>
          </a:xfrm>
        </p:spPr>
        <p:txBody>
          <a:bodyPr>
            <a:noAutofit/>
          </a:bodyPr>
          <a:lstStyle/>
          <a:p>
            <a:pPr algn="l"/>
            <a:r>
              <a:rPr lang="en-US" altLang="zh-TW" sz="4400" dirty="0">
                <a:latin typeface="Bahnschrift Condensed" panose="020B0502040204020203" pitchFamily="34" charset="0"/>
              </a:rPr>
              <a:t>A</a:t>
            </a:r>
            <a:r>
              <a:rPr lang="zh-TW" altLang="en-US" sz="4400" dirty="0">
                <a:latin typeface="Bahnschrift Condensed" panose="020B0502040204020203" pitchFamily="34" charset="0"/>
              </a:rPr>
              <a:t> </a:t>
            </a:r>
            <a:r>
              <a:rPr lang="en-US" altLang="zh-TW" sz="4400" dirty="0">
                <a:latin typeface="Bahnschrift Condensed" panose="020B0502040204020203" pitchFamily="34" charset="0"/>
              </a:rPr>
              <a:t>Community-Based Participatory Research Approach for preventing Childhood Obesity: The Communities and Schools Together Project</a:t>
            </a:r>
            <a:endParaRPr lang="zh-TW" altLang="en-US" sz="4400" dirty="0">
              <a:latin typeface="Bahnschrift Condensed" panose="020B0502040204020203" pitchFamily="34" charset="0"/>
            </a:endParaRPr>
          </a:p>
        </p:txBody>
      </p:sp>
      <p:sp>
        <p:nvSpPr>
          <p:cNvPr id="3" name="副標題 2">
            <a:extLst>
              <a:ext uri="{FF2B5EF4-FFF2-40B4-BE49-F238E27FC236}">
                <a16:creationId xmlns:a16="http://schemas.microsoft.com/office/drawing/2014/main" id="{D09BC8A5-80E0-4D84-BF4A-6FBA8752CDD6}"/>
              </a:ext>
            </a:extLst>
          </p:cNvPr>
          <p:cNvSpPr>
            <a:spLocks noGrp="1"/>
          </p:cNvSpPr>
          <p:nvPr>
            <p:ph type="subTitle" idx="1"/>
          </p:nvPr>
        </p:nvSpPr>
        <p:spPr>
          <a:xfrm>
            <a:off x="1262739" y="4933043"/>
            <a:ext cx="10138682" cy="887923"/>
          </a:xfrm>
        </p:spPr>
        <p:txBody>
          <a:bodyPr>
            <a:normAutofit/>
          </a:bodyPr>
          <a:lstStyle/>
          <a:p>
            <a:r>
              <a:rPr lang="en-US" altLang="zh-TW" b="1" dirty="0">
                <a:solidFill>
                  <a:schemeClr val="tx1">
                    <a:lumMod val="95000"/>
                    <a:lumOff val="5000"/>
                  </a:schemeClr>
                </a:solidFill>
                <a:latin typeface="Bahnschrift Condensed" panose="020B0502040204020203" pitchFamily="34" charset="0"/>
              </a:rPr>
              <a:t>Progress in Community Health Partnership: Research, Education, and Action</a:t>
            </a:r>
          </a:p>
          <a:p>
            <a:r>
              <a:rPr lang="en-US" altLang="zh-TW" b="1" dirty="0">
                <a:solidFill>
                  <a:schemeClr val="tx1">
                    <a:lumMod val="95000"/>
                    <a:lumOff val="5000"/>
                  </a:schemeClr>
                </a:solidFill>
                <a:latin typeface="Bahnschrift Condensed" panose="020B0502040204020203" pitchFamily="34" charset="0"/>
              </a:rPr>
              <a:t>Volume 9, Issue 3 Fall 2015, pp. 351-361</a:t>
            </a:r>
            <a:endParaRPr lang="zh-TW" altLang="en-US" b="1" dirty="0">
              <a:solidFill>
                <a:schemeClr val="tx1">
                  <a:lumMod val="95000"/>
                  <a:lumOff val="5000"/>
                </a:schemeClr>
              </a:solidFill>
              <a:latin typeface="Bahnschrift Condensed" panose="020B0502040204020203" pitchFamily="34" charset="0"/>
            </a:endParaRPr>
          </a:p>
        </p:txBody>
      </p:sp>
      <p:sp>
        <p:nvSpPr>
          <p:cNvPr id="16" name="副標題 2">
            <a:extLst>
              <a:ext uri="{FF2B5EF4-FFF2-40B4-BE49-F238E27FC236}">
                <a16:creationId xmlns:a16="http://schemas.microsoft.com/office/drawing/2014/main" id="{F23D3E49-2492-4937-A3CE-D4341CEA8EB2}"/>
              </a:ext>
            </a:extLst>
          </p:cNvPr>
          <p:cNvSpPr txBox="1">
            <a:spLocks/>
          </p:cNvSpPr>
          <p:nvPr/>
        </p:nvSpPr>
        <p:spPr>
          <a:xfrm>
            <a:off x="937790" y="4243387"/>
            <a:ext cx="10788579" cy="68965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Wingdings 2" pitchFamily="18" charset="2"/>
              <a:buNone/>
              <a:defRPr sz="2400" kern="1200">
                <a:solidFill>
                  <a:schemeClr val="tx1">
                    <a:lumMod val="75000"/>
                    <a:lumOff val="25000"/>
                  </a:schemeClr>
                </a:solidFill>
                <a:latin typeface="+mn-lt"/>
                <a:ea typeface="+mn-ea"/>
                <a:cs typeface="+mn-cs"/>
              </a:defRPr>
            </a:lvl1pPr>
            <a:lvl2pPr marL="457200" indent="0" algn="ctr" defTabSz="914400" rtl="0" eaLnBrk="1" latinLnBrk="0" hangingPunct="1">
              <a:lnSpc>
                <a:spcPct val="90000"/>
              </a:lnSpc>
              <a:spcBef>
                <a:spcPts val="500"/>
              </a:spcBef>
              <a:buFont typeface="Wingdings 2" pitchFamily="18" charset="2"/>
              <a:buNone/>
              <a:defRPr sz="28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Wingdings 2" pitchFamily="18" charset="2"/>
              <a:buNone/>
              <a:defRPr sz="24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Wingdings 2" pitchFamily="18" charset="2"/>
              <a:buNone/>
              <a:defRPr sz="20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Wingdings 2" pitchFamily="18" charset="2"/>
              <a:buNone/>
              <a:defRPr sz="2000" kern="1200">
                <a:solidFill>
                  <a:schemeClr val="tx1"/>
                </a:solidFill>
                <a:latin typeface="+mn-lt"/>
                <a:ea typeface="+mn-ea"/>
                <a:cs typeface="+mn-cs"/>
              </a:defRPr>
            </a:lvl5pPr>
            <a:lvl6pPr marL="2286000" indent="0" algn="ctr" defTabSz="914400" rtl="0" eaLnBrk="1" latinLnBrk="0" hangingPunct="1">
              <a:spcBef>
                <a:spcPct val="20000"/>
              </a:spcBef>
              <a:buFont typeface="Wingdings 2" pitchFamily="18" charset="2"/>
              <a:buNone/>
              <a:defRPr sz="2000" kern="1200">
                <a:solidFill>
                  <a:schemeClr val="tx1"/>
                </a:solidFill>
                <a:latin typeface="+mn-lt"/>
                <a:ea typeface="+mn-ea"/>
                <a:cs typeface="+mn-cs"/>
              </a:defRPr>
            </a:lvl6pPr>
            <a:lvl7pPr marL="2743200" indent="0" algn="ctr" defTabSz="914400" rtl="0" eaLnBrk="1" latinLnBrk="0" hangingPunct="1">
              <a:spcBef>
                <a:spcPct val="20000"/>
              </a:spcBef>
              <a:buFont typeface="Wingdings 2" pitchFamily="18" charset="2"/>
              <a:buNone/>
              <a:defRPr sz="2000" kern="1200">
                <a:solidFill>
                  <a:schemeClr val="tx1"/>
                </a:solidFill>
                <a:latin typeface="+mn-lt"/>
                <a:ea typeface="+mn-ea"/>
                <a:cs typeface="+mn-cs"/>
              </a:defRPr>
            </a:lvl7pPr>
            <a:lvl8pPr marL="3200400" indent="0" algn="ctr" defTabSz="914400" rtl="0" eaLnBrk="1" latinLnBrk="0" hangingPunct="1">
              <a:spcBef>
                <a:spcPct val="20000"/>
              </a:spcBef>
              <a:buFont typeface="Wingdings 2" pitchFamily="18" charset="2"/>
              <a:buNone/>
              <a:defRPr sz="2000" kern="1200">
                <a:solidFill>
                  <a:schemeClr val="tx1"/>
                </a:solidFill>
                <a:latin typeface="+mn-lt"/>
                <a:ea typeface="+mn-ea"/>
                <a:cs typeface="+mn-cs"/>
              </a:defRPr>
            </a:lvl8pPr>
            <a:lvl9pPr marL="3657600" indent="0" algn="ctr" defTabSz="914400" rtl="0" eaLnBrk="1" latinLnBrk="0" hangingPunct="1">
              <a:spcBef>
                <a:spcPct val="20000"/>
              </a:spcBef>
              <a:buFont typeface="Wingdings 2" pitchFamily="18" charset="2"/>
              <a:buNone/>
              <a:defRPr sz="2000" kern="1200">
                <a:solidFill>
                  <a:schemeClr val="tx1"/>
                </a:solidFill>
                <a:latin typeface="+mn-lt"/>
                <a:ea typeface="+mn-ea"/>
                <a:cs typeface="+mn-cs"/>
              </a:defRPr>
            </a:lvl9pPr>
          </a:lstStyle>
          <a:p>
            <a:r>
              <a:rPr lang="en-US" altLang="zh-TW" sz="2800" dirty="0">
                <a:solidFill>
                  <a:schemeClr val="tx1">
                    <a:lumMod val="95000"/>
                    <a:lumOff val="5000"/>
                  </a:schemeClr>
                </a:solidFill>
                <a:latin typeface="Bahnschrift Condensed" panose="020B0502040204020203" pitchFamily="34" charset="0"/>
              </a:rPr>
              <a:t>Deb Johnson-Shelton, Geraldine Moreno-Black, Cody Evers, Nicole </a:t>
            </a:r>
            <a:r>
              <a:rPr lang="en-US" altLang="zh-TW" sz="2800" dirty="0" err="1">
                <a:solidFill>
                  <a:schemeClr val="tx1">
                    <a:lumMod val="95000"/>
                    <a:lumOff val="5000"/>
                  </a:schemeClr>
                </a:solidFill>
                <a:latin typeface="Bahnschrift Condensed" panose="020B0502040204020203" pitchFamily="34" charset="0"/>
              </a:rPr>
              <a:t>Zwink</a:t>
            </a:r>
            <a:endParaRPr lang="en-US" altLang="zh-TW" sz="2800" dirty="0">
              <a:solidFill>
                <a:schemeClr val="tx1">
                  <a:lumMod val="95000"/>
                  <a:lumOff val="5000"/>
                </a:schemeClr>
              </a:solidFill>
              <a:latin typeface="Bahnschrift Condensed" panose="020B0502040204020203" pitchFamily="34" charset="0"/>
            </a:endParaRPr>
          </a:p>
        </p:txBody>
      </p:sp>
      <p:sp>
        <p:nvSpPr>
          <p:cNvPr id="17" name="文字方塊 16">
            <a:extLst>
              <a:ext uri="{FF2B5EF4-FFF2-40B4-BE49-F238E27FC236}">
                <a16:creationId xmlns:a16="http://schemas.microsoft.com/office/drawing/2014/main" id="{D4B86D7A-2598-477C-AF83-3361FE794461}"/>
              </a:ext>
            </a:extLst>
          </p:cNvPr>
          <p:cNvSpPr txBox="1"/>
          <p:nvPr/>
        </p:nvSpPr>
        <p:spPr>
          <a:xfrm>
            <a:off x="1384562" y="2699264"/>
            <a:ext cx="9895033" cy="1077218"/>
          </a:xfrm>
          <a:prstGeom prst="rect">
            <a:avLst/>
          </a:prstGeom>
          <a:noFill/>
        </p:spPr>
        <p:txBody>
          <a:bodyPr wrap="square" rtlCol="0">
            <a:spAutoFit/>
          </a:bodyPr>
          <a:lstStyle/>
          <a:p>
            <a:pPr algn="ctr"/>
            <a:r>
              <a:rPr lang="zh-TW" altLang="en-US" sz="3200" b="1" dirty="0">
                <a:latin typeface="微軟正黑體" panose="020B0604030504040204" pitchFamily="34" charset="-120"/>
                <a:ea typeface="微軟正黑體" panose="020B0604030504040204" pitchFamily="34" charset="-120"/>
              </a:rPr>
              <a:t>針對兒童肥胖防治之以社區為基礎的參與式研究方法：</a:t>
            </a:r>
            <a:endParaRPr lang="en-US" altLang="zh-TW" sz="3200" b="1" dirty="0">
              <a:latin typeface="微軟正黑體" panose="020B0604030504040204" pitchFamily="34" charset="-120"/>
              <a:ea typeface="微軟正黑體" panose="020B0604030504040204" pitchFamily="34" charset="-120"/>
            </a:endParaRPr>
          </a:p>
          <a:p>
            <a:pPr algn="ctr"/>
            <a:r>
              <a:rPr lang="zh-TW" altLang="en-US" sz="3200" b="1" dirty="0">
                <a:latin typeface="微軟正黑體" panose="020B0604030504040204" pitchFamily="34" charset="-120"/>
                <a:ea typeface="微軟正黑體" panose="020B0604030504040204" pitchFamily="34" charset="-120"/>
              </a:rPr>
              <a:t>社區和學校的共同計劃</a:t>
            </a:r>
          </a:p>
        </p:txBody>
      </p:sp>
    </p:spTree>
    <p:extLst>
      <p:ext uri="{BB962C8B-B14F-4D97-AF65-F5344CB8AC3E}">
        <p14:creationId xmlns:p14="http://schemas.microsoft.com/office/powerpoint/2010/main" val="1118366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資料庫圖表 1">
            <a:extLst>
              <a:ext uri="{FF2B5EF4-FFF2-40B4-BE49-F238E27FC236}">
                <a16:creationId xmlns:a16="http://schemas.microsoft.com/office/drawing/2014/main" id="{55119355-0C8A-4DB1-8996-A56E201DF088}"/>
              </a:ext>
            </a:extLst>
          </p:cNvPr>
          <p:cNvGraphicFramePr/>
          <p:nvPr>
            <p:extLst>
              <p:ext uri="{D42A27DB-BD31-4B8C-83A1-F6EECF244321}">
                <p14:modId xmlns:p14="http://schemas.microsoft.com/office/powerpoint/2010/main" val="4287553691"/>
              </p:ext>
            </p:extLst>
          </p:nvPr>
        </p:nvGraphicFramePr>
        <p:xfrm>
          <a:off x="41031" y="539262"/>
          <a:ext cx="12109938" cy="6197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6131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資料庫圖表 1">
            <a:extLst>
              <a:ext uri="{FF2B5EF4-FFF2-40B4-BE49-F238E27FC236}">
                <a16:creationId xmlns:a16="http://schemas.microsoft.com/office/drawing/2014/main" id="{55119355-0C8A-4DB1-8996-A56E201DF088}"/>
              </a:ext>
            </a:extLst>
          </p:cNvPr>
          <p:cNvGraphicFramePr/>
          <p:nvPr>
            <p:extLst>
              <p:ext uri="{D42A27DB-BD31-4B8C-83A1-F6EECF244321}">
                <p14:modId xmlns:p14="http://schemas.microsoft.com/office/powerpoint/2010/main" val="3940090957"/>
              </p:ext>
            </p:extLst>
          </p:nvPr>
        </p:nvGraphicFramePr>
        <p:xfrm>
          <a:off x="82062" y="797169"/>
          <a:ext cx="12109938" cy="5369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8511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2">
            <a:extLst>
              <a:ext uri="{FF2B5EF4-FFF2-40B4-BE49-F238E27FC236}">
                <a16:creationId xmlns:a16="http://schemas.microsoft.com/office/drawing/2014/main" id="{53AA7FC6-223D-4004-B321-AB3D3F4440B2}"/>
              </a:ext>
            </a:extLst>
          </p:cNvPr>
          <p:cNvSpPr txBox="1">
            <a:spLocks/>
          </p:cNvSpPr>
          <p:nvPr/>
        </p:nvSpPr>
        <p:spPr>
          <a:xfrm>
            <a:off x="271850" y="178064"/>
            <a:ext cx="11838088" cy="1650735"/>
          </a:xfrm>
          <a:prstGeom prst="rect">
            <a:avLst/>
          </a:prstGeom>
        </p:spPr>
        <p:txBody>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r>
              <a:rPr lang="en-US" altLang="zh-TW" dirty="0">
                <a:latin typeface="微軟正黑體" panose="020B0604030504040204" pitchFamily="34" charset="-120"/>
                <a:ea typeface="微軟正黑體" panose="020B0604030504040204" pitchFamily="34" charset="-120"/>
              </a:rPr>
              <a:t>CAST CBPR</a:t>
            </a:r>
            <a:r>
              <a:rPr lang="zh-TW" altLang="en-US" dirty="0">
                <a:latin typeface="微軟正黑體" panose="020B0604030504040204" pitchFamily="34" charset="-120"/>
                <a:ea typeface="微軟正黑體" panose="020B0604030504040204" pitchFamily="34" charset="-120"/>
              </a:rPr>
              <a:t>合作關係來自多種類型的社區（人物）。</a:t>
            </a:r>
            <a:endParaRPr lang="en-US" altLang="zh-TW"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這些社區（人物）對合作夥伴學區的兒童身體活動，食物環境和營養產生了局部的影響。</a:t>
            </a:r>
            <a:endParaRPr lang="en-US" altLang="zh-TW" dirty="0">
              <a:latin typeface="微軟正黑體" panose="020B0604030504040204" pitchFamily="34" charset="-120"/>
              <a:ea typeface="微軟正黑體" panose="020B0604030504040204" pitchFamily="34" charset="-120"/>
            </a:endParaRPr>
          </a:p>
        </p:txBody>
      </p:sp>
      <p:graphicFrame>
        <p:nvGraphicFramePr>
          <p:cNvPr id="4" name="資料庫圖表 3">
            <a:extLst>
              <a:ext uri="{FF2B5EF4-FFF2-40B4-BE49-F238E27FC236}">
                <a16:creationId xmlns:a16="http://schemas.microsoft.com/office/drawing/2014/main" id="{CD51115F-3CBA-4828-9258-A0DE43A57161}"/>
              </a:ext>
            </a:extLst>
          </p:cNvPr>
          <p:cNvGraphicFramePr/>
          <p:nvPr>
            <p:extLst>
              <p:ext uri="{D42A27DB-BD31-4B8C-83A1-F6EECF244321}">
                <p14:modId xmlns:p14="http://schemas.microsoft.com/office/powerpoint/2010/main" val="3277958637"/>
              </p:ext>
            </p:extLst>
          </p:nvPr>
        </p:nvGraphicFramePr>
        <p:xfrm>
          <a:off x="353912" y="1925575"/>
          <a:ext cx="1165105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內容版面配置區 2">
            <a:extLst>
              <a:ext uri="{FF2B5EF4-FFF2-40B4-BE49-F238E27FC236}">
                <a16:creationId xmlns:a16="http://schemas.microsoft.com/office/drawing/2014/main" id="{203ECB3B-9A5A-4340-A110-C045561BA0E2}"/>
              </a:ext>
            </a:extLst>
          </p:cNvPr>
          <p:cNvSpPr txBox="1">
            <a:spLocks/>
          </p:cNvSpPr>
          <p:nvPr/>
        </p:nvSpPr>
        <p:spPr>
          <a:xfrm>
            <a:off x="187037" y="1461595"/>
            <a:ext cx="10173411" cy="927959"/>
          </a:xfrm>
          <a:prstGeom prst="rect">
            <a:avLst/>
          </a:prstGeom>
        </p:spPr>
        <p:txBody>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endParaRPr lang="en-US" altLang="zh-TW"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 此計畫中，總共定義了四個主要的社區類型（人物）</a:t>
            </a:r>
            <a:endParaRPr lang="en-US" altLang="zh-TW"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53007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BBCE886-F680-42DF-AFA7-EB8418F7ECBA}"/>
              </a:ext>
            </a:extLst>
          </p:cNvPr>
          <p:cNvSpPr>
            <a:spLocks noGrp="1"/>
          </p:cNvSpPr>
          <p:nvPr>
            <p:ph type="title"/>
          </p:nvPr>
        </p:nvSpPr>
        <p:spPr>
          <a:xfrm>
            <a:off x="502296" y="15082"/>
            <a:ext cx="11689703" cy="1325562"/>
          </a:xfrm>
        </p:spPr>
        <p:txBody>
          <a:bodyPr>
            <a:normAutofit/>
          </a:bodyPr>
          <a:lstStyle/>
          <a:p>
            <a:r>
              <a:rPr lang="en-US" altLang="zh-TW" dirty="0">
                <a:latin typeface="Bahnschrift Condensed" panose="020B0502040204020203" pitchFamily="34" charset="0"/>
              </a:rPr>
              <a:t>Organizational</a:t>
            </a:r>
            <a:r>
              <a:rPr lang="zh-TW" altLang="en-US" dirty="0">
                <a:latin typeface="Bahnschrift Condensed" panose="020B0502040204020203" pitchFamily="34" charset="0"/>
              </a:rPr>
              <a:t> </a:t>
            </a:r>
            <a:r>
              <a:rPr lang="en-US" altLang="zh-TW" dirty="0">
                <a:latin typeface="Bahnschrift Condensed" panose="020B0502040204020203" pitchFamily="34" charset="0"/>
              </a:rPr>
              <a:t>structure</a:t>
            </a:r>
            <a:r>
              <a:rPr lang="zh-TW" altLang="en-US" dirty="0">
                <a:latin typeface="Bahnschrift Condensed" panose="020B0502040204020203" pitchFamily="34" charset="0"/>
              </a:rPr>
              <a:t> </a:t>
            </a:r>
            <a:r>
              <a:rPr lang="en-US" altLang="zh-TW" dirty="0">
                <a:latin typeface="Bahnschrift Condensed" panose="020B0502040204020203" pitchFamily="34" charset="0"/>
              </a:rPr>
              <a:t>for</a:t>
            </a:r>
            <a:r>
              <a:rPr lang="zh-TW" altLang="en-US" dirty="0">
                <a:latin typeface="Bahnschrift Condensed" panose="020B0502040204020203" pitchFamily="34" charset="0"/>
              </a:rPr>
              <a:t> </a:t>
            </a:r>
            <a:r>
              <a:rPr lang="en-US" altLang="zh-TW" dirty="0">
                <a:latin typeface="Bahnschrift Condensed" panose="020B0502040204020203" pitchFamily="34" charset="0"/>
              </a:rPr>
              <a:t>facilitating</a:t>
            </a:r>
            <a:r>
              <a:rPr lang="zh-TW" altLang="en-US" dirty="0">
                <a:latin typeface="Bahnschrift Condensed" panose="020B0502040204020203" pitchFamily="34" charset="0"/>
              </a:rPr>
              <a:t> </a:t>
            </a:r>
            <a:r>
              <a:rPr lang="en-US" altLang="zh-TW" dirty="0">
                <a:latin typeface="Bahnschrift Condensed" panose="020B0502040204020203" pitchFamily="34" charset="0"/>
              </a:rPr>
              <a:t>the</a:t>
            </a:r>
            <a:r>
              <a:rPr lang="zh-TW" altLang="en-US" dirty="0">
                <a:latin typeface="Bahnschrift Condensed" panose="020B0502040204020203" pitchFamily="34" charset="0"/>
              </a:rPr>
              <a:t> </a:t>
            </a:r>
            <a:r>
              <a:rPr lang="en-US" altLang="zh-TW" dirty="0">
                <a:latin typeface="Bahnschrift Condensed" panose="020B0502040204020203" pitchFamily="34" charset="0"/>
              </a:rPr>
              <a:t>CAST</a:t>
            </a:r>
            <a:r>
              <a:rPr lang="zh-TW" altLang="en-US" dirty="0">
                <a:latin typeface="Bahnschrift Condensed" panose="020B0502040204020203" pitchFamily="34" charset="0"/>
              </a:rPr>
              <a:t> </a:t>
            </a:r>
            <a:r>
              <a:rPr lang="en-US" altLang="zh-TW" dirty="0">
                <a:latin typeface="Bahnschrift Condensed" panose="020B0502040204020203" pitchFamily="34" charset="0"/>
              </a:rPr>
              <a:t>partnership</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8C931331-D065-474E-A8E4-C386B1631C1E}"/>
              </a:ext>
            </a:extLst>
          </p:cNvPr>
          <p:cNvSpPr>
            <a:spLocks noGrp="1"/>
          </p:cNvSpPr>
          <p:nvPr>
            <p:ph idx="1"/>
          </p:nvPr>
        </p:nvSpPr>
        <p:spPr>
          <a:xfrm>
            <a:off x="502296" y="2674967"/>
            <a:ext cx="11541762" cy="1508065"/>
          </a:xfrm>
        </p:spPr>
        <p:txBody>
          <a:bodyPr>
            <a:normAutofit/>
          </a:bodyPr>
          <a:lstStyle/>
          <a:p>
            <a:r>
              <a:rPr lang="zh-TW" altLang="en-US" dirty="0">
                <a:latin typeface="微軟正黑體" panose="020B0604030504040204" pitchFamily="34" charset="-120"/>
                <a:ea typeface="微軟正黑體" panose="020B0604030504040204" pitchFamily="34" charset="-120"/>
              </a:rPr>
              <a:t>為了管理計畫中多維度合作夥伴的參與，研究人員從有關組織學習的文獻，整合了一個研究工作組結構，使上述社區參與計畫流程（</a:t>
            </a:r>
            <a:r>
              <a:rPr lang="en-US" altLang="zh-TW" dirty="0">
                <a:latin typeface="微軟正黑體" panose="020B0604030504040204" pitchFamily="34" charset="-120"/>
                <a:ea typeface="微軟正黑體" panose="020B0604030504040204" pitchFamily="34" charset="-120"/>
              </a:rPr>
              <a:t>Fig.</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2</a:t>
            </a:r>
            <a:r>
              <a:rPr lang="zh-TW" altLang="en-US" dirty="0">
                <a:latin typeface="微軟正黑體" panose="020B0604030504040204" pitchFamily="34" charset="-120"/>
                <a:ea typeface="微軟正黑體" panose="020B0604030504040204" pitchFamily="34" charset="-120"/>
              </a:rPr>
              <a:t>）。</a:t>
            </a:r>
          </a:p>
        </p:txBody>
      </p:sp>
      <p:cxnSp>
        <p:nvCxnSpPr>
          <p:cNvPr id="4" name="直線接點 3">
            <a:extLst>
              <a:ext uri="{FF2B5EF4-FFF2-40B4-BE49-F238E27FC236}">
                <a16:creationId xmlns:a16="http://schemas.microsoft.com/office/drawing/2014/main" id="{645B340C-25EF-42A3-9AB5-96BD019A52A8}"/>
              </a:ext>
            </a:extLst>
          </p:cNvPr>
          <p:cNvCxnSpPr/>
          <p:nvPr/>
        </p:nvCxnSpPr>
        <p:spPr>
          <a:xfrm>
            <a:off x="502297" y="223935"/>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525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B450312C-87F7-4B18-9D67-10F3D95CA154}"/>
              </a:ext>
            </a:extLst>
          </p:cNvPr>
          <p:cNvSpPr/>
          <p:nvPr/>
        </p:nvSpPr>
        <p:spPr>
          <a:xfrm>
            <a:off x="662473" y="513184"/>
            <a:ext cx="12192000" cy="6858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3" name="圖片 2">
            <a:extLst>
              <a:ext uri="{FF2B5EF4-FFF2-40B4-BE49-F238E27FC236}">
                <a16:creationId xmlns:a16="http://schemas.microsoft.com/office/drawing/2014/main" id="{B60423F7-6EE9-4D8E-8F88-ACA8CA2EFB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8573" y="0"/>
            <a:ext cx="3953427" cy="6858000"/>
          </a:xfrm>
          <a:prstGeom prst="rect">
            <a:avLst/>
          </a:prstGeom>
        </p:spPr>
      </p:pic>
      <p:sp>
        <p:nvSpPr>
          <p:cNvPr id="2" name="矩形 1">
            <a:extLst>
              <a:ext uri="{FF2B5EF4-FFF2-40B4-BE49-F238E27FC236}">
                <a16:creationId xmlns:a16="http://schemas.microsoft.com/office/drawing/2014/main" id="{00604760-2552-4DA9-B77C-751601D49A41}"/>
              </a:ext>
            </a:extLst>
          </p:cNvPr>
          <p:cNvSpPr/>
          <p:nvPr/>
        </p:nvSpPr>
        <p:spPr>
          <a:xfrm>
            <a:off x="175845" y="982176"/>
            <a:ext cx="8393723" cy="4893647"/>
          </a:xfrm>
          <a:prstGeom prst="rect">
            <a:avLst/>
          </a:prstGeom>
        </p:spPr>
        <p:txBody>
          <a:bodyPr wrap="square">
            <a:spAutoFit/>
          </a:bodyPr>
          <a:lstStyle/>
          <a:p>
            <a:r>
              <a:rPr lang="zh-TW" altLang="en-US" sz="2400" b="1" dirty="0">
                <a:latin typeface="微軟正黑體" panose="020B0604030504040204" pitchFamily="34" charset="-120"/>
                <a:ea typeface="微軟正黑體" panose="020B0604030504040204" pitchFamily="34" charset="-120"/>
              </a:rPr>
              <a:t>會議召開：</a:t>
            </a:r>
            <a:endParaRPr lang="en-US" altLang="zh-TW" sz="2400" b="1" dirty="0">
              <a:latin typeface="微軟正黑體" panose="020B0604030504040204" pitchFamily="34" charset="-120"/>
              <a:ea typeface="微軟正黑體" panose="020B0604030504040204" pitchFamily="34" charset="-120"/>
            </a:endParaRPr>
          </a:p>
          <a:p>
            <a:pPr marL="457200" indent="-457200">
              <a:buFont typeface="+mj-lt"/>
              <a:buAutoNum type="arabicPeriod"/>
            </a:pPr>
            <a:r>
              <a:rPr lang="en-US" altLang="zh-TW" sz="2400" dirty="0">
                <a:latin typeface="微軟正黑體" panose="020B0604030504040204" pitchFamily="34" charset="-120"/>
                <a:ea typeface="微軟正黑體" panose="020B0604030504040204" pitchFamily="34" charset="-120"/>
              </a:rPr>
              <a:t>CAST</a:t>
            </a:r>
            <a:r>
              <a:rPr lang="zh-TW" altLang="en-US" sz="2400" dirty="0">
                <a:latin typeface="微軟正黑體" panose="020B0604030504040204" pitchFamily="34" charset="-120"/>
                <a:ea typeface="微軟正黑體" panose="020B0604030504040204" pitchFamily="34" charset="-120"/>
              </a:rPr>
              <a:t>計畫之合作夥伴關係每年召集一次至兩次，以檢視</a:t>
            </a:r>
            <a:r>
              <a:rPr lang="en-US" altLang="zh-TW" sz="2400" dirty="0">
                <a:latin typeface="微軟正黑體" panose="020B0604030504040204" pitchFamily="34" charset="-120"/>
                <a:ea typeface="微軟正黑體" panose="020B0604030504040204" pitchFamily="34" charset="-120"/>
              </a:rPr>
              <a:t>CBPR</a:t>
            </a:r>
            <a:r>
              <a:rPr lang="zh-TW" altLang="en-US" sz="2400" dirty="0">
                <a:latin typeface="微軟正黑體" panose="020B0604030504040204" pitchFamily="34" charset="-120"/>
                <a:ea typeface="微軟正黑體" panose="020B0604030504040204" pitchFamily="34" charset="-120"/>
              </a:rPr>
              <a:t>流程，提供小組決策機會並檢查計畫執行進度。</a:t>
            </a:r>
            <a:endParaRPr lang="en-US" altLang="zh-TW" sz="2400" dirty="0">
              <a:latin typeface="微軟正黑體" panose="020B0604030504040204" pitchFamily="34" charset="-120"/>
              <a:ea typeface="微軟正黑體" panose="020B0604030504040204" pitchFamily="34" charset="-120"/>
            </a:endParaRPr>
          </a:p>
          <a:p>
            <a:pPr marL="457200" indent="-457200">
              <a:buFont typeface="+mj-lt"/>
              <a:buAutoNum type="arabicPeriod"/>
            </a:pPr>
            <a:endParaRPr lang="en-US" altLang="zh-TW" sz="2400" dirty="0">
              <a:latin typeface="微軟正黑體" panose="020B0604030504040204" pitchFamily="34" charset="-120"/>
              <a:ea typeface="微軟正黑體" panose="020B0604030504040204" pitchFamily="34" charset="-120"/>
            </a:endParaRPr>
          </a:p>
          <a:p>
            <a:r>
              <a:rPr lang="zh-TW" altLang="en-US" sz="2400" b="1" dirty="0">
                <a:latin typeface="微軟正黑體" panose="020B0604030504040204" pitchFamily="34" charset="-120"/>
                <a:ea typeface="微軟正黑體" panose="020B0604030504040204" pitchFamily="34" charset="-120"/>
              </a:rPr>
              <a:t>家長端：</a:t>
            </a:r>
            <a:endParaRPr lang="en-US" altLang="zh-TW" sz="2400" b="1" dirty="0">
              <a:latin typeface="微軟正黑體" panose="020B0604030504040204" pitchFamily="34" charset="-120"/>
              <a:ea typeface="微軟正黑體" panose="020B0604030504040204" pitchFamily="34" charset="-120"/>
            </a:endParaRPr>
          </a:p>
          <a:p>
            <a:pPr marL="457200"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家長諮詢理事會每月會議以英語和西班牙語共同主持。</a:t>
            </a:r>
            <a:endParaRPr lang="en-US" altLang="zh-TW" sz="2400" dirty="0">
              <a:latin typeface="微軟正黑體" panose="020B0604030504040204" pitchFamily="34" charset="-120"/>
              <a:ea typeface="微軟正黑體" panose="020B0604030504040204" pitchFamily="34" charset="-120"/>
            </a:endParaRPr>
          </a:p>
          <a:p>
            <a:pPr marL="457200"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提供系列論壇，讓家長參與</a:t>
            </a:r>
            <a:r>
              <a:rPr lang="en-US" altLang="zh-TW" sz="2400" dirty="0">
                <a:latin typeface="微軟正黑體" panose="020B0604030504040204" pitchFamily="34" charset="-120"/>
                <a:ea typeface="微軟正黑體" panose="020B0604030504040204" pitchFamily="34" charset="-120"/>
              </a:rPr>
              <a:t>CAST</a:t>
            </a:r>
            <a:r>
              <a:rPr lang="zh-TW" altLang="en-US" sz="2400" dirty="0">
                <a:latin typeface="微軟正黑體" panose="020B0604030504040204" pitchFamily="34" charset="-120"/>
                <a:ea typeface="微軟正黑體" panose="020B0604030504040204" pitchFamily="34" charset="-120"/>
              </a:rPr>
              <a:t>計畫。</a:t>
            </a:r>
            <a:endParaRPr lang="en-US" altLang="zh-TW" sz="2400" dirty="0">
              <a:latin typeface="微軟正黑體" panose="020B0604030504040204" pitchFamily="34" charset="-120"/>
              <a:ea typeface="微軟正黑體" panose="020B0604030504040204" pitchFamily="34" charset="-120"/>
            </a:endParaRPr>
          </a:p>
          <a:p>
            <a:pPr marL="457200"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六個工作組</a:t>
            </a:r>
            <a:r>
              <a:rPr lang="zh-TW" altLang="en-US" sz="2000" dirty="0">
                <a:latin typeface="微軟正黑體" panose="020B0604030504040204" pitchFamily="34" charset="-120"/>
                <a:ea typeface="微軟正黑體" panose="020B0604030504040204" pitchFamily="34" charset="-120"/>
              </a:rPr>
              <a:t>（</a:t>
            </a:r>
            <a:r>
              <a:rPr lang="en-US" altLang="zh-TW" sz="2000" dirty="0">
                <a:latin typeface="微軟正黑體" panose="020B0604030504040204" pitchFamily="34" charset="-120"/>
                <a:ea typeface="微軟正黑體" panose="020B0604030504040204" pitchFamily="34" charset="-120"/>
              </a:rPr>
              <a:t>Fig.2</a:t>
            </a:r>
            <a:r>
              <a:rPr lang="zh-TW" altLang="en-US" sz="2000" dirty="0">
                <a:latin typeface="微軟正黑體" panose="020B0604030504040204" pitchFamily="34" charset="-120"/>
                <a:ea typeface="微軟正黑體" panose="020B0604030504040204" pitchFamily="34" charset="-120"/>
              </a:rPr>
              <a:t> 中編號）</a:t>
            </a:r>
            <a:r>
              <a:rPr lang="zh-TW" altLang="en-US" sz="2400" dirty="0">
                <a:latin typeface="微軟正黑體" panose="020B0604030504040204" pitchFamily="34" charset="-120"/>
                <a:ea typeface="微軟正黑體" panose="020B0604030504040204" pitchFamily="34" charset="-120"/>
              </a:rPr>
              <a:t>構成了項目行動的核心論壇。</a:t>
            </a:r>
            <a:endParaRPr lang="en-US" altLang="zh-TW" sz="2400" dirty="0">
              <a:latin typeface="微軟正黑體" panose="020B0604030504040204" pitchFamily="34" charset="-120"/>
              <a:ea typeface="微軟正黑體" panose="020B0604030504040204" pitchFamily="34" charset="-120"/>
            </a:endParaRPr>
          </a:p>
          <a:p>
            <a:r>
              <a:rPr lang="zh-TW" altLang="en-US" sz="2400" dirty="0">
                <a:latin typeface="微軟正黑體" panose="020B0604030504040204" pitchFamily="34" charset="-120"/>
                <a:ea typeface="微軟正黑體" panose="020B0604030504040204" pitchFamily="34" charset="-120"/>
              </a:rPr>
              <a:t> </a:t>
            </a:r>
            <a:endParaRPr lang="en-US" altLang="zh-TW" sz="2400" dirty="0">
              <a:latin typeface="微軟正黑體" panose="020B0604030504040204" pitchFamily="34" charset="-120"/>
              <a:ea typeface="微軟正黑體" panose="020B0604030504040204" pitchFamily="34" charset="-120"/>
            </a:endParaRPr>
          </a:p>
          <a:p>
            <a:r>
              <a:rPr lang="zh-TW" altLang="en-US" sz="2400" b="1" dirty="0">
                <a:solidFill>
                  <a:schemeClr val="bg2">
                    <a:lumMod val="10000"/>
                  </a:schemeClr>
                </a:solidFill>
                <a:latin typeface="微軟正黑體" panose="020B0604030504040204" pitchFamily="34" charset="-120"/>
                <a:ea typeface="微軟正黑體" panose="020B0604030504040204" pitchFamily="34" charset="-120"/>
              </a:rPr>
              <a:t>組織端：</a:t>
            </a:r>
            <a:endParaRPr lang="en-US" altLang="zh-TW" sz="2400" b="1" dirty="0">
              <a:solidFill>
                <a:schemeClr val="bg2">
                  <a:lumMod val="10000"/>
                </a:schemeClr>
              </a:solidFill>
              <a:latin typeface="微軟正黑體" panose="020B0604030504040204" pitchFamily="34" charset="-120"/>
              <a:ea typeface="微軟正黑體" panose="020B0604030504040204" pitchFamily="34" charset="-120"/>
            </a:endParaRPr>
          </a:p>
          <a:p>
            <a:pPr marL="457200"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領頭組織的研究人員團隊為該計畫提供了主要的支持。</a:t>
            </a:r>
            <a:endParaRPr lang="en-US" altLang="zh-TW" sz="2400" dirty="0">
              <a:latin typeface="微軟正黑體" panose="020B0604030504040204" pitchFamily="34" charset="-120"/>
              <a:ea typeface="微軟正黑體" panose="020B0604030504040204" pitchFamily="34" charset="-120"/>
            </a:endParaRPr>
          </a:p>
          <a:p>
            <a:pPr marL="457200" indent="-457200">
              <a:buFont typeface="+mj-lt"/>
              <a:buAutoNum type="arabicPeriod"/>
            </a:pPr>
            <a:r>
              <a:rPr lang="zh-TW" altLang="en-US" sz="2400" dirty="0">
                <a:latin typeface="微軟正黑體" panose="020B0604030504040204" pitchFamily="34" charset="-120"/>
                <a:ea typeface="微軟正黑體" panose="020B0604030504040204" pitchFamily="34" charset="-120"/>
              </a:rPr>
              <a:t>建立資訊管理系統、資料庫，用於參與計畫夥伴之間的資訊共享。</a:t>
            </a:r>
            <a:endParaRPr lang="en-US" altLang="zh-TW"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122571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a:extLst>
              <a:ext uri="{FF2B5EF4-FFF2-40B4-BE49-F238E27FC236}">
                <a16:creationId xmlns:a16="http://schemas.microsoft.com/office/drawing/2014/main" id="{C0B74D34-0C7B-477A-A5FB-A2B190C69A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1940" y="0"/>
            <a:ext cx="8350060" cy="6801957"/>
          </a:xfrm>
          <a:prstGeom prst="rect">
            <a:avLst/>
          </a:prstGeom>
        </p:spPr>
      </p:pic>
      <p:sp>
        <p:nvSpPr>
          <p:cNvPr id="2" name="文字方塊 1">
            <a:extLst>
              <a:ext uri="{FF2B5EF4-FFF2-40B4-BE49-F238E27FC236}">
                <a16:creationId xmlns:a16="http://schemas.microsoft.com/office/drawing/2014/main" id="{4BEDC795-1B8A-418E-B99B-46BA0D1EA74E}"/>
              </a:ext>
            </a:extLst>
          </p:cNvPr>
          <p:cNvSpPr txBox="1"/>
          <p:nvPr/>
        </p:nvSpPr>
        <p:spPr>
          <a:xfrm>
            <a:off x="304801" y="1840523"/>
            <a:ext cx="3798276" cy="1200329"/>
          </a:xfrm>
          <a:prstGeom prst="rect">
            <a:avLst/>
          </a:prstGeom>
          <a:noFill/>
        </p:spPr>
        <p:txBody>
          <a:bodyPr wrap="square" rtlCol="0">
            <a:spAutoFit/>
          </a:bodyPr>
          <a:lstStyle/>
          <a:p>
            <a:pPr marL="285750" indent="-285750">
              <a:buFont typeface="Arial" panose="020B0604020202020204" pitchFamily="34" charset="0"/>
              <a:buChar char="•"/>
            </a:pPr>
            <a:r>
              <a:rPr lang="zh-TW" altLang="en-US" sz="2400" dirty="0">
                <a:latin typeface="微軟正黑體" panose="020B0604030504040204" pitchFamily="34" charset="-120"/>
                <a:ea typeface="微軟正黑體" panose="020B0604030504040204" pitchFamily="34" charset="-120"/>
              </a:rPr>
              <a:t>會議記錄製作</a:t>
            </a:r>
            <a:endParaRPr lang="en-US" altLang="zh-TW" sz="2400" dirty="0">
              <a:latin typeface="微軟正黑體" panose="020B0604030504040204" pitchFamily="34" charset="-120"/>
              <a:ea typeface="微軟正黑體" panose="020B0604030504040204" pitchFamily="34" charset="-120"/>
            </a:endParaRPr>
          </a:p>
          <a:p>
            <a:r>
              <a:rPr lang="zh-TW" altLang="en-US" sz="2400" dirty="0">
                <a:latin typeface="微軟正黑體" panose="020B0604030504040204" pitchFamily="34" charset="-120"/>
                <a:ea typeface="微軟正黑體" panose="020B0604030504040204" pitchFamily="34" charset="-120"/>
              </a:rPr>
              <a:t>各組主要負責項目</a:t>
            </a:r>
            <a:r>
              <a:rPr lang="en-US" altLang="zh-TW" sz="2400" dirty="0">
                <a:latin typeface="微軟正黑體" panose="020B0604030504040204" pitchFamily="34" charset="-120"/>
                <a:ea typeface="微軟正黑體" panose="020B0604030504040204" pitchFamily="34" charset="-120"/>
              </a:rPr>
              <a:t>(F)</a:t>
            </a:r>
          </a:p>
          <a:p>
            <a:r>
              <a:rPr lang="zh-TW" altLang="en-US" sz="2400" dirty="0">
                <a:latin typeface="微軟正黑體" panose="020B0604030504040204" pitchFamily="34" charset="-120"/>
                <a:ea typeface="微軟正黑體" panose="020B0604030504040204" pitchFamily="34" charset="-120"/>
              </a:rPr>
              <a:t>及協作項目</a:t>
            </a:r>
            <a:r>
              <a:rPr lang="en-US" altLang="zh-TW" sz="2400" dirty="0">
                <a:latin typeface="微軟正黑體" panose="020B0604030504040204" pitchFamily="34" charset="-120"/>
                <a:ea typeface="微軟正黑體" panose="020B0604030504040204" pitchFamily="34" charset="-120"/>
              </a:rPr>
              <a:t>(f)</a:t>
            </a:r>
            <a:r>
              <a:rPr lang="zh-TW" altLang="en-US" sz="2400" dirty="0">
                <a:latin typeface="微軟正黑體" panose="020B0604030504040204" pitchFamily="34" charset="-120"/>
                <a:ea typeface="微軟正黑體" panose="020B0604030504040204" pitchFamily="34" charset="-120"/>
              </a:rPr>
              <a:t>。</a:t>
            </a:r>
          </a:p>
        </p:txBody>
      </p:sp>
    </p:spTree>
    <p:extLst>
      <p:ext uri="{BB962C8B-B14F-4D97-AF65-F5344CB8AC3E}">
        <p14:creationId xmlns:p14="http://schemas.microsoft.com/office/powerpoint/2010/main" val="1533864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735300-6604-4395-8A7F-1D5C493C258C}"/>
              </a:ext>
            </a:extLst>
          </p:cNvPr>
          <p:cNvSpPr>
            <a:spLocks noGrp="1"/>
          </p:cNvSpPr>
          <p:nvPr>
            <p:ph type="title"/>
          </p:nvPr>
        </p:nvSpPr>
        <p:spPr>
          <a:xfrm>
            <a:off x="474300" y="15082"/>
            <a:ext cx="12420605" cy="1325562"/>
          </a:xfrm>
        </p:spPr>
        <p:txBody>
          <a:bodyPr>
            <a:normAutofit/>
          </a:bodyPr>
          <a:lstStyle/>
          <a:p>
            <a:r>
              <a:rPr lang="en-US" altLang="zh-TW" dirty="0">
                <a:latin typeface="Bahnschrift Condensed" panose="020B0502040204020203" pitchFamily="34" charset="0"/>
              </a:rPr>
              <a:t>Community</a:t>
            </a:r>
            <a:r>
              <a:rPr lang="zh-TW" altLang="en-US" dirty="0">
                <a:latin typeface="Bahnschrift Condensed" panose="020B0502040204020203" pitchFamily="34" charset="0"/>
              </a:rPr>
              <a:t> </a:t>
            </a:r>
            <a:r>
              <a:rPr lang="en-US" altLang="zh-TW" dirty="0">
                <a:latin typeface="Bahnschrift Condensed" panose="020B0502040204020203" pitchFamily="34" charset="0"/>
              </a:rPr>
              <a:t>Health-Related</a:t>
            </a:r>
            <a:r>
              <a:rPr lang="zh-TW" altLang="en-US" dirty="0">
                <a:latin typeface="Bahnschrift Condensed" panose="020B0502040204020203" pitchFamily="34" charset="0"/>
              </a:rPr>
              <a:t> </a:t>
            </a:r>
            <a:r>
              <a:rPr lang="en-US" altLang="zh-TW" dirty="0">
                <a:latin typeface="Bahnschrift Condensed" panose="020B0502040204020203" pitchFamily="34" charset="0"/>
              </a:rPr>
              <a:t>Assessments</a:t>
            </a:r>
            <a:r>
              <a:rPr lang="zh-TW" altLang="en-US" dirty="0">
                <a:latin typeface="Bahnschrift Condensed" panose="020B0502040204020203" pitchFamily="34" charset="0"/>
              </a:rPr>
              <a:t> </a:t>
            </a:r>
            <a:r>
              <a:rPr lang="en-US" altLang="zh-TW" dirty="0">
                <a:latin typeface="Bahnschrift Condensed" panose="020B0502040204020203" pitchFamily="34" charset="0"/>
              </a:rPr>
              <a:t>and</a:t>
            </a:r>
            <a:r>
              <a:rPr lang="zh-TW" altLang="en-US" dirty="0">
                <a:latin typeface="Bahnschrift Condensed" panose="020B0502040204020203" pitchFamily="34" charset="0"/>
              </a:rPr>
              <a:t> </a:t>
            </a:r>
            <a:r>
              <a:rPr lang="en-US" altLang="zh-TW" dirty="0">
                <a:latin typeface="Bahnschrift Condensed" panose="020B0502040204020203" pitchFamily="34" charset="0"/>
              </a:rPr>
              <a:t>Activities</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F088C83F-AFB6-4E81-B2EB-13AD96DA51F0}"/>
              </a:ext>
            </a:extLst>
          </p:cNvPr>
          <p:cNvSpPr>
            <a:spLocks noGrp="1"/>
          </p:cNvSpPr>
          <p:nvPr>
            <p:ph idx="1"/>
          </p:nvPr>
        </p:nvSpPr>
        <p:spPr>
          <a:xfrm>
            <a:off x="704450" y="1676400"/>
            <a:ext cx="10748996" cy="4351337"/>
          </a:xfrm>
        </p:spPr>
        <p:txBody>
          <a:bodyPr/>
          <a:lstStyle/>
          <a:p>
            <a:r>
              <a:rPr lang="zh-TW" altLang="en-US" dirty="0">
                <a:latin typeface="微軟正黑體" panose="020B0604030504040204" pitchFamily="34" charset="-120"/>
                <a:ea typeface="微軟正黑體" panose="020B0604030504040204" pitchFamily="34" charset="-120"/>
              </a:rPr>
              <a:t>社區健康診斷</a:t>
            </a:r>
            <a:r>
              <a:rPr lang="en-US" altLang="zh-TW" dirty="0">
                <a:latin typeface="微軟正黑體" panose="020B0604030504040204" pitchFamily="34" charset="-120"/>
                <a:ea typeface="微軟正黑體" panose="020B0604030504040204" pitchFamily="34" charset="-120"/>
              </a:rPr>
              <a:t>(Assessments)</a:t>
            </a:r>
          </a:p>
          <a:p>
            <a:pPr marL="514350" indent="-514350">
              <a:buFont typeface="+mj-lt"/>
              <a:buAutoNum type="arabicPeriod"/>
            </a:pPr>
            <a:r>
              <a:rPr lang="en-US" altLang="zh-TW" dirty="0">
                <a:latin typeface="微軟正黑體" panose="020B0604030504040204" pitchFamily="34" charset="-120"/>
                <a:ea typeface="微軟正黑體" panose="020B0604030504040204" pitchFamily="34" charset="-120"/>
              </a:rPr>
              <a:t>CBPR</a:t>
            </a:r>
            <a:r>
              <a:rPr lang="zh-TW" altLang="en-US" dirty="0">
                <a:latin typeface="微軟正黑體" panose="020B0604030504040204" pitchFamily="34" charset="-120"/>
                <a:ea typeface="微軟正黑體" panose="020B0604030504040204" pitchFamily="34" charset="-120"/>
              </a:rPr>
              <a:t>流程藉由評估環境對營養、身體活動和健康的影響，獲得了資訊。</a:t>
            </a:r>
            <a:endParaRPr lang="en-US" altLang="zh-TW"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lang="zh-TW" altLang="en-US" dirty="0">
                <a:latin typeface="微軟正黑體" panose="020B0604030504040204" pitchFamily="34" charset="-120"/>
                <a:ea typeface="微軟正黑體" panose="020B0604030504040204" pitchFamily="34" charset="-120"/>
              </a:rPr>
              <a:t>工作小組指導特定的社區評估，從他們蒐集出的資訊及討論，能為</a:t>
            </a:r>
            <a:r>
              <a:rPr lang="en-US" altLang="zh-TW" dirty="0">
                <a:latin typeface="微軟正黑體" panose="020B0604030504040204" pitchFamily="34" charset="-120"/>
                <a:ea typeface="微軟正黑體" panose="020B0604030504040204" pitchFamily="34" charset="-120"/>
              </a:rPr>
              <a:t>CAST</a:t>
            </a:r>
            <a:r>
              <a:rPr lang="zh-TW" altLang="en-US" dirty="0">
                <a:latin typeface="微軟正黑體" panose="020B0604030504040204" pitchFamily="34" charset="-120"/>
                <a:ea typeface="微軟正黑體" panose="020B0604030504040204" pitchFamily="34" charset="-120"/>
              </a:rPr>
              <a:t>計畫做出貢獻。 而這些蒐集來的資訊會保存於社區健康的資料庫中。</a:t>
            </a:r>
            <a:endParaRPr lang="en-US" altLang="zh-TW" dirty="0">
              <a:latin typeface="微軟正黑體" panose="020B0604030504040204" pitchFamily="34" charset="-120"/>
              <a:ea typeface="微軟正黑體" panose="020B0604030504040204" pitchFamily="34" charset="-120"/>
            </a:endParaRPr>
          </a:p>
        </p:txBody>
      </p:sp>
      <p:cxnSp>
        <p:nvCxnSpPr>
          <p:cNvPr id="5" name="直線接點 4">
            <a:extLst>
              <a:ext uri="{FF2B5EF4-FFF2-40B4-BE49-F238E27FC236}">
                <a16:creationId xmlns:a16="http://schemas.microsoft.com/office/drawing/2014/main" id="{FD05943E-5AB2-4EE1-9006-8FD11A96C502}"/>
              </a:ext>
            </a:extLst>
          </p:cNvPr>
          <p:cNvCxnSpPr/>
          <p:nvPr/>
        </p:nvCxnSpPr>
        <p:spPr>
          <a:xfrm>
            <a:off x="502297" y="223935"/>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4969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735300-6604-4395-8A7F-1D5C493C258C}"/>
              </a:ext>
            </a:extLst>
          </p:cNvPr>
          <p:cNvSpPr>
            <a:spLocks noGrp="1"/>
          </p:cNvSpPr>
          <p:nvPr>
            <p:ph type="title"/>
          </p:nvPr>
        </p:nvSpPr>
        <p:spPr>
          <a:xfrm>
            <a:off x="474300" y="15082"/>
            <a:ext cx="12420605" cy="1325562"/>
          </a:xfrm>
        </p:spPr>
        <p:txBody>
          <a:bodyPr>
            <a:normAutofit/>
          </a:bodyPr>
          <a:lstStyle/>
          <a:p>
            <a:r>
              <a:rPr lang="en-US" altLang="zh-TW" dirty="0">
                <a:latin typeface="Bahnschrift Condensed" panose="020B0502040204020203" pitchFamily="34" charset="0"/>
              </a:rPr>
              <a:t>Community</a:t>
            </a:r>
            <a:r>
              <a:rPr lang="zh-TW" altLang="en-US" dirty="0">
                <a:latin typeface="Bahnschrift Condensed" panose="020B0502040204020203" pitchFamily="34" charset="0"/>
              </a:rPr>
              <a:t> </a:t>
            </a:r>
            <a:r>
              <a:rPr lang="en-US" altLang="zh-TW" dirty="0">
                <a:latin typeface="Bahnschrift Condensed" panose="020B0502040204020203" pitchFamily="34" charset="0"/>
              </a:rPr>
              <a:t>Health-Related</a:t>
            </a:r>
            <a:r>
              <a:rPr lang="zh-TW" altLang="en-US" dirty="0">
                <a:latin typeface="Bahnschrift Condensed" panose="020B0502040204020203" pitchFamily="34" charset="0"/>
              </a:rPr>
              <a:t> </a:t>
            </a:r>
            <a:r>
              <a:rPr lang="en-US" altLang="zh-TW" dirty="0">
                <a:latin typeface="Bahnschrift Condensed" panose="020B0502040204020203" pitchFamily="34" charset="0"/>
              </a:rPr>
              <a:t>Assessments</a:t>
            </a:r>
            <a:r>
              <a:rPr lang="zh-TW" altLang="en-US" dirty="0">
                <a:latin typeface="Bahnschrift Condensed" panose="020B0502040204020203" pitchFamily="34" charset="0"/>
              </a:rPr>
              <a:t> </a:t>
            </a:r>
            <a:r>
              <a:rPr lang="en-US" altLang="zh-TW" dirty="0">
                <a:latin typeface="Bahnschrift Condensed" panose="020B0502040204020203" pitchFamily="34" charset="0"/>
              </a:rPr>
              <a:t>and</a:t>
            </a:r>
            <a:r>
              <a:rPr lang="zh-TW" altLang="en-US" dirty="0">
                <a:latin typeface="Bahnschrift Condensed" panose="020B0502040204020203" pitchFamily="34" charset="0"/>
              </a:rPr>
              <a:t> </a:t>
            </a:r>
            <a:r>
              <a:rPr lang="en-US" altLang="zh-TW" dirty="0">
                <a:latin typeface="Bahnschrift Condensed" panose="020B0502040204020203" pitchFamily="34" charset="0"/>
              </a:rPr>
              <a:t>Activities</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F088C83F-AFB6-4E81-B2EB-13AD96DA51F0}"/>
              </a:ext>
            </a:extLst>
          </p:cNvPr>
          <p:cNvSpPr>
            <a:spLocks noGrp="1"/>
          </p:cNvSpPr>
          <p:nvPr>
            <p:ph idx="1"/>
          </p:nvPr>
        </p:nvSpPr>
        <p:spPr>
          <a:xfrm>
            <a:off x="650631" y="1535724"/>
            <a:ext cx="10515600" cy="4911968"/>
          </a:xfrm>
        </p:spPr>
        <p:txBody>
          <a:bodyPr/>
          <a:lstStyle/>
          <a:p>
            <a:r>
              <a:rPr lang="zh-TW" altLang="en-US" dirty="0">
                <a:latin typeface="微軟正黑體" panose="020B0604030504040204" pitchFamily="34" charset="-120"/>
                <a:ea typeface="微軟正黑體" panose="020B0604030504040204" pitchFamily="34" charset="-120"/>
              </a:rPr>
              <a:t>新興夥伴驅動活動</a:t>
            </a:r>
            <a:r>
              <a:rPr lang="en-US" altLang="zh-TW" dirty="0">
                <a:latin typeface="微軟正黑體" panose="020B0604030504040204" pitchFamily="34" charset="-120"/>
                <a:ea typeface="微軟正黑體" panose="020B0604030504040204" pitchFamily="34" charset="-120"/>
              </a:rPr>
              <a:t>(Emergent Part-Driven Activities )</a:t>
            </a:r>
          </a:p>
          <a:p>
            <a:pPr marL="514350" indent="-514350">
              <a:buFont typeface="+mj-lt"/>
              <a:buAutoNum type="arabicPeriod"/>
            </a:pPr>
            <a:r>
              <a:rPr lang="zh-TW" altLang="en-US" dirty="0">
                <a:latin typeface="微軟正黑體" panose="020B0604030504040204" pitchFamily="34" charset="-120"/>
                <a:ea typeface="微軟正黑體" panose="020B0604030504040204" pitchFamily="34" charset="-120"/>
              </a:rPr>
              <a:t>活動能</a:t>
            </a:r>
            <a:r>
              <a:rPr lang="zh-TW" altLang="en-US" b="1" dirty="0">
                <a:latin typeface="微軟正黑體" panose="020B0604030504040204" pitchFamily="34" charset="-120"/>
                <a:ea typeface="微軟正黑體" panose="020B0604030504040204" pitchFamily="34" charset="-120"/>
              </a:rPr>
              <a:t>整合</a:t>
            </a:r>
            <a:r>
              <a:rPr lang="zh-TW" altLang="en-US" dirty="0">
                <a:latin typeface="微軟正黑體" panose="020B0604030504040204" pitchFamily="34" charset="-120"/>
                <a:ea typeface="微軟正黑體" panose="020B0604030504040204" pitchFamily="34" charset="-120"/>
              </a:rPr>
              <a:t>夥伴之特定的興趣及成員之能力。</a:t>
            </a:r>
            <a:endParaRPr lang="en-US" altLang="zh-TW" dirty="0">
              <a:latin typeface="微軟正黑體" panose="020B0604030504040204" pitchFamily="34" charset="-120"/>
              <a:ea typeface="微軟正黑體" panose="020B0604030504040204" pitchFamily="34" charset="-120"/>
            </a:endParaRPr>
          </a:p>
          <a:p>
            <a:pPr marL="0" indent="0">
              <a:buNone/>
            </a:pPr>
            <a:endParaRPr lang="en-US" altLang="zh-TW" dirty="0">
              <a:latin typeface="微軟正黑體" panose="020B0604030504040204" pitchFamily="34" charset="-120"/>
              <a:ea typeface="微軟正黑體" panose="020B0604030504040204" pitchFamily="34" charset="-120"/>
            </a:endParaRPr>
          </a:p>
          <a:p>
            <a:r>
              <a:rPr lang="en-US" altLang="zh-TW" dirty="0">
                <a:latin typeface="微軟正黑體" panose="020B0604030504040204" pitchFamily="34" charset="-120"/>
                <a:ea typeface="微軟正黑體" panose="020B0604030504040204" pitchFamily="34" charset="-120"/>
              </a:rPr>
              <a:t>CAST</a:t>
            </a:r>
            <a:r>
              <a:rPr lang="zh-TW" altLang="en-US" dirty="0">
                <a:latin typeface="微軟正黑體" panose="020B0604030504040204" pitchFamily="34" charset="-120"/>
                <a:ea typeface="微軟正黑體" panose="020B0604030504040204" pitchFamily="34" charset="-120"/>
              </a:rPr>
              <a:t>計畫活動舉辦有下列四項：</a:t>
            </a:r>
            <a:endParaRPr lang="en-US" altLang="zh-TW"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lang="zh-TW" altLang="en-US" dirty="0">
                <a:latin typeface="微軟正黑體" panose="020B0604030504040204" pitchFamily="34" charset="-120"/>
                <a:ea typeface="微軟正黑體" panose="020B0604030504040204" pitchFamily="34" charset="-120"/>
              </a:rPr>
              <a:t>農場到學校</a:t>
            </a:r>
            <a:r>
              <a:rPr lang="en-US" altLang="zh-TW" dirty="0">
                <a:latin typeface="微軟正黑體" panose="020B0604030504040204" pitchFamily="34" charset="-120"/>
                <a:ea typeface="微軟正黑體" panose="020B0604030504040204" pitchFamily="34" charset="-120"/>
              </a:rPr>
              <a:t>(a</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Farm</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to</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School)</a:t>
            </a:r>
            <a:r>
              <a:rPr lang="zh-TW" altLang="en-US" dirty="0">
                <a:latin typeface="微軟正黑體" panose="020B0604030504040204" pitchFamily="34" charset="-120"/>
                <a:ea typeface="微軟正黑體" panose="020B0604030504040204" pitchFamily="34" charset="-120"/>
              </a:rPr>
              <a:t>，推廣購買當地、當令食材。</a:t>
            </a:r>
            <a:endParaRPr lang="en-US" altLang="zh-TW"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lang="zh-TW" altLang="en-US" dirty="0">
                <a:latin typeface="微軟正黑體" panose="020B0604030504040204" pitchFamily="34" charset="-120"/>
                <a:ea typeface="微軟正黑體" panose="020B0604030504040204" pitchFamily="34" charset="-120"/>
              </a:rPr>
              <a:t>春、秋季的校園農場</a:t>
            </a:r>
            <a:r>
              <a:rPr lang="en-US" altLang="zh-TW" dirty="0">
                <a:latin typeface="微軟正黑體" panose="020B0604030504040204" pitchFamily="34" charset="-120"/>
                <a:ea typeface="微軟正黑體" panose="020B0604030504040204" pitchFamily="34" charset="-120"/>
              </a:rPr>
              <a:t>(a</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fall</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and</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spring</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school</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garden</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program)</a:t>
            </a:r>
          </a:p>
          <a:p>
            <a:pPr marL="514350" indent="-514350">
              <a:buFont typeface="+mj-lt"/>
              <a:buAutoNum type="arabicPeriod"/>
            </a:pPr>
            <a:r>
              <a:rPr lang="zh-TW" altLang="en-US" dirty="0">
                <a:latin typeface="微軟正黑體" panose="020B0604030504040204" pitchFamily="34" charset="-120"/>
                <a:ea typeface="微軟正黑體" panose="020B0604030504040204" pitchFamily="34" charset="-120"/>
              </a:rPr>
              <a:t>社區的小農市集 </a:t>
            </a:r>
            <a:r>
              <a:rPr lang="en-US" altLang="zh-TW" dirty="0">
                <a:latin typeface="微軟正黑體" panose="020B0604030504040204" pitchFamily="34" charset="-120"/>
                <a:ea typeface="微軟正黑體" panose="020B0604030504040204" pitchFamily="34" charset="-120"/>
              </a:rPr>
              <a:t>(a</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community</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growers’</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market)</a:t>
            </a:r>
          </a:p>
          <a:p>
            <a:pPr marL="514350" indent="-514350">
              <a:buFont typeface="+mj-lt"/>
              <a:buAutoNum type="arabicPeriod"/>
            </a:pPr>
            <a:r>
              <a:rPr lang="zh-TW" altLang="en-US" dirty="0">
                <a:latin typeface="微軟正黑體" panose="020B0604030504040204" pitchFamily="34" charset="-120"/>
                <a:ea typeface="微軟正黑體" panose="020B0604030504040204" pitchFamily="34" charset="-120"/>
              </a:rPr>
              <a:t>駐點教練體育課程 </a:t>
            </a:r>
            <a:r>
              <a:rPr lang="en-US" altLang="zh-TW" dirty="0">
                <a:latin typeface="微軟正黑體" panose="020B0604030504040204" pitchFamily="34" charset="-120"/>
                <a:ea typeface="微軟正黑體" panose="020B0604030504040204" pitchFamily="34" charset="-120"/>
              </a:rPr>
              <a:t>(a</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trainer-in-residence</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physical</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education</a:t>
            </a:r>
            <a:r>
              <a:rPr lang="zh-TW" altLang="en-US" dirty="0">
                <a:latin typeface="微軟正黑體" panose="020B0604030504040204" pitchFamily="34" charset="-120"/>
                <a:ea typeface="微軟正黑體" panose="020B0604030504040204" pitchFamily="34" charset="-120"/>
              </a:rPr>
              <a:t> </a:t>
            </a:r>
            <a:r>
              <a:rPr lang="en-US" altLang="zh-TW" dirty="0">
                <a:latin typeface="微軟正黑體" panose="020B0604030504040204" pitchFamily="34" charset="-120"/>
                <a:ea typeface="微軟正黑體" panose="020B0604030504040204" pitchFamily="34" charset="-120"/>
              </a:rPr>
              <a:t>program)</a:t>
            </a:r>
          </a:p>
          <a:p>
            <a:endParaRPr lang="en-US" altLang="zh-TW" dirty="0"/>
          </a:p>
          <a:p>
            <a:endParaRPr lang="en-US" altLang="zh-TW" dirty="0"/>
          </a:p>
          <a:p>
            <a:endParaRPr lang="zh-TW" altLang="en-US" dirty="0"/>
          </a:p>
        </p:txBody>
      </p:sp>
      <p:cxnSp>
        <p:nvCxnSpPr>
          <p:cNvPr id="5" name="直線接點 4">
            <a:extLst>
              <a:ext uri="{FF2B5EF4-FFF2-40B4-BE49-F238E27FC236}">
                <a16:creationId xmlns:a16="http://schemas.microsoft.com/office/drawing/2014/main" id="{FD05943E-5AB2-4EE1-9006-8FD11A96C502}"/>
              </a:ext>
            </a:extLst>
          </p:cNvPr>
          <p:cNvCxnSpPr/>
          <p:nvPr/>
        </p:nvCxnSpPr>
        <p:spPr>
          <a:xfrm>
            <a:off x="502297" y="223935"/>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8899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735300-6604-4395-8A7F-1D5C493C258C}"/>
              </a:ext>
            </a:extLst>
          </p:cNvPr>
          <p:cNvSpPr>
            <a:spLocks noGrp="1"/>
          </p:cNvSpPr>
          <p:nvPr>
            <p:ph type="title"/>
          </p:nvPr>
        </p:nvSpPr>
        <p:spPr>
          <a:xfrm>
            <a:off x="474300" y="15082"/>
            <a:ext cx="12420605" cy="1325562"/>
          </a:xfrm>
        </p:spPr>
        <p:txBody>
          <a:bodyPr>
            <a:normAutofit/>
          </a:bodyPr>
          <a:lstStyle/>
          <a:p>
            <a:r>
              <a:rPr lang="en-US" altLang="zh-TW" dirty="0">
                <a:latin typeface="Bahnschrift Condensed" panose="020B0502040204020203" pitchFamily="34" charset="0"/>
              </a:rPr>
              <a:t>Community</a:t>
            </a:r>
            <a:r>
              <a:rPr lang="zh-TW" altLang="en-US" dirty="0">
                <a:latin typeface="Bahnschrift Condensed" panose="020B0502040204020203" pitchFamily="34" charset="0"/>
              </a:rPr>
              <a:t> </a:t>
            </a:r>
            <a:r>
              <a:rPr lang="en-US" altLang="zh-TW" dirty="0">
                <a:latin typeface="Bahnschrift Condensed" panose="020B0502040204020203" pitchFamily="34" charset="0"/>
              </a:rPr>
              <a:t>Health-Related</a:t>
            </a:r>
            <a:r>
              <a:rPr lang="zh-TW" altLang="en-US" dirty="0">
                <a:latin typeface="Bahnschrift Condensed" panose="020B0502040204020203" pitchFamily="34" charset="0"/>
              </a:rPr>
              <a:t> </a:t>
            </a:r>
            <a:r>
              <a:rPr lang="en-US" altLang="zh-TW" dirty="0">
                <a:latin typeface="Bahnschrift Condensed" panose="020B0502040204020203" pitchFamily="34" charset="0"/>
              </a:rPr>
              <a:t>Assessments</a:t>
            </a:r>
            <a:r>
              <a:rPr lang="zh-TW" altLang="en-US" dirty="0">
                <a:latin typeface="Bahnschrift Condensed" panose="020B0502040204020203" pitchFamily="34" charset="0"/>
              </a:rPr>
              <a:t> </a:t>
            </a:r>
            <a:r>
              <a:rPr lang="en-US" altLang="zh-TW" dirty="0">
                <a:latin typeface="Bahnschrift Condensed" panose="020B0502040204020203" pitchFamily="34" charset="0"/>
              </a:rPr>
              <a:t>and</a:t>
            </a:r>
            <a:r>
              <a:rPr lang="zh-TW" altLang="en-US" dirty="0">
                <a:latin typeface="Bahnschrift Condensed" panose="020B0502040204020203" pitchFamily="34" charset="0"/>
              </a:rPr>
              <a:t> </a:t>
            </a:r>
            <a:r>
              <a:rPr lang="en-US" altLang="zh-TW" dirty="0">
                <a:latin typeface="Bahnschrift Condensed" panose="020B0502040204020203" pitchFamily="34" charset="0"/>
              </a:rPr>
              <a:t>Activities</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F088C83F-AFB6-4E81-B2EB-13AD96DA51F0}"/>
              </a:ext>
            </a:extLst>
          </p:cNvPr>
          <p:cNvSpPr>
            <a:spLocks noGrp="1"/>
          </p:cNvSpPr>
          <p:nvPr>
            <p:ph idx="1"/>
          </p:nvPr>
        </p:nvSpPr>
        <p:spPr>
          <a:xfrm>
            <a:off x="401217" y="1340644"/>
            <a:ext cx="11168443" cy="2392464"/>
          </a:xfrm>
        </p:spPr>
        <p:txBody>
          <a:bodyPr>
            <a:normAutofit/>
          </a:bodyPr>
          <a:lstStyle/>
          <a:p>
            <a:r>
              <a:rPr lang="zh-TW" altLang="en-US" dirty="0">
                <a:latin typeface="微軟正黑體" panose="020B0604030504040204" pitchFamily="34" charset="-120"/>
                <a:ea typeface="微軟正黑體" panose="020B0604030504040204" pitchFamily="34" charset="-120"/>
              </a:rPr>
              <a:t>計畫健康活動</a:t>
            </a:r>
            <a:r>
              <a:rPr lang="en-US" altLang="zh-TW" dirty="0">
                <a:latin typeface="微軟正黑體" panose="020B0604030504040204" pitchFamily="34" charset="-120"/>
                <a:ea typeface="微軟正黑體" panose="020B0604030504040204" pitchFamily="34" charset="-120"/>
              </a:rPr>
              <a:t>(Planned Project Health Program)</a:t>
            </a:r>
          </a:p>
          <a:p>
            <a:pPr marL="514350" indent="-514350">
              <a:buFont typeface="+mj-lt"/>
              <a:buAutoNum type="arabicPeriod"/>
            </a:pPr>
            <a:r>
              <a:rPr lang="zh-TW" altLang="en-US" dirty="0">
                <a:latin typeface="微軟正黑體" panose="020B0604030504040204" pitchFamily="34" charset="-120"/>
                <a:ea typeface="微軟正黑體" panose="020B0604030504040204" pitchFamily="34" charset="-120"/>
              </a:rPr>
              <a:t>在</a:t>
            </a:r>
            <a:r>
              <a:rPr lang="en-US" altLang="zh-TW" dirty="0">
                <a:latin typeface="微軟正黑體" panose="020B0604030504040204" pitchFamily="34" charset="-120"/>
                <a:ea typeface="微軟正黑體" panose="020B0604030504040204" pitchFamily="34" charset="-120"/>
              </a:rPr>
              <a:t>CAST</a:t>
            </a:r>
            <a:r>
              <a:rPr lang="zh-TW" altLang="en-US" dirty="0">
                <a:latin typeface="微軟正黑體" panose="020B0604030504040204" pitchFamily="34" charset="-120"/>
                <a:ea typeface="微軟正黑體" panose="020B0604030504040204" pitchFamily="34" charset="-120"/>
              </a:rPr>
              <a:t>計畫中，最特定的目標是要求是為著兒童預防肥胖防治，而發展</a:t>
            </a:r>
            <a:r>
              <a:rPr lang="zh-TW" altLang="en-US" b="1" dirty="0">
                <a:latin typeface="微軟正黑體" panose="020B0604030504040204" pitchFamily="34" charset="-120"/>
                <a:ea typeface="微軟正黑體" panose="020B0604030504040204" pitchFamily="34" charset="-120"/>
              </a:rPr>
              <a:t>家長訓練課程</a:t>
            </a:r>
            <a:r>
              <a:rPr lang="zh-TW" altLang="en-US" dirty="0">
                <a:latin typeface="微軟正黑體" panose="020B0604030504040204" pitchFamily="34" charset="-120"/>
                <a:ea typeface="微軟正黑體" panose="020B0604030504040204" pitchFamily="34" charset="-120"/>
              </a:rPr>
              <a:t>。</a:t>
            </a:r>
            <a:endParaRPr lang="en-US" altLang="zh-TW" dirty="0"/>
          </a:p>
          <a:p>
            <a:r>
              <a:rPr lang="zh-TW" altLang="en-US" dirty="0"/>
              <a:t>此教育課程提供給家長和兒童，行為上並以技能為基礎的健康訓練。</a:t>
            </a:r>
            <a:endParaRPr lang="en-US" altLang="zh-TW" dirty="0"/>
          </a:p>
          <a:p>
            <a:pPr marL="0" indent="0">
              <a:buNone/>
            </a:pPr>
            <a:endParaRPr lang="en-US" altLang="zh-TW" dirty="0"/>
          </a:p>
          <a:p>
            <a:pPr marL="0" indent="0">
              <a:buNone/>
            </a:pPr>
            <a:endParaRPr lang="en-US" altLang="zh-TW" dirty="0"/>
          </a:p>
          <a:p>
            <a:endParaRPr lang="en-US" altLang="zh-TW" dirty="0"/>
          </a:p>
          <a:p>
            <a:endParaRPr lang="zh-TW" altLang="en-US" dirty="0"/>
          </a:p>
        </p:txBody>
      </p:sp>
      <p:cxnSp>
        <p:nvCxnSpPr>
          <p:cNvPr id="5" name="直線接點 4">
            <a:extLst>
              <a:ext uri="{FF2B5EF4-FFF2-40B4-BE49-F238E27FC236}">
                <a16:creationId xmlns:a16="http://schemas.microsoft.com/office/drawing/2014/main" id="{FD05943E-5AB2-4EE1-9006-8FD11A96C502}"/>
              </a:ext>
            </a:extLst>
          </p:cNvPr>
          <p:cNvCxnSpPr/>
          <p:nvPr/>
        </p:nvCxnSpPr>
        <p:spPr>
          <a:xfrm>
            <a:off x="502297" y="223935"/>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
        <p:nvSpPr>
          <p:cNvPr id="6" name="內容版面配置區 2">
            <a:extLst>
              <a:ext uri="{FF2B5EF4-FFF2-40B4-BE49-F238E27FC236}">
                <a16:creationId xmlns:a16="http://schemas.microsoft.com/office/drawing/2014/main" id="{E021E04E-F2FA-4171-B657-4828817927D5}"/>
              </a:ext>
            </a:extLst>
          </p:cNvPr>
          <p:cNvSpPr txBox="1">
            <a:spLocks/>
          </p:cNvSpPr>
          <p:nvPr/>
        </p:nvSpPr>
        <p:spPr>
          <a:xfrm>
            <a:off x="474300" y="3564293"/>
            <a:ext cx="11571520" cy="30697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514350" indent="-514350">
              <a:buFont typeface="+mj-lt"/>
              <a:buAutoNum type="arabicPeriod" startAt="2"/>
            </a:pPr>
            <a:r>
              <a:rPr lang="en-US" altLang="zh-TW" dirty="0">
                <a:latin typeface="微軟正黑體" panose="020B0604030504040204" pitchFamily="34" charset="-120"/>
                <a:ea typeface="微軟正黑體" panose="020B0604030504040204" pitchFamily="34" charset="-120"/>
              </a:rPr>
              <a:t>CAST</a:t>
            </a:r>
            <a:r>
              <a:rPr lang="zh-TW" altLang="en-US" dirty="0">
                <a:latin typeface="微軟正黑體" panose="020B0604030504040204" pitchFamily="34" charset="-120"/>
                <a:ea typeface="微軟正黑體" panose="020B0604030504040204" pitchFamily="34" charset="-120"/>
              </a:rPr>
              <a:t> 家庭健康活動</a:t>
            </a:r>
            <a:endParaRPr lang="en-US" altLang="zh-TW"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使用以社區為基礎的方法，在社區學校設計、安排人員並實施活動。</a:t>
            </a:r>
            <a:endParaRPr lang="en-US" altLang="zh-TW" dirty="0">
              <a:latin typeface="微軟正黑體" panose="020B0604030504040204" pitchFamily="34" charset="-120"/>
              <a:ea typeface="微軟正黑體" panose="020B0604030504040204" pitchFamily="34" charset="-120"/>
            </a:endParaRPr>
          </a:p>
          <a:p>
            <a:pPr marL="914400" lvl="1" indent="-457200">
              <a:buFont typeface="+mj-lt"/>
              <a:buAutoNum type="arabicParenR"/>
            </a:pPr>
            <a:r>
              <a:rPr lang="zh-TW" altLang="en-US" sz="2800" dirty="0">
                <a:latin typeface="微軟正黑體" panose="020B0604030504040204" pitchFamily="34" charset="-120"/>
                <a:ea typeface="微軟正黑體" panose="020B0604030504040204" pitchFamily="34" charset="-120"/>
              </a:rPr>
              <a:t>設計：家長、校方及社區成員一起設計家長和兒童的課程。</a:t>
            </a:r>
            <a:endParaRPr lang="en-US" altLang="zh-TW" sz="2800" dirty="0">
              <a:latin typeface="微軟正黑體" panose="020B0604030504040204" pitchFamily="34" charset="-120"/>
              <a:ea typeface="微軟正黑體" panose="020B0604030504040204" pitchFamily="34" charset="-120"/>
            </a:endParaRPr>
          </a:p>
          <a:p>
            <a:pPr marL="914400" lvl="1" indent="-457200">
              <a:buFont typeface="+mj-lt"/>
              <a:buAutoNum type="arabicParenR"/>
            </a:pPr>
            <a:r>
              <a:rPr lang="zh-TW" altLang="en-US" sz="2800" dirty="0">
                <a:latin typeface="微軟正黑體" panose="020B0604030504040204" pitchFamily="34" charset="-120"/>
                <a:ea typeface="微軟正黑體" panose="020B0604030504040204" pitchFamily="34" charset="-120"/>
              </a:rPr>
              <a:t>安排人員：體育專家、社區體能教練、少年拘留所外燴中心、學校護理師共同參與活動。</a:t>
            </a:r>
            <a:endParaRPr lang="en-US" altLang="zh-TW" sz="2800" dirty="0">
              <a:latin typeface="微軟正黑體" panose="020B0604030504040204" pitchFamily="34" charset="-120"/>
              <a:ea typeface="微軟正黑體" panose="020B0604030504040204" pitchFamily="34" charset="-120"/>
            </a:endParaRPr>
          </a:p>
          <a:p>
            <a:pPr marL="914400" lvl="1" indent="-457200">
              <a:buFont typeface="+mj-lt"/>
              <a:buAutoNum type="arabicParenR"/>
            </a:pPr>
            <a:r>
              <a:rPr lang="zh-TW" altLang="en-US" sz="2800" dirty="0">
                <a:latin typeface="微軟正黑體" panose="020B0604030504040204" pitchFamily="34" charset="-120"/>
                <a:ea typeface="微軟正黑體" panose="020B0604030504040204" pitchFamily="34" charset="-120"/>
              </a:rPr>
              <a:t>實施：在地區小學實施活動</a:t>
            </a:r>
            <a:r>
              <a:rPr lang="zh-TW" altLang="en-US" dirty="0">
                <a:latin typeface="微軟正黑體" panose="020B0604030504040204" pitchFamily="34" charset="-120"/>
                <a:ea typeface="微軟正黑體" panose="020B0604030504040204" pitchFamily="34" charset="-120"/>
              </a:rPr>
              <a:t>。</a:t>
            </a:r>
            <a:endParaRPr lang="en-US" altLang="zh-TW" dirty="0">
              <a:latin typeface="微軟正黑體" panose="020B0604030504040204" pitchFamily="34" charset="-120"/>
              <a:ea typeface="微軟正黑體" panose="020B0604030504040204" pitchFamily="34" charset="-120"/>
            </a:endParaRPr>
          </a:p>
          <a:p>
            <a:endParaRPr lang="en-US" altLang="zh-TW" dirty="0"/>
          </a:p>
          <a:p>
            <a:endParaRPr lang="zh-TW" altLang="en-US" dirty="0"/>
          </a:p>
        </p:txBody>
      </p:sp>
    </p:spTree>
    <p:extLst>
      <p:ext uri="{BB962C8B-B14F-4D97-AF65-F5344CB8AC3E}">
        <p14:creationId xmlns:p14="http://schemas.microsoft.com/office/powerpoint/2010/main" val="387416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753E7A-3416-F14E-AC1F-DC634390239C}"/>
              </a:ext>
            </a:extLst>
          </p:cNvPr>
          <p:cNvSpPr>
            <a:spLocks noGrp="1"/>
          </p:cNvSpPr>
          <p:nvPr>
            <p:ph type="title"/>
          </p:nvPr>
        </p:nvSpPr>
        <p:spPr>
          <a:xfrm>
            <a:off x="491950" y="886603"/>
            <a:ext cx="10515600" cy="641946"/>
          </a:xfrm>
        </p:spPr>
        <p:txBody>
          <a:bodyPr>
            <a:noAutofit/>
          </a:bodyPr>
          <a:lstStyle/>
          <a:p>
            <a:r>
              <a:rPr kumimoji="1" lang="en-US" altLang="zh-TW" dirty="0">
                <a:latin typeface="Bahnschrift Condensed" panose="020B0502040204020203" pitchFamily="34" charset="0"/>
                <a:ea typeface="新細明體" panose="02020500000000000000" pitchFamily="18" charset="-120"/>
              </a:rPr>
              <a:t>Lesson</a:t>
            </a:r>
            <a:r>
              <a:rPr kumimoji="1" lang="en-US" altLang="zh-CN" dirty="0">
                <a:latin typeface="Bahnschrift Condensed" panose="020B0502040204020203" pitchFamily="34" charset="0"/>
                <a:ea typeface="新細明體" panose="02020500000000000000" pitchFamily="18" charset="-120"/>
              </a:rPr>
              <a:t>1</a:t>
            </a:r>
            <a:endParaRPr kumimoji="1" lang="zh-TW" altLang="en-US" dirty="0">
              <a:latin typeface="Bahnschrift Condensed" panose="020B0502040204020203" pitchFamily="34" charset="0"/>
              <a:ea typeface="新細明體" panose="02020500000000000000" pitchFamily="18" charset="-120"/>
            </a:endParaRPr>
          </a:p>
        </p:txBody>
      </p:sp>
      <p:sp>
        <p:nvSpPr>
          <p:cNvPr id="3" name="內容版面配置區 2">
            <a:extLst>
              <a:ext uri="{FF2B5EF4-FFF2-40B4-BE49-F238E27FC236}">
                <a16:creationId xmlns:a16="http://schemas.microsoft.com/office/drawing/2014/main" id="{222FCB9A-4F9E-A447-9B61-C3E22A76CE7E}"/>
              </a:ext>
            </a:extLst>
          </p:cNvPr>
          <p:cNvSpPr>
            <a:spLocks noGrp="1"/>
          </p:cNvSpPr>
          <p:nvPr>
            <p:ph idx="1"/>
          </p:nvPr>
        </p:nvSpPr>
        <p:spPr>
          <a:xfrm>
            <a:off x="234044" y="2927403"/>
            <a:ext cx="12063464" cy="3974123"/>
          </a:xfrm>
        </p:spPr>
        <p:txBody>
          <a:bodyPr>
            <a:noAutofit/>
          </a:bodyPr>
          <a:lstStyle/>
          <a:p>
            <a:r>
              <a:rPr kumimoji="1" lang="zh-CN" altLang="en-US" dirty="0">
                <a:latin typeface="微軟正黑體" panose="020B0604030504040204" pitchFamily="34" charset="-120"/>
                <a:ea typeface="微軟正黑體" panose="020B0604030504040204" pitchFamily="34" charset="-120"/>
              </a:rPr>
              <a:t>方法</a:t>
            </a:r>
            <a:r>
              <a:rPr kumimoji="1" lang="zh-TW" altLang="en-US" dirty="0">
                <a:latin typeface="微軟正黑體" panose="020B0604030504040204" pitchFamily="34" charset="-120"/>
                <a:ea typeface="微軟正黑體" panose="020B0604030504040204" pitchFamily="34" charset="-120"/>
              </a:rPr>
              <a:t>為</a:t>
            </a:r>
            <a:r>
              <a:rPr kumimoji="1" lang="zh-TW" altLang="en-US" b="1" u="sng" dirty="0">
                <a:latin typeface="微軟正黑體" panose="020B0604030504040204" pitchFamily="34" charset="-120"/>
                <a:ea typeface="微軟正黑體" panose="020B0604030504040204" pitchFamily="34" charset="-120"/>
              </a:rPr>
              <a:t>擴大合作關係</a:t>
            </a:r>
            <a:endParaRPr kumimoji="1" lang="en-US" altLang="zh-TW" b="1" u="sng"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kumimoji="1" lang="zh-TW" altLang="en-US" dirty="0">
                <a:latin typeface="微軟正黑體" panose="020B0604030504040204" pitchFamily="34" charset="-120"/>
                <a:ea typeface="微軟正黑體" panose="020B0604030504040204" pitchFamily="34" charset="-120"/>
              </a:rPr>
              <a:t>由領導者，從上到下的組織，定義個人或社區組織在計畫內的角色</a:t>
            </a:r>
            <a:endParaRPr kumimoji="1" lang="en-US" altLang="zh-TW"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kumimoji="1" lang="zh-TW" altLang="en-US" dirty="0">
                <a:latin typeface="微軟正黑體" panose="020B0604030504040204" pitchFamily="34" charset="-120"/>
                <a:ea typeface="微軟正黑體" panose="020B0604030504040204" pitchFamily="34" charset="-120"/>
              </a:rPr>
              <a:t>由工作小組、介入實驗、資源共享的方式，拓展</a:t>
            </a:r>
            <a:r>
              <a:rPr kumimoji="1" lang="zh-CN" altLang="en-US" dirty="0">
                <a:latin typeface="微軟正黑體" panose="020B0604030504040204" pitchFamily="34" charset="-120"/>
                <a:ea typeface="微軟正黑體" panose="020B0604030504040204" pitchFamily="34" charset="-120"/>
              </a:rPr>
              <a:t>從下到上的組織發展</a:t>
            </a:r>
            <a:endParaRPr kumimoji="1" lang="en-US" altLang="zh-CN"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kumimoji="1" lang="zh-CN" altLang="en-US" dirty="0">
                <a:latin typeface="微軟正黑體" panose="020B0604030504040204" pitchFamily="34" charset="-120"/>
                <a:ea typeface="微軟正黑體" panose="020B0604030504040204" pitchFamily="34" charset="-120"/>
              </a:rPr>
              <a:t>拓展合作關係，與不同組織（如：家長顧問協會）或者其他自願加入計畫之團體</a:t>
            </a:r>
            <a:endParaRPr kumimoji="1" lang="en-US" altLang="zh-TW" dirty="0">
              <a:latin typeface="微軟正黑體" panose="020B0604030504040204" pitchFamily="34" charset="-120"/>
              <a:ea typeface="微軟正黑體" panose="020B0604030504040204" pitchFamily="34" charset="-120"/>
            </a:endParaRPr>
          </a:p>
          <a:p>
            <a:r>
              <a:rPr kumimoji="1" lang="zh-TW" altLang="en-US" dirty="0">
                <a:latin typeface="微軟正黑體" panose="020B0604030504040204" pitchFamily="34" charset="-120"/>
                <a:ea typeface="微軟正黑體" panose="020B0604030504040204" pitchFamily="34" charset="-120"/>
              </a:rPr>
              <a:t>生產力建設之例：社區人行道的規劃，讓學童在社區中，可徒步至學校上課（增加學童的運動量）。</a:t>
            </a:r>
          </a:p>
        </p:txBody>
      </p:sp>
      <p:cxnSp>
        <p:nvCxnSpPr>
          <p:cNvPr id="5" name="直線接點 4">
            <a:extLst>
              <a:ext uri="{FF2B5EF4-FFF2-40B4-BE49-F238E27FC236}">
                <a16:creationId xmlns:a16="http://schemas.microsoft.com/office/drawing/2014/main" id="{50E3BA0E-9802-42FF-BD92-8796E4B37F00}"/>
              </a:ext>
            </a:extLst>
          </p:cNvPr>
          <p:cNvCxnSpPr/>
          <p:nvPr/>
        </p:nvCxnSpPr>
        <p:spPr>
          <a:xfrm>
            <a:off x="491951" y="888144"/>
            <a:ext cx="0" cy="641946"/>
          </a:xfrm>
          <a:prstGeom prst="line">
            <a:avLst/>
          </a:prstGeom>
          <a:ln w="57150">
            <a:solidFill>
              <a:srgbClr val="002060"/>
            </a:solidFill>
          </a:ln>
        </p:spPr>
        <p:style>
          <a:lnRef idx="3">
            <a:schemeClr val="accent5"/>
          </a:lnRef>
          <a:fillRef idx="0">
            <a:schemeClr val="accent5"/>
          </a:fillRef>
          <a:effectRef idx="2">
            <a:schemeClr val="accent5"/>
          </a:effectRef>
          <a:fontRef idx="minor">
            <a:schemeClr val="tx1"/>
          </a:fontRef>
        </p:style>
      </p:cxnSp>
      <p:sp>
        <p:nvSpPr>
          <p:cNvPr id="8" name="文字方塊 7">
            <a:extLst>
              <a:ext uri="{FF2B5EF4-FFF2-40B4-BE49-F238E27FC236}">
                <a16:creationId xmlns:a16="http://schemas.microsoft.com/office/drawing/2014/main" id="{F9EA8648-7858-45EE-BFDB-660860370C54}"/>
              </a:ext>
            </a:extLst>
          </p:cNvPr>
          <p:cNvSpPr txBox="1"/>
          <p:nvPr/>
        </p:nvSpPr>
        <p:spPr>
          <a:xfrm>
            <a:off x="234044" y="6334997"/>
            <a:ext cx="9566032" cy="707886"/>
          </a:xfrm>
          <a:prstGeom prst="rect">
            <a:avLst/>
          </a:prstGeom>
          <a:noFill/>
        </p:spPr>
        <p:txBody>
          <a:bodyPr wrap="square" rtlCol="0">
            <a:spAutoFit/>
          </a:bodyPr>
          <a:lstStyle/>
          <a:p>
            <a:r>
              <a:rPr kumimoji="1" lang="zh-TW" altLang="en-US" sz="2000" dirty="0">
                <a:latin typeface="微軟正黑體" panose="020B0604030504040204" pitchFamily="34" charset="-120"/>
                <a:ea typeface="微軟正黑體" panose="020B0604030504040204" pitchFamily="34" charset="-120"/>
              </a:rPr>
              <a:t>註：生產力建設：</a:t>
            </a:r>
            <a:r>
              <a:rPr kumimoji="1" lang="zh-CN" altLang="en-US" sz="2000" dirty="0">
                <a:latin typeface="微軟正黑體" panose="020B0604030504040204" pitchFamily="34" charset="-120"/>
                <a:ea typeface="微軟正黑體" panose="020B0604030504040204" pitchFamily="34" charset="-120"/>
              </a:rPr>
              <a:t>解決社區中的</a:t>
            </a:r>
            <a:r>
              <a:rPr lang="en-US" altLang="zh-TW" sz="2000" dirty="0" err="1">
                <a:latin typeface="微軟正黑體" panose="020B0604030504040204" pitchFamily="34" charset="-120"/>
                <a:ea typeface="微軟正黑體" panose="020B0604030504040204" pitchFamily="34" charset="-120"/>
              </a:rPr>
              <a:t>Obesoginic</a:t>
            </a:r>
            <a:r>
              <a:rPr lang="en-US" altLang="zh-TW" sz="2000" dirty="0">
                <a:latin typeface="微軟正黑體" panose="020B0604030504040204" pitchFamily="34" charset="-120"/>
                <a:ea typeface="微軟正黑體" panose="020B0604030504040204" pitchFamily="34" charset="-120"/>
              </a:rPr>
              <a:t> </a:t>
            </a:r>
            <a:r>
              <a:rPr kumimoji="1" lang="zh-TW" altLang="en-US" sz="2000" dirty="0">
                <a:latin typeface="微軟正黑體" panose="020B0604030504040204" pitchFamily="34" charset="-120"/>
                <a:ea typeface="微軟正黑體" panose="020B0604030504040204" pitchFamily="34" charset="-120"/>
              </a:rPr>
              <a:t>，降低兒童肥胖。</a:t>
            </a:r>
            <a:endParaRPr kumimoji="1" lang="en-US" altLang="zh-CN" sz="2000" dirty="0">
              <a:latin typeface="微軟正黑體" panose="020B0604030504040204" pitchFamily="34" charset="-120"/>
              <a:ea typeface="微軟正黑體" panose="020B0604030504040204" pitchFamily="34" charset="-120"/>
            </a:endParaRPr>
          </a:p>
          <a:p>
            <a:endParaRPr lang="zh-TW" altLang="en-US" sz="2000" dirty="0"/>
          </a:p>
        </p:txBody>
      </p:sp>
      <p:sp>
        <p:nvSpPr>
          <p:cNvPr id="9" name="內容版面配置區 2">
            <a:extLst>
              <a:ext uri="{FF2B5EF4-FFF2-40B4-BE49-F238E27FC236}">
                <a16:creationId xmlns:a16="http://schemas.microsoft.com/office/drawing/2014/main" id="{96FE2BC7-D40F-4D66-BE5D-A3F454D536DF}"/>
              </a:ext>
            </a:extLst>
          </p:cNvPr>
          <p:cNvSpPr txBox="1">
            <a:spLocks/>
          </p:cNvSpPr>
          <p:nvPr/>
        </p:nvSpPr>
        <p:spPr>
          <a:xfrm>
            <a:off x="117022" y="1792539"/>
            <a:ext cx="11957956" cy="104098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buNone/>
            </a:pPr>
            <a:r>
              <a:rPr kumimoji="1" lang="en-US" altLang="zh-TW" sz="3200" b="1" dirty="0">
                <a:latin typeface="微軟正黑體" panose="020B0604030504040204" pitchFamily="34" charset="-120"/>
                <a:ea typeface="微軟正黑體" panose="020B0604030504040204" pitchFamily="34" charset="-120"/>
              </a:rPr>
              <a:t>CBPR</a:t>
            </a:r>
            <a:r>
              <a:rPr kumimoji="1" lang="zh-CN" altLang="en-US" sz="3200" b="1" dirty="0">
                <a:latin typeface="微軟正黑體" panose="020B0604030504040204" pitchFamily="34" charset="-120"/>
                <a:ea typeface="微軟正黑體" panose="020B0604030504040204" pitchFamily="34" charset="-120"/>
              </a:rPr>
              <a:t>合作關係中，多個重疊又不同的目標，可為社區帶來生產力的建設</a:t>
            </a:r>
            <a:endParaRPr kumimoji="1" lang="en-US" altLang="zh-CN" sz="3200" b="1" dirty="0">
              <a:latin typeface="微軟正黑體" panose="020B0604030504040204" pitchFamily="34" charset="-120"/>
              <a:ea typeface="微軟正黑體" panose="020B0604030504040204" pitchFamily="34" charset="-120"/>
            </a:endParaRPr>
          </a:p>
        </p:txBody>
      </p:sp>
      <p:sp>
        <p:nvSpPr>
          <p:cNvPr id="11" name="標題 1">
            <a:extLst>
              <a:ext uri="{FF2B5EF4-FFF2-40B4-BE49-F238E27FC236}">
                <a16:creationId xmlns:a16="http://schemas.microsoft.com/office/drawing/2014/main" id="{8F4AD938-03BE-468D-AD67-0025DF808B10}"/>
              </a:ext>
            </a:extLst>
          </p:cNvPr>
          <p:cNvSpPr txBox="1">
            <a:spLocks/>
          </p:cNvSpPr>
          <p:nvPr/>
        </p:nvSpPr>
        <p:spPr>
          <a:xfrm>
            <a:off x="234044" y="102120"/>
            <a:ext cx="10515600" cy="91624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TW" dirty="0">
                <a:latin typeface="Bahnschrift Condensed" panose="020B0502040204020203" pitchFamily="34" charset="0"/>
              </a:rPr>
              <a:t>Lessons</a:t>
            </a:r>
            <a:r>
              <a:rPr lang="zh-TW" altLang="en-US" dirty="0">
                <a:latin typeface="Bahnschrift Condensed" panose="020B0502040204020203" pitchFamily="34" charset="0"/>
              </a:rPr>
              <a:t> </a:t>
            </a:r>
            <a:r>
              <a:rPr lang="en-US" altLang="zh-TW" dirty="0">
                <a:latin typeface="Bahnschrift Condensed" panose="020B0502040204020203" pitchFamily="34" charset="0"/>
              </a:rPr>
              <a:t>Learned</a:t>
            </a:r>
            <a:r>
              <a:rPr lang="zh-TW" altLang="en-US" dirty="0">
                <a:latin typeface="Bahnschrift Condensed" panose="020B0502040204020203" pitchFamily="34" charset="0"/>
              </a:rPr>
              <a:t> </a:t>
            </a:r>
            <a:r>
              <a:rPr lang="en-US" altLang="zh-TW" dirty="0">
                <a:latin typeface="Bahnschrift Condensed" panose="020B0502040204020203" pitchFamily="34" charset="0"/>
              </a:rPr>
              <a:t>in</a:t>
            </a:r>
            <a:r>
              <a:rPr lang="zh-TW" altLang="en-US" dirty="0">
                <a:latin typeface="Bahnschrift Condensed" panose="020B0502040204020203" pitchFamily="34" charset="0"/>
              </a:rPr>
              <a:t> </a:t>
            </a:r>
            <a:r>
              <a:rPr lang="en-US" altLang="zh-TW" dirty="0">
                <a:latin typeface="Bahnschrift Condensed" panose="020B0502040204020203" pitchFamily="34" charset="0"/>
              </a:rPr>
              <a:t>the</a:t>
            </a:r>
            <a:r>
              <a:rPr lang="zh-TW" altLang="en-US" dirty="0">
                <a:latin typeface="Bahnschrift Condensed" panose="020B0502040204020203" pitchFamily="34" charset="0"/>
              </a:rPr>
              <a:t> </a:t>
            </a:r>
            <a:r>
              <a:rPr lang="en-US" altLang="zh-TW" dirty="0">
                <a:latin typeface="Bahnschrift Condensed" panose="020B0502040204020203" pitchFamily="34" charset="0"/>
              </a:rPr>
              <a:t>CAST</a:t>
            </a:r>
            <a:r>
              <a:rPr lang="zh-TW" altLang="en-US" dirty="0">
                <a:latin typeface="Bahnschrift Condensed" panose="020B0502040204020203" pitchFamily="34" charset="0"/>
              </a:rPr>
              <a:t> </a:t>
            </a:r>
            <a:r>
              <a:rPr lang="en-US" altLang="zh-TW" dirty="0">
                <a:latin typeface="Bahnschrift Condensed" panose="020B0502040204020203" pitchFamily="34" charset="0"/>
              </a:rPr>
              <a:t>CPBR</a:t>
            </a:r>
            <a:r>
              <a:rPr lang="zh-TW" altLang="en-US" dirty="0">
                <a:latin typeface="Bahnschrift Condensed" panose="020B0502040204020203" pitchFamily="34" charset="0"/>
              </a:rPr>
              <a:t> </a:t>
            </a:r>
            <a:r>
              <a:rPr lang="en-US" altLang="zh-TW" dirty="0">
                <a:latin typeface="Bahnschrift Condensed" panose="020B0502040204020203" pitchFamily="34" charset="0"/>
              </a:rPr>
              <a:t>Partnership</a:t>
            </a:r>
            <a:r>
              <a:rPr lang="zh-TW" altLang="en-US" dirty="0">
                <a:latin typeface="Bahnschrift Condensed" panose="020B0502040204020203" pitchFamily="34" charset="0"/>
              </a:rPr>
              <a:t> </a:t>
            </a:r>
          </a:p>
        </p:txBody>
      </p:sp>
      <p:cxnSp>
        <p:nvCxnSpPr>
          <p:cNvPr id="12" name="直線接點 11">
            <a:extLst>
              <a:ext uri="{FF2B5EF4-FFF2-40B4-BE49-F238E27FC236}">
                <a16:creationId xmlns:a16="http://schemas.microsoft.com/office/drawing/2014/main" id="{C64E9D8B-2708-4C3D-BBB7-F9D76D5799E6}"/>
              </a:ext>
            </a:extLst>
          </p:cNvPr>
          <p:cNvCxnSpPr/>
          <p:nvPr/>
        </p:nvCxnSpPr>
        <p:spPr>
          <a:xfrm>
            <a:off x="234044" y="102120"/>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6467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A731BAC-A053-4C95-88DF-A7ADE8018D4D}"/>
              </a:ext>
            </a:extLst>
          </p:cNvPr>
          <p:cNvSpPr/>
          <p:nvPr/>
        </p:nvSpPr>
        <p:spPr>
          <a:xfrm>
            <a:off x="0" y="0"/>
            <a:ext cx="12192000" cy="6858000"/>
          </a:xfrm>
          <a:prstGeom prst="rect">
            <a:avLst/>
          </a:prstGeom>
          <a:solidFill>
            <a:schemeClr val="bg1">
              <a:lumMod val="95000"/>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 name="內容版面配置區 2">
            <a:extLst>
              <a:ext uri="{FF2B5EF4-FFF2-40B4-BE49-F238E27FC236}">
                <a16:creationId xmlns:a16="http://schemas.microsoft.com/office/drawing/2014/main" id="{5CECD1A8-6EBC-4A3A-B11D-2AA89FED4A68}"/>
              </a:ext>
            </a:extLst>
          </p:cNvPr>
          <p:cNvSpPr>
            <a:spLocks noGrp="1"/>
          </p:cNvSpPr>
          <p:nvPr>
            <p:ph idx="1"/>
          </p:nvPr>
        </p:nvSpPr>
        <p:spPr>
          <a:xfrm>
            <a:off x="126961" y="1461297"/>
            <a:ext cx="12065039" cy="4251346"/>
          </a:xfrm>
        </p:spPr>
        <p:txBody>
          <a:bodyPr>
            <a:noAutofit/>
          </a:bodyPr>
          <a:lstStyle/>
          <a:p>
            <a:pPr>
              <a:buFont typeface="Wingdings" panose="05000000000000000000" pitchFamily="2" charset="2"/>
              <a:buChar char="l"/>
            </a:pPr>
            <a:r>
              <a:rPr lang="zh-TW" altLang="en-US" sz="2600" dirty="0">
                <a:latin typeface="微軟正黑體" panose="020B0604030504040204" pitchFamily="34" charset="-120"/>
                <a:ea typeface="微軟正黑體" panose="020B0604030504040204" pitchFamily="34" charset="-120"/>
              </a:rPr>
              <a:t>背景：兒童肥胖是一個具系統且複雜的多層次之公共衛生問題。</a:t>
            </a:r>
            <a:endParaRPr lang="en-US" altLang="zh-TW" sz="26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l"/>
            </a:pPr>
            <a:r>
              <a:rPr lang="zh-TW" altLang="en-US" sz="2600" dirty="0">
                <a:latin typeface="微軟正黑體" panose="020B0604030504040204" pitchFamily="34" charset="-120"/>
                <a:ea typeface="微軟正黑體" panose="020B0604030504040204" pitchFamily="34" charset="-120"/>
              </a:rPr>
              <a:t>目的：此篇文章是要探討</a:t>
            </a:r>
            <a:r>
              <a:rPr lang="en-US" altLang="zh-TW" sz="2600" dirty="0">
                <a:latin typeface="微軟正黑體" panose="020B0604030504040204" pitchFamily="34" charset="-120"/>
                <a:ea typeface="微軟正黑體" panose="020B0604030504040204" pitchFamily="34" charset="-120"/>
              </a:rPr>
              <a:t>Communities and Schools together (CAST)</a:t>
            </a:r>
            <a:r>
              <a:rPr lang="zh-TW" altLang="en-US" sz="2600" dirty="0">
                <a:latin typeface="微軟正黑體" panose="020B0604030504040204" pitchFamily="34" charset="-120"/>
                <a:ea typeface="微軟正黑體" panose="020B0604030504040204" pitchFamily="34" charset="-120"/>
              </a:rPr>
              <a:t>計畫及從</a:t>
            </a:r>
            <a:r>
              <a:rPr lang="en-US" altLang="zh-TW" sz="2600" dirty="0">
                <a:latin typeface="微軟正黑體" panose="020B0604030504040204" pitchFamily="34" charset="-120"/>
                <a:ea typeface="微軟正黑體" panose="020B0604030504040204" pitchFamily="34" charset="-120"/>
              </a:rPr>
              <a:t>Communities-based participatory research(CBPR)</a:t>
            </a:r>
            <a:r>
              <a:rPr lang="zh-TW" altLang="en-US" sz="2600" dirty="0">
                <a:latin typeface="微軟正黑體" panose="020B0604030504040204" pitchFamily="34" charset="-120"/>
                <a:ea typeface="微軟正黑體" panose="020B0604030504040204" pitchFamily="34" charset="-120"/>
              </a:rPr>
              <a:t>模型所學之經驗。</a:t>
            </a:r>
            <a:endParaRPr lang="en-US" altLang="zh-TW" sz="26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l"/>
            </a:pPr>
            <a:r>
              <a:rPr lang="zh-TW" altLang="en-US" sz="2600" dirty="0">
                <a:latin typeface="微軟正黑體" panose="020B0604030504040204" pitchFamily="34" charset="-120"/>
                <a:ea typeface="微軟正黑體" panose="020B0604030504040204" pitchFamily="34" charset="-120"/>
              </a:rPr>
              <a:t>方法：學校、社區組織及研究者合作，使用多種方法檢視早成兒童肥胖環境健康風險，並且舉辦學校</a:t>
            </a:r>
            <a:r>
              <a:rPr lang="en-US" altLang="zh-TW" sz="2600" dirty="0">
                <a:latin typeface="微軟正黑體" panose="020B0604030504040204" pitchFamily="34" charset="-120"/>
                <a:ea typeface="微軟正黑體" panose="020B0604030504040204" pitchFamily="34" charset="-120"/>
              </a:rPr>
              <a:t>-</a:t>
            </a:r>
            <a:r>
              <a:rPr lang="zh-TW" altLang="en-US" sz="2600" dirty="0">
                <a:latin typeface="微軟正黑體" panose="020B0604030504040204" pitchFamily="34" charset="-120"/>
                <a:ea typeface="微軟正黑體" panose="020B0604030504040204" pitchFamily="34" charset="-120"/>
              </a:rPr>
              <a:t>社區的健康活動。行動工作小組安排合作夥伴參與設計和實施研究階段。</a:t>
            </a:r>
          </a:p>
          <a:p>
            <a:pPr>
              <a:buFont typeface="Wingdings" panose="05000000000000000000" pitchFamily="2" charset="2"/>
              <a:buChar char="l"/>
            </a:pPr>
            <a:r>
              <a:rPr lang="zh-TW" altLang="en-US" sz="2600" dirty="0">
                <a:latin typeface="微軟正黑體" panose="020B0604030504040204" pitchFamily="34" charset="-120"/>
                <a:ea typeface="微軟正黑體" panose="020B0604030504040204" pitchFamily="34" charset="-120"/>
              </a:rPr>
              <a:t>經驗獲取</a:t>
            </a:r>
            <a:r>
              <a:rPr lang="en-US" altLang="zh-TW" sz="2600" dirty="0">
                <a:latin typeface="微軟正黑體" panose="020B0604030504040204" pitchFamily="34" charset="-120"/>
                <a:ea typeface="微軟正黑體" panose="020B0604030504040204" pitchFamily="34" charset="-120"/>
              </a:rPr>
              <a:t>/</a:t>
            </a:r>
            <a:r>
              <a:rPr lang="zh-TW" altLang="en-US" sz="2600" dirty="0">
                <a:latin typeface="微軟正黑體" panose="020B0604030504040204" pitchFamily="34" charset="-120"/>
                <a:ea typeface="微軟正黑體" panose="020B0604030504040204" pitchFamily="34" charset="-120"/>
              </a:rPr>
              <a:t>傳承</a:t>
            </a:r>
            <a:r>
              <a:rPr lang="en-US" altLang="zh-TW" sz="2600" dirty="0">
                <a:latin typeface="微軟正黑體" panose="020B0604030504040204" pitchFamily="34" charset="-120"/>
                <a:ea typeface="微軟正黑體" panose="020B0604030504040204" pitchFamily="34" charset="-120"/>
              </a:rPr>
              <a:t>(lesson learned)</a:t>
            </a:r>
            <a:r>
              <a:rPr lang="zh-TW" altLang="en-US" sz="2600" dirty="0">
                <a:latin typeface="微軟正黑體" panose="020B0604030504040204" pitchFamily="34" charset="-120"/>
                <a:ea typeface="微軟正黑體" panose="020B0604030504040204" pitchFamily="34" charset="-120"/>
              </a:rPr>
              <a:t>：五項經驗獲取。</a:t>
            </a:r>
            <a:r>
              <a:rPr lang="en-US" altLang="zh-TW" sz="2600" dirty="0">
                <a:latin typeface="微軟正黑體" panose="020B0604030504040204" pitchFamily="34" charset="-120"/>
                <a:ea typeface="微軟正黑體" panose="020B0604030504040204" pitchFamily="34" charset="-120"/>
              </a:rPr>
              <a:t>(</a:t>
            </a:r>
            <a:r>
              <a:rPr lang="zh-TW" altLang="en-US" sz="2600" dirty="0">
                <a:latin typeface="微軟正黑體" panose="020B0604030504040204" pitchFamily="34" charset="-120"/>
                <a:ea typeface="微軟正黑體" panose="020B0604030504040204" pitchFamily="34" charset="-120"/>
              </a:rPr>
              <a:t>見內文</a:t>
            </a:r>
            <a:r>
              <a:rPr lang="en-US" altLang="zh-TW" sz="2600" dirty="0">
                <a:latin typeface="微軟正黑體" panose="020B0604030504040204" pitchFamily="34" charset="-120"/>
                <a:ea typeface="微軟正黑體" panose="020B0604030504040204" pitchFamily="34" charset="-120"/>
              </a:rPr>
              <a:t>)</a:t>
            </a:r>
            <a:endParaRPr kumimoji="1" lang="en-US" altLang="zh-CN" sz="2600" dirty="0"/>
          </a:p>
          <a:p>
            <a:pPr>
              <a:buFont typeface="Wingdings" panose="05000000000000000000" pitchFamily="2" charset="2"/>
              <a:buChar char="l"/>
            </a:pPr>
            <a:r>
              <a:rPr lang="zh-TW" altLang="en-US" sz="2600" dirty="0">
                <a:latin typeface="微軟正黑體" panose="020B0604030504040204" pitchFamily="34" charset="-120"/>
                <a:ea typeface="微軟正黑體" panose="020B0604030504040204" pitchFamily="34" charset="-120"/>
              </a:rPr>
              <a:t>結論：研究者發起的</a:t>
            </a:r>
            <a:r>
              <a:rPr lang="en-US" altLang="zh-TW" sz="2600" dirty="0">
                <a:latin typeface="微軟正黑體" panose="020B0604030504040204" pitchFamily="34" charset="-120"/>
                <a:ea typeface="微軟正黑體" panose="020B0604030504040204" pitchFamily="34" charset="-120"/>
              </a:rPr>
              <a:t>CBPR</a:t>
            </a:r>
            <a:r>
              <a:rPr lang="zh-TW" altLang="en-US" sz="2600" dirty="0">
                <a:latin typeface="微軟正黑體" panose="020B0604030504040204" pitchFamily="34" charset="-120"/>
                <a:ea typeface="微軟正黑體" panose="020B0604030504040204" pitchFamily="34" charset="-120"/>
              </a:rPr>
              <a:t>合作關係，可有效組織並和多數且多元的行動者促成大型的健康促進合作關係。從</a:t>
            </a:r>
            <a:r>
              <a:rPr lang="en-US" altLang="zh-TW" sz="2600" dirty="0">
                <a:latin typeface="微軟正黑體" panose="020B0604030504040204" pitchFamily="34" charset="-120"/>
                <a:ea typeface="微軟正黑體" panose="020B0604030504040204" pitchFamily="34" charset="-120"/>
              </a:rPr>
              <a:t>CAST</a:t>
            </a:r>
            <a:r>
              <a:rPr lang="zh-TW" altLang="en-US" sz="2600" dirty="0">
                <a:latin typeface="微軟正黑體" panose="020B0604030504040204" pitchFamily="34" charset="-120"/>
                <a:ea typeface="微軟正黑體" panose="020B0604030504040204" pitchFamily="34" charset="-120"/>
              </a:rPr>
              <a:t>計畫得到的經驗，說明協同作用</a:t>
            </a:r>
            <a:r>
              <a:rPr lang="en-US" altLang="zh-TW" sz="2600" dirty="0">
                <a:latin typeface="微軟正黑體" panose="020B0604030504040204" pitchFamily="34" charset="-120"/>
                <a:ea typeface="微軟正黑體" panose="020B0604030504040204" pitchFamily="34" charset="-120"/>
              </a:rPr>
              <a:t>(synergy)</a:t>
            </a:r>
            <a:r>
              <a:rPr lang="zh-TW" altLang="en-US" sz="2600" dirty="0">
                <a:latin typeface="微軟正黑體" panose="020B0604030504040204" pitchFamily="34" charset="-120"/>
                <a:ea typeface="微軟正黑體" panose="020B0604030504040204" pitchFamily="34" charset="-120"/>
              </a:rPr>
              <a:t>可推動與社區人士整體連結的計畫。</a:t>
            </a:r>
          </a:p>
        </p:txBody>
      </p:sp>
      <p:sp>
        <p:nvSpPr>
          <p:cNvPr id="4" name="標題 1">
            <a:extLst>
              <a:ext uri="{FF2B5EF4-FFF2-40B4-BE49-F238E27FC236}">
                <a16:creationId xmlns:a16="http://schemas.microsoft.com/office/drawing/2014/main" id="{9942AA0B-DF66-41E5-BC8E-9CEFF805E3C4}"/>
              </a:ext>
            </a:extLst>
          </p:cNvPr>
          <p:cNvSpPr>
            <a:spLocks noGrp="1"/>
          </p:cNvSpPr>
          <p:nvPr>
            <p:ph type="title"/>
          </p:nvPr>
        </p:nvSpPr>
        <p:spPr>
          <a:xfrm>
            <a:off x="334347" y="233264"/>
            <a:ext cx="10515600" cy="887443"/>
          </a:xfrm>
        </p:spPr>
        <p:txBody>
          <a:bodyPr/>
          <a:lstStyle/>
          <a:p>
            <a:r>
              <a:rPr lang="en-US" altLang="zh-TW" sz="4400" dirty="0">
                <a:latin typeface="Bahnschrift Condensed" panose="020B0502040204020203" pitchFamily="34" charset="0"/>
              </a:rPr>
              <a:t>Abstract</a:t>
            </a:r>
            <a:endParaRPr lang="zh-TW" altLang="en-US" dirty="0">
              <a:latin typeface="Bahnschrift Condensed" panose="020B0502040204020203" pitchFamily="34" charset="0"/>
            </a:endParaRPr>
          </a:p>
        </p:txBody>
      </p:sp>
      <p:cxnSp>
        <p:nvCxnSpPr>
          <p:cNvPr id="5" name="直線接點 4">
            <a:extLst>
              <a:ext uri="{FF2B5EF4-FFF2-40B4-BE49-F238E27FC236}">
                <a16:creationId xmlns:a16="http://schemas.microsoft.com/office/drawing/2014/main" id="{06F671A7-1225-4272-A2E4-2CAB9C48C20C}"/>
              </a:ext>
            </a:extLst>
          </p:cNvPr>
          <p:cNvCxnSpPr/>
          <p:nvPr/>
        </p:nvCxnSpPr>
        <p:spPr>
          <a:xfrm>
            <a:off x="334347" y="262068"/>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9106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F80C31E6-F8A1-E048-9DEC-AC7670F9F34A}"/>
              </a:ext>
            </a:extLst>
          </p:cNvPr>
          <p:cNvSpPr>
            <a:spLocks noGrp="1"/>
          </p:cNvSpPr>
          <p:nvPr>
            <p:ph idx="1"/>
          </p:nvPr>
        </p:nvSpPr>
        <p:spPr>
          <a:xfrm>
            <a:off x="73326" y="3300990"/>
            <a:ext cx="3833446" cy="650237"/>
          </a:xfrm>
        </p:spPr>
        <p:txBody>
          <a:bodyPr>
            <a:normAutofit/>
          </a:bodyPr>
          <a:lstStyle/>
          <a:p>
            <a:pPr>
              <a:buFont typeface="Wingdings" pitchFamily="2" charset="2"/>
              <a:buChar char="Ø"/>
            </a:pPr>
            <a:r>
              <a:rPr kumimoji="1" lang="zh-TW" altLang="en-US" sz="3600" dirty="0">
                <a:latin typeface="微軟正黑體" panose="020B0604030504040204" pitchFamily="34" charset="-120"/>
                <a:ea typeface="微軟正黑體" panose="020B0604030504040204" pitchFamily="34" charset="-120"/>
              </a:rPr>
              <a:t>新興活動的</a:t>
            </a:r>
            <a:r>
              <a:rPr kumimoji="1" lang="zh-TW" altLang="en-US" sz="3600" b="1" dirty="0">
                <a:latin typeface="微軟正黑體" panose="020B0604030504040204" pitchFamily="34" charset="-120"/>
                <a:ea typeface="微軟正黑體" panose="020B0604030504040204" pitchFamily="34" charset="-120"/>
              </a:rPr>
              <a:t>優點：</a:t>
            </a:r>
            <a:endParaRPr kumimoji="1" lang="en-US" altLang="zh-TW" sz="3600" dirty="0">
              <a:latin typeface="微軟正黑體" panose="020B0604030504040204" pitchFamily="34" charset="-120"/>
              <a:ea typeface="微軟正黑體" panose="020B0604030504040204" pitchFamily="34" charset="-120"/>
            </a:endParaRPr>
          </a:p>
        </p:txBody>
      </p:sp>
      <p:sp>
        <p:nvSpPr>
          <p:cNvPr id="4" name="標題 1">
            <a:extLst>
              <a:ext uri="{FF2B5EF4-FFF2-40B4-BE49-F238E27FC236}">
                <a16:creationId xmlns:a16="http://schemas.microsoft.com/office/drawing/2014/main" id="{E781BD85-7B96-4766-B555-962780CB9709}"/>
              </a:ext>
            </a:extLst>
          </p:cNvPr>
          <p:cNvSpPr txBox="1">
            <a:spLocks/>
          </p:cNvSpPr>
          <p:nvPr/>
        </p:nvSpPr>
        <p:spPr>
          <a:xfrm>
            <a:off x="838200" y="300446"/>
            <a:ext cx="10515600" cy="6419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n-US" altLang="zh-TW" dirty="0">
                <a:latin typeface="Bahnschrift Condensed" panose="020B0502040204020203" pitchFamily="34" charset="0"/>
                <a:ea typeface="新細明體" panose="02020500000000000000" pitchFamily="18" charset="-120"/>
              </a:rPr>
              <a:t>Lesson2</a:t>
            </a:r>
            <a:endParaRPr kumimoji="1" lang="zh-TW" altLang="en-US" dirty="0">
              <a:latin typeface="Bahnschrift Condensed" panose="020B0502040204020203" pitchFamily="34" charset="0"/>
              <a:ea typeface="新細明體" panose="02020500000000000000" pitchFamily="18" charset="-120"/>
            </a:endParaRPr>
          </a:p>
        </p:txBody>
      </p:sp>
      <p:cxnSp>
        <p:nvCxnSpPr>
          <p:cNvPr id="5" name="直線接點 4">
            <a:extLst>
              <a:ext uri="{FF2B5EF4-FFF2-40B4-BE49-F238E27FC236}">
                <a16:creationId xmlns:a16="http://schemas.microsoft.com/office/drawing/2014/main" id="{B8C64715-DA69-4828-861C-61E452B35E7F}"/>
              </a:ext>
            </a:extLst>
          </p:cNvPr>
          <p:cNvCxnSpPr/>
          <p:nvPr/>
        </p:nvCxnSpPr>
        <p:spPr>
          <a:xfrm>
            <a:off x="753250" y="300446"/>
            <a:ext cx="0" cy="641946"/>
          </a:xfrm>
          <a:prstGeom prst="line">
            <a:avLst/>
          </a:prstGeom>
          <a:ln w="57150">
            <a:solidFill>
              <a:srgbClr val="002060"/>
            </a:solidFill>
          </a:ln>
        </p:spPr>
        <p:style>
          <a:lnRef idx="3">
            <a:schemeClr val="accent5"/>
          </a:lnRef>
          <a:fillRef idx="0">
            <a:schemeClr val="accent5"/>
          </a:fillRef>
          <a:effectRef idx="2">
            <a:schemeClr val="accent5"/>
          </a:effectRef>
          <a:fontRef idx="minor">
            <a:schemeClr val="tx1"/>
          </a:fontRef>
        </p:style>
      </p:cxnSp>
      <p:sp>
        <p:nvSpPr>
          <p:cNvPr id="9" name="內容版面配置區 2">
            <a:extLst>
              <a:ext uri="{FF2B5EF4-FFF2-40B4-BE49-F238E27FC236}">
                <a16:creationId xmlns:a16="http://schemas.microsoft.com/office/drawing/2014/main" id="{EFD53E77-3008-4878-AC61-56ED1C14C9AE}"/>
              </a:ext>
            </a:extLst>
          </p:cNvPr>
          <p:cNvSpPr txBox="1">
            <a:spLocks/>
          </p:cNvSpPr>
          <p:nvPr/>
        </p:nvSpPr>
        <p:spPr>
          <a:xfrm>
            <a:off x="293082" y="1101969"/>
            <a:ext cx="9296396" cy="7548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buFont typeface="Wingdings 2" pitchFamily="18" charset="2"/>
              <a:buNone/>
            </a:pPr>
            <a:r>
              <a:rPr kumimoji="1" lang="zh-TW" altLang="en-US" sz="3200" b="1" dirty="0">
                <a:latin typeface="微軟正黑體" panose="020B0604030504040204" pitchFamily="34" charset="-120"/>
                <a:ea typeface="微軟正黑體" panose="020B0604030504040204" pitchFamily="34" charset="-120"/>
              </a:rPr>
              <a:t>合作夥伴的新興活動可以</a:t>
            </a:r>
            <a:r>
              <a:rPr kumimoji="1" lang="zh-TW" altLang="en-US" sz="3200" b="1" u="sng" dirty="0">
                <a:latin typeface="微軟正黑體" panose="020B0604030504040204" pitchFamily="34" charset="-120"/>
                <a:ea typeface="微軟正黑體" panose="020B0604030504040204" pitchFamily="34" charset="-120"/>
              </a:rPr>
              <a:t>延伸</a:t>
            </a:r>
            <a:r>
              <a:rPr kumimoji="1" lang="zh-TW" altLang="en-US" sz="3200" b="1" dirty="0">
                <a:latin typeface="微軟正黑體" panose="020B0604030504040204" pitchFamily="34" charset="-120"/>
                <a:ea typeface="微軟正黑體" panose="020B0604030504040204" pitchFamily="34" charset="-120"/>
              </a:rPr>
              <a:t>並</a:t>
            </a:r>
            <a:r>
              <a:rPr kumimoji="1" lang="zh-TW" altLang="en-US" sz="3200" b="1" u="sng" dirty="0">
                <a:latin typeface="微軟正黑體" panose="020B0604030504040204" pitchFamily="34" charset="-120"/>
                <a:ea typeface="微軟正黑體" panose="020B0604030504040204" pitchFamily="34" charset="-120"/>
              </a:rPr>
              <a:t>加強</a:t>
            </a:r>
            <a:r>
              <a:rPr kumimoji="1" lang="zh-TW" altLang="en-US" sz="3200" b="1" dirty="0">
                <a:latin typeface="微軟正黑體" panose="020B0604030504040204" pitchFamily="34" charset="-120"/>
                <a:ea typeface="微軟正黑體" panose="020B0604030504040204" pitchFamily="34" charset="-120"/>
              </a:rPr>
              <a:t>計畫</a:t>
            </a:r>
            <a:endParaRPr kumimoji="1" lang="en-US" altLang="zh-TW" sz="3200" b="1" dirty="0">
              <a:latin typeface="微軟正黑體" panose="020B0604030504040204" pitchFamily="34" charset="-120"/>
              <a:ea typeface="微軟正黑體" panose="020B0604030504040204" pitchFamily="34" charset="-120"/>
            </a:endParaRPr>
          </a:p>
        </p:txBody>
      </p:sp>
      <p:graphicFrame>
        <p:nvGraphicFramePr>
          <p:cNvPr id="11" name="資料庫圖表 10">
            <a:extLst>
              <a:ext uri="{FF2B5EF4-FFF2-40B4-BE49-F238E27FC236}">
                <a16:creationId xmlns:a16="http://schemas.microsoft.com/office/drawing/2014/main" id="{8B1C6018-653B-44D7-A5E1-B47BEB7569CF}"/>
              </a:ext>
            </a:extLst>
          </p:cNvPr>
          <p:cNvGraphicFramePr/>
          <p:nvPr>
            <p:extLst>
              <p:ext uri="{D42A27DB-BD31-4B8C-83A1-F6EECF244321}">
                <p14:modId xmlns:p14="http://schemas.microsoft.com/office/powerpoint/2010/main" val="1832783481"/>
              </p:ext>
            </p:extLst>
          </p:nvPr>
        </p:nvGraphicFramePr>
        <p:xfrm>
          <a:off x="4095261" y="942392"/>
          <a:ext cx="7917905" cy="5514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內容版面配置區 2">
            <a:extLst>
              <a:ext uri="{FF2B5EF4-FFF2-40B4-BE49-F238E27FC236}">
                <a16:creationId xmlns:a16="http://schemas.microsoft.com/office/drawing/2014/main" id="{EB5296D9-35FD-45B7-8E94-247BF94F89F1}"/>
              </a:ext>
            </a:extLst>
          </p:cNvPr>
          <p:cNvSpPr txBox="1">
            <a:spLocks/>
          </p:cNvSpPr>
          <p:nvPr/>
        </p:nvSpPr>
        <p:spPr>
          <a:xfrm>
            <a:off x="178834" y="5506497"/>
            <a:ext cx="11720084" cy="105105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r>
              <a:rPr kumimoji="1" lang="zh-TW" altLang="en-US" dirty="0">
                <a:latin typeface="微軟正黑體" panose="020B0604030504040204" pitchFamily="34" charset="-120"/>
                <a:ea typeface="微軟正黑體" panose="020B0604030504040204" pitchFamily="34" charset="-120"/>
              </a:rPr>
              <a:t>例子：體能訓練者搜集四、五年級學生的體能數據資料，並和學童的身高體重（體位資料）及學業表現結合，成為全新的應用，可作後續體能（身體）活動的介入</a:t>
            </a:r>
          </a:p>
        </p:txBody>
      </p:sp>
    </p:spTree>
    <p:extLst>
      <p:ext uri="{BB962C8B-B14F-4D97-AF65-F5344CB8AC3E}">
        <p14:creationId xmlns:p14="http://schemas.microsoft.com/office/powerpoint/2010/main" val="1652081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E28B8AA8-FA6A-9946-B0DD-519F4A4B0B82}"/>
              </a:ext>
            </a:extLst>
          </p:cNvPr>
          <p:cNvSpPr>
            <a:spLocks noGrp="1"/>
          </p:cNvSpPr>
          <p:nvPr>
            <p:ph idx="1"/>
          </p:nvPr>
        </p:nvSpPr>
        <p:spPr>
          <a:xfrm>
            <a:off x="396435" y="2039261"/>
            <a:ext cx="11652735" cy="4913007"/>
          </a:xfrm>
        </p:spPr>
        <p:txBody>
          <a:bodyPr>
            <a:normAutofit/>
          </a:bodyPr>
          <a:lstStyle/>
          <a:p>
            <a:pPr marL="514350" indent="-514350">
              <a:buFont typeface="+mj-lt"/>
              <a:buAutoNum type="arabicPeriod"/>
            </a:pPr>
            <a:r>
              <a:rPr kumimoji="1" lang="zh-TW" altLang="en-US" sz="2600" b="1" dirty="0">
                <a:latin typeface="微軟正黑體" panose="020B0604030504040204" pitchFamily="34" charset="-120"/>
                <a:ea typeface="微軟正黑體" panose="020B0604030504040204" pitchFamily="34" charset="-120"/>
              </a:rPr>
              <a:t>學校地區護理師</a:t>
            </a:r>
            <a:endParaRPr kumimoji="1" lang="en-US" altLang="zh-TW" sz="2600" b="1" dirty="0">
              <a:latin typeface="微軟正黑體" panose="020B0604030504040204" pitchFamily="34" charset="-120"/>
              <a:ea typeface="微軟正黑體" panose="020B0604030504040204" pitchFamily="34" charset="-120"/>
            </a:endParaRPr>
          </a:p>
          <a:p>
            <a:r>
              <a:rPr kumimoji="1" lang="zh-TW" altLang="en-US" sz="2600" dirty="0">
                <a:latin typeface="微軟正黑體" panose="020B0604030504040204" pitchFamily="34" charset="-120"/>
                <a:ea typeface="微軟正黑體" panose="020B0604030504040204" pitchFamily="34" charset="-120"/>
              </a:rPr>
              <a:t>護理師作為小學校長及研究者之間的橋梁，促成合作關係</a:t>
            </a:r>
            <a:endParaRPr kumimoji="1" lang="en-US" altLang="zh-TW" sz="2600" dirty="0">
              <a:latin typeface="微軟正黑體" panose="020B0604030504040204" pitchFamily="34" charset="-120"/>
              <a:ea typeface="微軟正黑體" panose="020B0604030504040204" pitchFamily="34" charset="-120"/>
            </a:endParaRPr>
          </a:p>
          <a:p>
            <a:pPr marL="514350" indent="-514350">
              <a:buFont typeface="+mj-lt"/>
              <a:buAutoNum type="arabicPeriod" startAt="2"/>
            </a:pPr>
            <a:r>
              <a:rPr kumimoji="1" lang="zh-TW" altLang="en-US" sz="2600" b="1" dirty="0">
                <a:latin typeface="微軟正黑體" panose="020B0604030504040204" pitchFamily="34" charset="-120"/>
                <a:ea typeface="微軟正黑體" panose="020B0604030504040204" pitchFamily="34" charset="-120"/>
              </a:rPr>
              <a:t>學校地區行政人員</a:t>
            </a:r>
            <a:r>
              <a:rPr kumimoji="1" lang="zh-TW" altLang="en-US" sz="2600" dirty="0">
                <a:latin typeface="微軟正黑體" panose="020B0604030504040204" pitchFamily="34" charset="-120"/>
                <a:ea typeface="微軟正黑體" panose="020B0604030504040204" pitchFamily="34" charset="-120"/>
              </a:rPr>
              <a:t>（在行政執行面上有助益）</a:t>
            </a:r>
            <a:endParaRPr kumimoji="1" lang="en-US" altLang="zh-TW" sz="2600" dirty="0">
              <a:latin typeface="微軟正黑體" panose="020B0604030504040204" pitchFamily="34" charset="-120"/>
              <a:ea typeface="微軟正黑體" panose="020B0604030504040204" pitchFamily="34" charset="-120"/>
            </a:endParaRPr>
          </a:p>
          <a:p>
            <a:pPr fontAlgn="t"/>
            <a:r>
              <a:rPr kumimoji="1" lang="zh-TW" altLang="en-US" sz="2600" dirty="0">
                <a:latin typeface="微軟正黑體" panose="020B0604030504040204" pitchFamily="34" charset="-120"/>
                <a:ea typeface="微軟正黑體" panose="020B0604030504040204" pitchFamily="34" charset="-120"/>
              </a:rPr>
              <a:t>招聘負責</a:t>
            </a:r>
            <a:r>
              <a:rPr kumimoji="1" lang="en-US" altLang="zh-TW" sz="2600" dirty="0">
                <a:latin typeface="微軟正黑體" panose="020B0604030504040204" pitchFamily="34" charset="-120"/>
                <a:ea typeface="微軟正黑體" panose="020B0604030504040204" pitchFamily="34" charset="-120"/>
              </a:rPr>
              <a:t>CAST</a:t>
            </a:r>
            <a:r>
              <a:rPr kumimoji="1" lang="zh-TW" altLang="en-US" sz="2600" dirty="0">
                <a:latin typeface="微軟正黑體" panose="020B0604030504040204" pitchFamily="34" charset="-120"/>
                <a:ea typeface="微軟正黑體" panose="020B0604030504040204" pitchFamily="34" charset="-120"/>
              </a:rPr>
              <a:t>計畫的社區學校協調員</a:t>
            </a:r>
            <a:endParaRPr kumimoji="1" lang="en-US" altLang="zh-TW" sz="2600" dirty="0">
              <a:latin typeface="微軟正黑體" panose="020B0604030504040204" pitchFamily="34" charset="-120"/>
              <a:ea typeface="微軟正黑體" panose="020B0604030504040204" pitchFamily="34" charset="-120"/>
            </a:endParaRPr>
          </a:p>
          <a:p>
            <a:pPr fontAlgn="t"/>
            <a:r>
              <a:rPr kumimoji="1" lang="zh-TW" altLang="en-US" sz="2600" dirty="0">
                <a:latin typeface="微軟正黑體" panose="020B0604030504040204" pitchFamily="34" charset="-120"/>
                <a:ea typeface="微軟正黑體" panose="020B0604030504040204" pitchFamily="34" charset="-120"/>
              </a:rPr>
              <a:t>徵得幼兒園家長及新進此社區之家庭的研究同意</a:t>
            </a:r>
            <a:endParaRPr kumimoji="1" lang="en-US" altLang="zh-TW" sz="2600" dirty="0">
              <a:latin typeface="微軟正黑體" panose="020B0604030504040204" pitchFamily="34" charset="-120"/>
              <a:ea typeface="微軟正黑體" panose="020B0604030504040204" pitchFamily="34" charset="-120"/>
            </a:endParaRPr>
          </a:p>
          <a:p>
            <a:pPr fontAlgn="t"/>
            <a:r>
              <a:rPr kumimoji="1" lang="zh-TW" altLang="en-US" sz="2600" dirty="0">
                <a:latin typeface="微軟正黑體" panose="020B0604030504040204" pitchFamily="34" charset="-120"/>
                <a:ea typeface="微軟正黑體" panose="020B0604030504040204" pitchFamily="34" charset="-120"/>
              </a:rPr>
              <a:t>管理地區電子資料庫和計劃之間的數據共享</a:t>
            </a:r>
            <a:endParaRPr kumimoji="1" lang="en-US" altLang="zh-TW" sz="2600" dirty="0">
              <a:latin typeface="微軟正黑體" panose="020B0604030504040204" pitchFamily="34" charset="-120"/>
              <a:ea typeface="微軟正黑體" panose="020B0604030504040204" pitchFamily="34" charset="-120"/>
            </a:endParaRPr>
          </a:p>
          <a:p>
            <a:pPr fontAlgn="t"/>
            <a:r>
              <a:rPr lang="zh-TW" altLang="en-US" sz="2600" dirty="0">
                <a:latin typeface="微軟正黑體" panose="020B0604030504040204" pitchFamily="34" charset="-120"/>
                <a:ea typeface="微軟正黑體" panose="020B0604030504040204" pitchFamily="34" charset="-120"/>
              </a:rPr>
              <a:t>為計畫提供免費的空間召開會議</a:t>
            </a:r>
            <a:endParaRPr lang="en-US" altLang="zh-TW" sz="2600" dirty="0">
              <a:latin typeface="微軟正黑體" panose="020B0604030504040204" pitchFamily="34" charset="-120"/>
              <a:ea typeface="微軟正黑體" panose="020B0604030504040204" pitchFamily="34" charset="-120"/>
            </a:endParaRPr>
          </a:p>
          <a:p>
            <a:pPr fontAlgn="t"/>
            <a:r>
              <a:rPr lang="zh-TW" altLang="en-US" sz="2600" dirty="0">
                <a:latin typeface="微軟正黑體" panose="020B0604030504040204" pitchFamily="34" charset="-120"/>
                <a:ea typeface="微軟正黑體" panose="020B0604030504040204" pitchFamily="34" charset="-120"/>
              </a:rPr>
              <a:t>將計畫資訊整合到學校刊物和網站中</a:t>
            </a:r>
            <a:endParaRPr lang="en-US" altLang="zh-TW" sz="2600" dirty="0">
              <a:latin typeface="微軟正黑體" panose="020B0604030504040204" pitchFamily="34" charset="-120"/>
              <a:ea typeface="微軟正黑體" panose="020B0604030504040204" pitchFamily="34" charset="-120"/>
            </a:endParaRPr>
          </a:p>
          <a:p>
            <a:pPr fontAlgn="t"/>
            <a:r>
              <a:rPr kumimoji="1" lang="zh-TW" altLang="en-US" sz="2600" dirty="0">
                <a:latin typeface="微軟正黑體" panose="020B0604030504040204" pitchFamily="34" charset="-120"/>
                <a:ea typeface="微軟正黑體" panose="020B0604030504040204" pitchFamily="34" charset="-120"/>
              </a:rPr>
              <a:t>參與</a:t>
            </a:r>
            <a:r>
              <a:rPr kumimoji="1" lang="en-US" altLang="zh-TW" sz="2600" dirty="0">
                <a:latin typeface="微軟正黑體" panose="020B0604030504040204" pitchFamily="34" charset="-120"/>
                <a:ea typeface="微軟正黑體" panose="020B0604030504040204" pitchFamily="34" charset="-120"/>
              </a:rPr>
              <a:t>CAST</a:t>
            </a:r>
            <a:r>
              <a:rPr kumimoji="1" lang="zh-TW" altLang="en-US" sz="2600" dirty="0">
                <a:latin typeface="微軟正黑體" panose="020B0604030504040204" pitchFamily="34" charset="-120"/>
                <a:ea typeface="微軟正黑體" panose="020B0604030504040204" pitchFamily="34" charset="-120"/>
              </a:rPr>
              <a:t>工作小組，出席公開論壇，獲取計畫的資料，以協助討論政</a:t>
            </a:r>
            <a:r>
              <a:rPr kumimoji="1" lang="zh-TW" altLang="en-US" dirty="0">
                <a:latin typeface="微軟正黑體" panose="020B0604030504040204" pitchFamily="34" charset="-120"/>
                <a:ea typeface="微軟正黑體" panose="020B0604030504040204" pitchFamily="34" charset="-120"/>
              </a:rPr>
              <a:t>策   </a:t>
            </a:r>
            <a:r>
              <a:rPr kumimoji="1" lang="zh-TW" altLang="en-US" sz="2400" dirty="0">
                <a:latin typeface="微軟正黑體" panose="020B0604030504040204" pitchFamily="34" charset="-120"/>
                <a:ea typeface="微軟正黑體" panose="020B0604030504040204" pitchFamily="34" charset="-120"/>
              </a:rPr>
              <a:t>（例：社區中的人行道）</a:t>
            </a:r>
            <a:endParaRPr kumimoji="1" lang="en-US" altLang="zh-TW" sz="2400" dirty="0">
              <a:latin typeface="微軟正黑體" panose="020B0604030504040204" pitchFamily="34" charset="-120"/>
              <a:ea typeface="微軟正黑體" panose="020B0604030504040204" pitchFamily="34" charset="-120"/>
            </a:endParaRPr>
          </a:p>
          <a:p>
            <a:pPr fontAlgn="t"/>
            <a:endParaRPr kumimoji="1" lang="en-US" altLang="zh-TW" dirty="0">
              <a:latin typeface="微軟正黑體" panose="020B0604030504040204" pitchFamily="34" charset="-120"/>
              <a:ea typeface="微軟正黑體" panose="020B0604030504040204" pitchFamily="34" charset="-120"/>
            </a:endParaRPr>
          </a:p>
        </p:txBody>
      </p:sp>
      <p:sp>
        <p:nvSpPr>
          <p:cNvPr id="4" name="標題 1">
            <a:extLst>
              <a:ext uri="{FF2B5EF4-FFF2-40B4-BE49-F238E27FC236}">
                <a16:creationId xmlns:a16="http://schemas.microsoft.com/office/drawing/2014/main" id="{051C875A-87D1-47AC-879E-F20E98C2B816}"/>
              </a:ext>
            </a:extLst>
          </p:cNvPr>
          <p:cNvSpPr txBox="1">
            <a:spLocks/>
          </p:cNvSpPr>
          <p:nvPr/>
        </p:nvSpPr>
        <p:spPr>
          <a:xfrm>
            <a:off x="838200" y="338153"/>
            <a:ext cx="10515600" cy="6419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n-US" altLang="zh-TW" dirty="0">
                <a:latin typeface="Bahnschrift Condensed" panose="020B0502040204020203" pitchFamily="34" charset="0"/>
                <a:ea typeface="新細明體" panose="02020500000000000000" pitchFamily="18" charset="-120"/>
              </a:rPr>
              <a:t>Lesson</a:t>
            </a:r>
            <a:r>
              <a:rPr kumimoji="1" lang="en-US" altLang="zh-CN" dirty="0">
                <a:latin typeface="Bahnschrift Condensed" panose="020B0502040204020203" pitchFamily="34" charset="0"/>
                <a:ea typeface="新細明體" panose="02020500000000000000" pitchFamily="18" charset="-120"/>
              </a:rPr>
              <a:t>3</a:t>
            </a:r>
            <a:endParaRPr kumimoji="1" lang="zh-TW" altLang="en-US" dirty="0">
              <a:latin typeface="Bahnschrift Condensed" panose="020B0502040204020203" pitchFamily="34" charset="0"/>
              <a:ea typeface="新細明體" panose="02020500000000000000" pitchFamily="18" charset="-120"/>
            </a:endParaRPr>
          </a:p>
        </p:txBody>
      </p:sp>
      <p:cxnSp>
        <p:nvCxnSpPr>
          <p:cNvPr id="5" name="直線接點 4">
            <a:extLst>
              <a:ext uri="{FF2B5EF4-FFF2-40B4-BE49-F238E27FC236}">
                <a16:creationId xmlns:a16="http://schemas.microsoft.com/office/drawing/2014/main" id="{DE5281C3-3EEB-4526-B72C-D18D3BDFF0C3}"/>
              </a:ext>
            </a:extLst>
          </p:cNvPr>
          <p:cNvCxnSpPr/>
          <p:nvPr/>
        </p:nvCxnSpPr>
        <p:spPr>
          <a:xfrm>
            <a:off x="753250" y="338153"/>
            <a:ext cx="0" cy="641946"/>
          </a:xfrm>
          <a:prstGeom prst="line">
            <a:avLst/>
          </a:prstGeom>
          <a:ln w="57150">
            <a:solidFill>
              <a:srgbClr val="002060"/>
            </a:solidFill>
          </a:ln>
        </p:spPr>
        <p:style>
          <a:lnRef idx="3">
            <a:schemeClr val="accent5"/>
          </a:lnRef>
          <a:fillRef idx="0">
            <a:schemeClr val="accent5"/>
          </a:fillRef>
          <a:effectRef idx="2">
            <a:schemeClr val="accent5"/>
          </a:effectRef>
          <a:fontRef idx="minor">
            <a:schemeClr val="tx1"/>
          </a:fontRef>
        </p:style>
      </p:cxnSp>
      <p:sp>
        <p:nvSpPr>
          <p:cNvPr id="9" name="內容版面配置區 2">
            <a:extLst>
              <a:ext uri="{FF2B5EF4-FFF2-40B4-BE49-F238E27FC236}">
                <a16:creationId xmlns:a16="http://schemas.microsoft.com/office/drawing/2014/main" id="{B71166F5-B6BF-415A-A6E7-27A5B4FEFD14}"/>
              </a:ext>
            </a:extLst>
          </p:cNvPr>
          <p:cNvSpPr txBox="1">
            <a:spLocks/>
          </p:cNvSpPr>
          <p:nvPr/>
        </p:nvSpPr>
        <p:spPr>
          <a:xfrm>
            <a:off x="325318" y="1032347"/>
            <a:ext cx="11432925" cy="7278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buFont typeface="Wingdings 2" pitchFamily="18" charset="2"/>
              <a:buNone/>
            </a:pPr>
            <a:r>
              <a:rPr kumimoji="1" lang="zh-TW" altLang="en-US" sz="3000" b="1" dirty="0">
                <a:latin typeface="微軟正黑體" panose="020B0604030504040204" pitchFamily="34" charset="-120"/>
                <a:ea typeface="微軟正黑體" panose="020B0604030504040204" pitchFamily="34" charset="-120"/>
              </a:rPr>
              <a:t>學校和地區很自然地可以參與兒童肥胖計畫，但是</a:t>
            </a:r>
            <a:r>
              <a:rPr kumimoji="1" lang="zh-TW" altLang="en-US" sz="3000" b="1" u="sng" dirty="0">
                <a:latin typeface="微軟正黑體" panose="020B0604030504040204" pitchFamily="34" charset="-120"/>
                <a:ea typeface="微軟正黑體" panose="020B0604030504040204" pitchFamily="34" charset="-120"/>
              </a:rPr>
              <a:t>關鍵人物</a:t>
            </a:r>
            <a:r>
              <a:rPr kumimoji="1" lang="zh-TW" altLang="en-US" sz="3000" b="1" dirty="0">
                <a:latin typeface="微軟正黑體" panose="020B0604030504040204" pitchFamily="34" charset="-120"/>
                <a:ea typeface="微軟正黑體" panose="020B0604030504040204" pitchFamily="34" charset="-120"/>
              </a:rPr>
              <a:t>的參與和承諾更重要</a:t>
            </a:r>
            <a:endParaRPr kumimoji="1" lang="en-US" altLang="zh-TW" sz="30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05767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E28B8AA8-FA6A-9946-B0DD-519F4A4B0B82}"/>
              </a:ext>
            </a:extLst>
          </p:cNvPr>
          <p:cNvSpPr>
            <a:spLocks noGrp="1"/>
          </p:cNvSpPr>
          <p:nvPr>
            <p:ph idx="1"/>
          </p:nvPr>
        </p:nvSpPr>
        <p:spPr>
          <a:xfrm>
            <a:off x="269632" y="1314242"/>
            <a:ext cx="11652735" cy="3035563"/>
          </a:xfrm>
        </p:spPr>
        <p:txBody>
          <a:bodyPr>
            <a:normAutofit/>
          </a:bodyPr>
          <a:lstStyle/>
          <a:p>
            <a:pPr marL="514350" indent="-514350">
              <a:buFont typeface="+mj-lt"/>
              <a:buAutoNum type="arabicPeriod" startAt="3"/>
            </a:pPr>
            <a:r>
              <a:rPr kumimoji="1" lang="zh-TW" altLang="en-US" b="1" dirty="0">
                <a:latin typeface="微軟正黑體" panose="020B0604030504040204" pitchFamily="34" charset="-120"/>
                <a:ea typeface="微軟正黑體" panose="020B0604030504040204" pitchFamily="34" charset="-120"/>
              </a:rPr>
              <a:t>學校地區的餐飲服務的負責人</a:t>
            </a:r>
            <a:endParaRPr kumimoji="1" lang="en-US" altLang="zh-TW" b="1" dirty="0">
              <a:latin typeface="微軟正黑體" panose="020B0604030504040204" pitchFamily="34" charset="-120"/>
              <a:ea typeface="微軟正黑體" panose="020B0604030504040204" pitchFamily="34" charset="-120"/>
            </a:endParaRPr>
          </a:p>
          <a:p>
            <a:pPr marL="0" indent="0">
              <a:buNone/>
            </a:pPr>
            <a:r>
              <a:rPr kumimoji="1" lang="zh-TW" altLang="en-US" dirty="0">
                <a:latin typeface="微軟正黑體" panose="020B0604030504040204" pitchFamily="34" charset="-120"/>
                <a:ea typeface="微軟正黑體" panose="020B0604030504040204" pitchFamily="34" charset="-120"/>
              </a:rPr>
              <a:t>與研究者和社區夥伴配合，實施產地直送計畫。學校的餐點使用產地直送計畫的食材。</a:t>
            </a:r>
            <a:endParaRPr kumimoji="1" lang="en-US" altLang="zh-TW" dirty="0">
              <a:latin typeface="微軟正黑體" panose="020B0604030504040204" pitchFamily="34" charset="-120"/>
              <a:ea typeface="微軟正黑體" panose="020B0604030504040204" pitchFamily="34" charset="-120"/>
            </a:endParaRPr>
          </a:p>
        </p:txBody>
      </p:sp>
      <p:sp>
        <p:nvSpPr>
          <p:cNvPr id="4" name="標題 1">
            <a:extLst>
              <a:ext uri="{FF2B5EF4-FFF2-40B4-BE49-F238E27FC236}">
                <a16:creationId xmlns:a16="http://schemas.microsoft.com/office/drawing/2014/main" id="{051C875A-87D1-47AC-879E-F20E98C2B816}"/>
              </a:ext>
            </a:extLst>
          </p:cNvPr>
          <p:cNvSpPr txBox="1">
            <a:spLocks/>
          </p:cNvSpPr>
          <p:nvPr/>
        </p:nvSpPr>
        <p:spPr>
          <a:xfrm>
            <a:off x="838200" y="300446"/>
            <a:ext cx="10515600" cy="6419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n-US" altLang="zh-TW" dirty="0">
                <a:latin typeface="Bahnschrift Condensed" panose="020B0502040204020203" pitchFamily="34" charset="0"/>
                <a:ea typeface="新細明體" panose="02020500000000000000" pitchFamily="18" charset="-120"/>
              </a:rPr>
              <a:t>Lesson</a:t>
            </a:r>
            <a:r>
              <a:rPr kumimoji="1" lang="en-US" altLang="zh-CN" dirty="0">
                <a:latin typeface="Bahnschrift Condensed" panose="020B0502040204020203" pitchFamily="34" charset="0"/>
                <a:ea typeface="新細明體" panose="02020500000000000000" pitchFamily="18" charset="-120"/>
              </a:rPr>
              <a:t>3</a:t>
            </a:r>
            <a:endParaRPr kumimoji="1" lang="zh-TW" altLang="en-US" dirty="0">
              <a:latin typeface="Bahnschrift Condensed" panose="020B0502040204020203" pitchFamily="34" charset="0"/>
              <a:ea typeface="新細明體" panose="02020500000000000000" pitchFamily="18" charset="-120"/>
            </a:endParaRPr>
          </a:p>
        </p:txBody>
      </p:sp>
      <p:cxnSp>
        <p:nvCxnSpPr>
          <p:cNvPr id="5" name="直線接點 4">
            <a:extLst>
              <a:ext uri="{FF2B5EF4-FFF2-40B4-BE49-F238E27FC236}">
                <a16:creationId xmlns:a16="http://schemas.microsoft.com/office/drawing/2014/main" id="{DE5281C3-3EEB-4526-B72C-D18D3BDFF0C3}"/>
              </a:ext>
            </a:extLst>
          </p:cNvPr>
          <p:cNvCxnSpPr/>
          <p:nvPr/>
        </p:nvCxnSpPr>
        <p:spPr>
          <a:xfrm>
            <a:off x="753250" y="300446"/>
            <a:ext cx="0" cy="641946"/>
          </a:xfrm>
          <a:prstGeom prst="line">
            <a:avLst/>
          </a:prstGeom>
          <a:ln w="57150">
            <a:solidFill>
              <a:srgbClr val="002060"/>
            </a:solidFill>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2358435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D01C9FA2-D9BF-2E47-A084-8B321B7D10AB}"/>
              </a:ext>
            </a:extLst>
          </p:cNvPr>
          <p:cNvSpPr>
            <a:spLocks noGrp="1"/>
          </p:cNvSpPr>
          <p:nvPr>
            <p:ph idx="1"/>
          </p:nvPr>
        </p:nvSpPr>
        <p:spPr>
          <a:xfrm>
            <a:off x="439614" y="2253656"/>
            <a:ext cx="11553091" cy="4351337"/>
          </a:xfrm>
        </p:spPr>
        <p:txBody>
          <a:bodyPr>
            <a:normAutofit/>
          </a:bodyPr>
          <a:lstStyle/>
          <a:p>
            <a:r>
              <a:rPr kumimoji="1" lang="en-US" altLang="zh-TW" dirty="0">
                <a:latin typeface="微軟正黑體" panose="020B0604030504040204" pitchFamily="34" charset="-120"/>
                <a:ea typeface="微軟正黑體" panose="020B0604030504040204" pitchFamily="34" charset="-120"/>
              </a:rPr>
              <a:t>CAST</a:t>
            </a:r>
            <a:r>
              <a:rPr kumimoji="1" lang="zh-TW" altLang="en-US" dirty="0">
                <a:latin typeface="微軟正黑體" panose="020B0604030504040204" pitchFamily="34" charset="-120"/>
                <a:ea typeface="微軟正黑體" panose="020B0604030504040204" pitchFamily="34" charset="-120"/>
              </a:rPr>
              <a:t> </a:t>
            </a:r>
            <a:r>
              <a:rPr kumimoji="1" lang="en-US" altLang="zh-TW" dirty="0">
                <a:latin typeface="微軟正黑體" panose="020B0604030504040204" pitchFamily="34" charset="-120"/>
                <a:ea typeface="微軟正黑體" panose="020B0604030504040204" pitchFamily="34" charset="-120"/>
              </a:rPr>
              <a:t>CBPR</a:t>
            </a:r>
            <a:r>
              <a:rPr kumimoji="1" lang="zh-TW" altLang="en-US" dirty="0">
                <a:latin typeface="微軟正黑體" panose="020B0604030504040204" pitchFamily="34" charset="-120"/>
                <a:ea typeface="微軟正黑體" panose="020B0604030504040204" pitchFamily="34" charset="-120"/>
              </a:rPr>
              <a:t>計畫之過程為動態，並涉及多變的環境。</a:t>
            </a:r>
            <a:endParaRPr kumimoji="1" lang="en-US" altLang="zh-TW" dirty="0">
              <a:latin typeface="微軟正黑體" panose="020B0604030504040204" pitchFamily="34" charset="-120"/>
              <a:ea typeface="微軟正黑體" panose="020B0604030504040204" pitchFamily="34" charset="-120"/>
            </a:endParaRPr>
          </a:p>
          <a:p>
            <a:r>
              <a:rPr kumimoji="1" lang="zh-TW" altLang="en-US" dirty="0">
                <a:latin typeface="微軟正黑體" panose="020B0604030504040204" pitchFamily="34" charset="-120"/>
                <a:ea typeface="微軟正黑體" panose="020B0604030504040204" pitchFamily="34" charset="-120"/>
              </a:rPr>
              <a:t>合作之對象的改變，不僅對計畫造成挑戰，也帶來許多機會。</a:t>
            </a:r>
            <a:endParaRPr kumimoji="1" lang="en-US" altLang="zh-TW" dirty="0">
              <a:latin typeface="微軟正黑體" panose="020B0604030504040204" pitchFamily="34" charset="-120"/>
              <a:ea typeface="微軟正黑體" panose="020B0604030504040204" pitchFamily="34" charset="-120"/>
            </a:endParaRPr>
          </a:p>
          <a:p>
            <a:r>
              <a:rPr kumimoji="1" lang="zh-TW" altLang="en-US" dirty="0">
                <a:latin typeface="微軟正黑體" panose="020B0604030504040204" pitchFamily="34" charset="-120"/>
                <a:ea typeface="微軟正黑體" panose="020B0604030504040204" pitchFamily="34" charset="-120"/>
              </a:rPr>
              <a:t>因著多變的環境，讓計畫開發了許多合作對象，也創立了有社區支持的學校健康中心。</a:t>
            </a:r>
            <a:endParaRPr kumimoji="1" lang="en-US" altLang="zh-TW" dirty="0">
              <a:latin typeface="微軟正黑體" panose="020B0604030504040204" pitchFamily="34" charset="-120"/>
              <a:ea typeface="微軟正黑體" panose="020B0604030504040204" pitchFamily="34" charset="-120"/>
            </a:endParaRPr>
          </a:p>
          <a:p>
            <a:r>
              <a:rPr kumimoji="1" lang="zh-TW" altLang="en-US" dirty="0">
                <a:latin typeface="微軟正黑體" panose="020B0604030504040204" pitchFamily="34" charset="-120"/>
                <a:ea typeface="微軟正黑體" panose="020B0604030504040204" pitchFamily="34" charset="-120"/>
              </a:rPr>
              <a:t>此中心結合護理師、家長、社區，共同關注家庭和兒童的健康。</a:t>
            </a:r>
            <a:endParaRPr kumimoji="1" lang="en-US" altLang="zh-TW" dirty="0">
              <a:latin typeface="微軟正黑體" panose="020B0604030504040204" pitchFamily="34" charset="-120"/>
              <a:ea typeface="微軟正黑體" panose="020B0604030504040204" pitchFamily="34" charset="-120"/>
            </a:endParaRPr>
          </a:p>
          <a:p>
            <a:r>
              <a:rPr kumimoji="1" lang="zh-TW" altLang="en-US" dirty="0">
                <a:latin typeface="微軟正黑體" panose="020B0604030504040204" pitchFamily="34" charset="-120"/>
                <a:ea typeface="微軟正黑體" panose="020B0604030504040204" pitchFamily="34" charset="-120"/>
              </a:rPr>
              <a:t>若是計畫都是以固定的模式進行研究，未必有機會能創新。</a:t>
            </a:r>
            <a:endParaRPr kumimoji="1" lang="en-US" altLang="zh-TW" dirty="0">
              <a:latin typeface="微軟正黑體" panose="020B0604030504040204" pitchFamily="34" charset="-120"/>
              <a:ea typeface="微軟正黑體" panose="020B0604030504040204" pitchFamily="34" charset="-120"/>
            </a:endParaRPr>
          </a:p>
          <a:p>
            <a:r>
              <a:rPr kumimoji="1" lang="en-US" altLang="zh-TW" dirty="0">
                <a:latin typeface="微軟正黑體" panose="020B0604030504040204" pitchFamily="34" charset="-120"/>
                <a:ea typeface="微軟正黑體" panose="020B0604030504040204" pitchFamily="34" charset="-120"/>
              </a:rPr>
              <a:t>CBPR</a:t>
            </a:r>
            <a:r>
              <a:rPr kumimoji="1" lang="zh-TW" altLang="en-US" dirty="0">
                <a:latin typeface="微軟正黑體" panose="020B0604030504040204" pitchFamily="34" charset="-120"/>
                <a:ea typeface="微軟正黑體" panose="020B0604030504040204" pitchFamily="34" charset="-120"/>
              </a:rPr>
              <a:t>計畫可能因著合作關係的改變而變得脆弱。然而，計畫中合作結構的模式，能更有彈性去因應這些改變。</a:t>
            </a:r>
          </a:p>
        </p:txBody>
      </p:sp>
      <p:sp>
        <p:nvSpPr>
          <p:cNvPr id="4" name="標題 1">
            <a:extLst>
              <a:ext uri="{FF2B5EF4-FFF2-40B4-BE49-F238E27FC236}">
                <a16:creationId xmlns:a16="http://schemas.microsoft.com/office/drawing/2014/main" id="{56192BFF-F0BD-46F9-9779-AFDA6EC0B10C}"/>
              </a:ext>
            </a:extLst>
          </p:cNvPr>
          <p:cNvSpPr txBox="1">
            <a:spLocks/>
          </p:cNvSpPr>
          <p:nvPr/>
        </p:nvSpPr>
        <p:spPr>
          <a:xfrm>
            <a:off x="838200" y="300446"/>
            <a:ext cx="10515600" cy="6419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n-US" altLang="zh-TW" dirty="0">
                <a:latin typeface="Bahnschrift Condensed" panose="020B0502040204020203" pitchFamily="34" charset="0"/>
                <a:ea typeface="新細明體" panose="02020500000000000000" pitchFamily="18" charset="-120"/>
              </a:rPr>
              <a:t>Lesson</a:t>
            </a:r>
            <a:r>
              <a:rPr kumimoji="1" lang="en-US" altLang="zh-CN" dirty="0">
                <a:latin typeface="Bahnschrift Condensed" panose="020B0502040204020203" pitchFamily="34" charset="0"/>
                <a:ea typeface="新細明體" panose="02020500000000000000" pitchFamily="18" charset="-120"/>
              </a:rPr>
              <a:t>4</a:t>
            </a:r>
            <a:endParaRPr kumimoji="1" lang="zh-TW" altLang="en-US" dirty="0">
              <a:latin typeface="Bahnschrift Condensed" panose="020B0502040204020203" pitchFamily="34" charset="0"/>
              <a:ea typeface="新細明體" panose="02020500000000000000" pitchFamily="18" charset="-120"/>
            </a:endParaRPr>
          </a:p>
        </p:txBody>
      </p:sp>
      <p:cxnSp>
        <p:nvCxnSpPr>
          <p:cNvPr id="5" name="直線接點 4">
            <a:extLst>
              <a:ext uri="{FF2B5EF4-FFF2-40B4-BE49-F238E27FC236}">
                <a16:creationId xmlns:a16="http://schemas.microsoft.com/office/drawing/2014/main" id="{17F182A5-C4DC-4837-91DF-B28B2532BA91}"/>
              </a:ext>
            </a:extLst>
          </p:cNvPr>
          <p:cNvCxnSpPr/>
          <p:nvPr/>
        </p:nvCxnSpPr>
        <p:spPr>
          <a:xfrm>
            <a:off x="753250" y="300446"/>
            <a:ext cx="0" cy="641946"/>
          </a:xfrm>
          <a:prstGeom prst="line">
            <a:avLst/>
          </a:prstGeom>
          <a:ln w="57150">
            <a:solidFill>
              <a:srgbClr val="002060"/>
            </a:solidFill>
          </a:ln>
        </p:spPr>
        <p:style>
          <a:lnRef idx="3">
            <a:schemeClr val="accent5"/>
          </a:lnRef>
          <a:fillRef idx="0">
            <a:schemeClr val="accent5"/>
          </a:fillRef>
          <a:effectRef idx="2">
            <a:schemeClr val="accent5"/>
          </a:effectRef>
          <a:fontRef idx="minor">
            <a:schemeClr val="tx1"/>
          </a:fontRef>
        </p:style>
      </p:cxnSp>
      <p:sp>
        <p:nvSpPr>
          <p:cNvPr id="9" name="內容版面配置區 2">
            <a:extLst>
              <a:ext uri="{FF2B5EF4-FFF2-40B4-BE49-F238E27FC236}">
                <a16:creationId xmlns:a16="http://schemas.microsoft.com/office/drawing/2014/main" id="{470786D3-4510-4074-8FCA-DD130316D9AF}"/>
              </a:ext>
            </a:extLst>
          </p:cNvPr>
          <p:cNvSpPr txBox="1">
            <a:spLocks/>
          </p:cNvSpPr>
          <p:nvPr/>
        </p:nvSpPr>
        <p:spPr>
          <a:xfrm>
            <a:off x="199293" y="1074170"/>
            <a:ext cx="11793413" cy="10477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buNone/>
            </a:pPr>
            <a:r>
              <a:rPr lang="zh-TW" altLang="en-US" sz="3200" b="1" dirty="0">
                <a:latin typeface="微軟正黑體" panose="020B0604030504040204" pitchFamily="34" charset="-120"/>
                <a:ea typeface="微軟正黑體" panose="020B0604030504040204" pitchFamily="34" charset="-120"/>
              </a:rPr>
              <a:t>隨著時間的流逝，組織的參與增加和減少，會改變了核心夥伴關係並影響了</a:t>
            </a:r>
            <a:r>
              <a:rPr lang="en-US" altLang="zh-TW" sz="3200" b="1" dirty="0">
                <a:latin typeface="微軟正黑體" panose="020B0604030504040204" pitchFamily="34" charset="-120"/>
                <a:ea typeface="微軟正黑體" panose="020B0604030504040204" pitchFamily="34" charset="-120"/>
              </a:rPr>
              <a:t>CBPR</a:t>
            </a:r>
            <a:r>
              <a:rPr lang="zh-TW" altLang="en-US" sz="3200" b="1" dirty="0">
                <a:latin typeface="微軟正黑體" panose="020B0604030504040204" pitchFamily="34" charset="-120"/>
                <a:ea typeface="微軟正黑體" panose="020B0604030504040204" pitchFamily="34" charset="-120"/>
              </a:rPr>
              <a:t>計畫的方向</a:t>
            </a:r>
          </a:p>
        </p:txBody>
      </p:sp>
    </p:spTree>
    <p:extLst>
      <p:ext uri="{BB962C8B-B14F-4D97-AF65-F5344CB8AC3E}">
        <p14:creationId xmlns:p14="http://schemas.microsoft.com/office/powerpoint/2010/main" val="2681723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0E1B7BE9-5E46-784B-B639-BC9BBF455E4E}"/>
              </a:ext>
            </a:extLst>
          </p:cNvPr>
          <p:cNvSpPr>
            <a:spLocks noGrp="1"/>
          </p:cNvSpPr>
          <p:nvPr>
            <p:ph idx="1"/>
          </p:nvPr>
        </p:nvSpPr>
        <p:spPr>
          <a:xfrm>
            <a:off x="483577" y="2376774"/>
            <a:ext cx="11224846" cy="4481225"/>
          </a:xfrm>
        </p:spPr>
        <p:txBody>
          <a:bodyPr>
            <a:normAutofit/>
          </a:bodyPr>
          <a:lstStyle/>
          <a:p>
            <a:r>
              <a:rPr kumimoji="1" lang="en-US" altLang="zh-TW" dirty="0">
                <a:latin typeface="微軟正黑體" panose="020B0604030504040204" pitchFamily="34" charset="-120"/>
                <a:ea typeface="微軟正黑體" panose="020B0604030504040204" pitchFamily="34" charset="-120"/>
              </a:rPr>
              <a:t>CAST</a:t>
            </a:r>
            <a:r>
              <a:rPr kumimoji="1" lang="zh-TW" altLang="en-US" dirty="0">
                <a:latin typeface="微軟正黑體" panose="020B0604030504040204" pitchFamily="34" charset="-120"/>
                <a:ea typeface="微軟正黑體" panose="020B0604030504040204" pitchFamily="34" charset="-120"/>
              </a:rPr>
              <a:t>計畫倚賴工作小組成員開發問卷內容、提供初步結果的解釋，並協助制定試驗性的介入方法。</a:t>
            </a:r>
            <a:endParaRPr kumimoji="1" lang="en-US" altLang="zh-TW" dirty="0">
              <a:latin typeface="微軟正黑體" panose="020B0604030504040204" pitchFamily="34" charset="-120"/>
              <a:ea typeface="微軟正黑體" panose="020B0604030504040204" pitchFamily="34" charset="-120"/>
            </a:endParaRPr>
          </a:p>
          <a:p>
            <a:endParaRPr kumimoji="1" lang="en-US" altLang="zh-TW" dirty="0">
              <a:latin typeface="微軟正黑體" panose="020B0604030504040204" pitchFamily="34" charset="-120"/>
              <a:ea typeface="微軟正黑體" panose="020B0604030504040204" pitchFamily="34" charset="-120"/>
            </a:endParaRPr>
          </a:p>
          <a:p>
            <a:r>
              <a:rPr kumimoji="1" lang="zh-TW" altLang="en-US" dirty="0">
                <a:latin typeface="微軟正黑體" panose="020B0604030504040204" pitchFamily="34" charset="-120"/>
                <a:ea typeface="微軟正黑體" panose="020B0604030504040204" pitchFamily="34" charset="-120"/>
              </a:rPr>
              <a:t>在</a:t>
            </a:r>
            <a:r>
              <a:rPr kumimoji="1" lang="en-US" altLang="zh-TW" dirty="0">
                <a:latin typeface="微軟正黑體" panose="020B0604030504040204" pitchFamily="34" charset="-120"/>
                <a:ea typeface="微軟正黑體" panose="020B0604030504040204" pitchFamily="34" charset="-120"/>
              </a:rPr>
              <a:t>CAST</a:t>
            </a:r>
            <a:r>
              <a:rPr kumimoji="1" lang="zh-TW" altLang="en-US" dirty="0">
                <a:latin typeface="微軟正黑體" panose="020B0604030504040204" pitchFamily="34" charset="-120"/>
                <a:ea typeface="微軟正黑體" panose="020B0604030504040204" pitchFamily="34" charset="-120"/>
              </a:rPr>
              <a:t>計畫研究中的核心領導力，必須具備下列條件：</a:t>
            </a:r>
            <a:endParaRPr kumimoji="1" lang="en-US" altLang="zh-TW"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kumimoji="1" lang="zh-TW" altLang="en-US" dirty="0">
                <a:latin typeface="微軟正黑體" panose="020B0604030504040204" pitchFamily="34" charset="-120"/>
                <a:ea typeface="微軟正黑體" panose="020B0604030504040204" pitchFamily="34" charset="-120"/>
              </a:rPr>
              <a:t>為參與計畫的夥伴進行角色定位；並依成員特性將他們整合進入工作小組</a:t>
            </a:r>
            <a:endParaRPr kumimoji="1" lang="en-US" altLang="zh-TW"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kumimoji="1" lang="zh-TW" altLang="en-US" dirty="0">
                <a:latin typeface="微軟正黑體" panose="020B0604030504040204" pitchFamily="34" charset="-120"/>
                <a:ea typeface="微軟正黑體" panose="020B0604030504040204" pitchFamily="34" charset="-120"/>
              </a:rPr>
              <a:t>為常更動的成員組織一個聯盟，增加夥伴之間的黏著度</a:t>
            </a:r>
            <a:endParaRPr kumimoji="1" lang="en-US" altLang="zh-TW" dirty="0">
              <a:latin typeface="微軟正黑體" panose="020B0604030504040204" pitchFamily="34" charset="-120"/>
              <a:ea typeface="微軟正黑體" panose="020B0604030504040204" pitchFamily="34" charset="-120"/>
            </a:endParaRPr>
          </a:p>
          <a:p>
            <a:pPr marL="514350" indent="-514350">
              <a:buFont typeface="+mj-lt"/>
              <a:buAutoNum type="arabicPeriod"/>
            </a:pPr>
            <a:r>
              <a:rPr kumimoji="1" lang="zh-TW" altLang="en-US" dirty="0">
                <a:latin typeface="微軟正黑體" panose="020B0604030504040204" pitchFamily="34" charset="-120"/>
                <a:ea typeface="微軟正黑體" panose="020B0604030504040204" pitchFamily="34" charset="-120"/>
              </a:rPr>
              <a:t>確保研究的安排仍持續在計畫所設定的範圍內</a:t>
            </a:r>
            <a:endParaRPr kumimoji="1" lang="en-US" altLang="zh-TW" dirty="0">
              <a:latin typeface="微軟正黑體" panose="020B0604030504040204" pitchFamily="34" charset="-120"/>
              <a:ea typeface="微軟正黑體" panose="020B0604030504040204" pitchFamily="34" charset="-120"/>
            </a:endParaRPr>
          </a:p>
        </p:txBody>
      </p:sp>
      <p:sp>
        <p:nvSpPr>
          <p:cNvPr id="4" name="標題 1">
            <a:extLst>
              <a:ext uri="{FF2B5EF4-FFF2-40B4-BE49-F238E27FC236}">
                <a16:creationId xmlns:a16="http://schemas.microsoft.com/office/drawing/2014/main" id="{7F71D846-3F2C-484E-8E88-C029FA7EDBED}"/>
              </a:ext>
            </a:extLst>
          </p:cNvPr>
          <p:cNvSpPr txBox="1">
            <a:spLocks/>
          </p:cNvSpPr>
          <p:nvPr/>
        </p:nvSpPr>
        <p:spPr>
          <a:xfrm>
            <a:off x="838200" y="300446"/>
            <a:ext cx="10515600" cy="6419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n-US" altLang="zh-TW" dirty="0">
                <a:latin typeface="Bahnschrift Condensed" panose="020B0502040204020203" pitchFamily="34" charset="0"/>
                <a:ea typeface="新細明體" panose="02020500000000000000" pitchFamily="18" charset="-120"/>
              </a:rPr>
              <a:t>Lesson5</a:t>
            </a:r>
            <a:endParaRPr kumimoji="1" lang="zh-TW" altLang="en-US" dirty="0">
              <a:latin typeface="Bahnschrift Condensed" panose="020B0502040204020203" pitchFamily="34" charset="0"/>
              <a:ea typeface="新細明體" panose="02020500000000000000" pitchFamily="18" charset="-120"/>
            </a:endParaRPr>
          </a:p>
        </p:txBody>
      </p:sp>
      <p:cxnSp>
        <p:nvCxnSpPr>
          <p:cNvPr id="5" name="直線接點 4">
            <a:extLst>
              <a:ext uri="{FF2B5EF4-FFF2-40B4-BE49-F238E27FC236}">
                <a16:creationId xmlns:a16="http://schemas.microsoft.com/office/drawing/2014/main" id="{FBB85AE1-378E-4DBA-A9F5-EEE6D171CA2C}"/>
              </a:ext>
            </a:extLst>
          </p:cNvPr>
          <p:cNvCxnSpPr/>
          <p:nvPr/>
        </p:nvCxnSpPr>
        <p:spPr>
          <a:xfrm>
            <a:off x="753250" y="300446"/>
            <a:ext cx="0" cy="641946"/>
          </a:xfrm>
          <a:prstGeom prst="line">
            <a:avLst/>
          </a:prstGeom>
          <a:ln w="57150">
            <a:solidFill>
              <a:srgbClr val="002060"/>
            </a:solidFill>
          </a:ln>
        </p:spPr>
        <p:style>
          <a:lnRef idx="3">
            <a:schemeClr val="accent5"/>
          </a:lnRef>
          <a:fillRef idx="0">
            <a:schemeClr val="accent5"/>
          </a:fillRef>
          <a:effectRef idx="2">
            <a:schemeClr val="accent5"/>
          </a:effectRef>
          <a:fontRef idx="minor">
            <a:schemeClr val="tx1"/>
          </a:fontRef>
        </p:style>
      </p:cxnSp>
      <p:sp>
        <p:nvSpPr>
          <p:cNvPr id="9" name="內容版面配置區 2">
            <a:extLst>
              <a:ext uri="{FF2B5EF4-FFF2-40B4-BE49-F238E27FC236}">
                <a16:creationId xmlns:a16="http://schemas.microsoft.com/office/drawing/2014/main" id="{8E01AA75-A600-4A06-AFB6-6783246C7824}"/>
              </a:ext>
            </a:extLst>
          </p:cNvPr>
          <p:cNvSpPr txBox="1">
            <a:spLocks/>
          </p:cNvSpPr>
          <p:nvPr/>
        </p:nvSpPr>
        <p:spPr>
          <a:xfrm>
            <a:off x="225669" y="1242590"/>
            <a:ext cx="11746367" cy="84073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marL="0" indent="0">
              <a:buNone/>
            </a:pPr>
            <a:r>
              <a:rPr kumimoji="1" lang="zh-TW" altLang="en-US" sz="3200" b="1" dirty="0">
                <a:latin typeface="微軟正黑體" panose="020B0604030504040204" pitchFamily="34" charset="-120"/>
                <a:ea typeface="微軟正黑體" panose="020B0604030504040204" pitchFamily="34" charset="-120"/>
              </a:rPr>
              <a:t>以</a:t>
            </a:r>
            <a:r>
              <a:rPr kumimoji="1" lang="en-US" altLang="zh-TW" sz="3200" b="1" dirty="0">
                <a:latin typeface="微軟正黑體" panose="020B0604030504040204" pitchFamily="34" charset="-120"/>
                <a:ea typeface="微軟正黑體" panose="020B0604030504040204" pitchFamily="34" charset="-120"/>
              </a:rPr>
              <a:t>CBPR</a:t>
            </a:r>
            <a:r>
              <a:rPr kumimoji="1" lang="zh-TW" altLang="en-US" sz="3200" b="1" dirty="0">
                <a:latin typeface="微軟正黑體" panose="020B0604030504040204" pitchFamily="34" charset="-120"/>
                <a:ea typeface="微軟正黑體" panose="020B0604030504040204" pitchFamily="34" charset="-120"/>
              </a:rPr>
              <a:t>方法解決複雜的社會問題，就需要</a:t>
            </a:r>
            <a:r>
              <a:rPr kumimoji="1" lang="zh-TW" altLang="en-US" sz="3200" b="1" u="sng" dirty="0">
                <a:latin typeface="微軟正黑體" panose="020B0604030504040204" pitchFamily="34" charset="-120"/>
                <a:ea typeface="微軟正黑體" panose="020B0604030504040204" pitchFamily="34" charset="-120"/>
              </a:rPr>
              <a:t>研究人員</a:t>
            </a:r>
            <a:r>
              <a:rPr kumimoji="1" lang="zh-TW" altLang="en-US" sz="3200" b="1" dirty="0">
                <a:latin typeface="微軟正黑體" panose="020B0604030504040204" pitchFamily="34" charset="-120"/>
                <a:ea typeface="微軟正黑體" panose="020B0604030504040204" pitchFamily="34" charset="-120"/>
              </a:rPr>
              <a:t>進行大量協調工作</a:t>
            </a:r>
            <a:endParaRPr kumimoji="1" lang="en-US" altLang="zh-TW" sz="32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571611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13DE2862-F7B8-46CD-80BE-8FED9BFBFFDF}"/>
              </a:ext>
            </a:extLst>
          </p:cNvPr>
          <p:cNvSpPr>
            <a:spLocks noGrp="1"/>
          </p:cNvSpPr>
          <p:nvPr>
            <p:ph idx="1"/>
          </p:nvPr>
        </p:nvSpPr>
        <p:spPr>
          <a:xfrm>
            <a:off x="474306" y="1369873"/>
            <a:ext cx="10821333" cy="5370292"/>
          </a:xfrm>
        </p:spPr>
        <p:txBody>
          <a:bodyPr>
            <a:normAutofit/>
          </a:bodyPr>
          <a:lstStyle/>
          <a:p>
            <a:r>
              <a:rPr lang="zh-TW" altLang="en-US" dirty="0">
                <a:latin typeface="微軟正黑體" panose="020B0604030504040204" pitchFamily="34" charset="-120"/>
                <a:ea typeface="微軟正黑體" panose="020B0604030504040204" pitchFamily="34" charset="-120"/>
              </a:rPr>
              <a:t>研究者發起的</a:t>
            </a:r>
            <a:r>
              <a:rPr lang="en-US" altLang="zh-TW" dirty="0">
                <a:latin typeface="微軟正黑體" panose="020B0604030504040204" pitchFamily="34" charset="-120"/>
                <a:ea typeface="微軟正黑體" panose="020B0604030504040204" pitchFamily="34" charset="-120"/>
              </a:rPr>
              <a:t>CBPR</a:t>
            </a:r>
            <a:r>
              <a:rPr lang="zh-TW" altLang="en-US" dirty="0">
                <a:latin typeface="微軟正黑體" panose="020B0604030504040204" pitchFamily="34" charset="-120"/>
                <a:ea typeface="微軟正黑體" panose="020B0604030504040204" pitchFamily="34" charset="-120"/>
              </a:rPr>
              <a:t>合作關係，可有效組織並促進和多數且多元的行動者之間的合作關係。</a:t>
            </a:r>
          </a:p>
          <a:p>
            <a:endParaRPr lang="zh-TW" altLang="en-US"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從</a:t>
            </a:r>
            <a:r>
              <a:rPr lang="en-US" altLang="zh-TW" dirty="0">
                <a:latin typeface="微軟正黑體" panose="020B0604030504040204" pitchFamily="34" charset="-120"/>
                <a:ea typeface="微軟正黑體" panose="020B0604030504040204" pitchFamily="34" charset="-120"/>
              </a:rPr>
              <a:t>CAST</a:t>
            </a:r>
            <a:r>
              <a:rPr lang="zh-TW" altLang="en-US" dirty="0">
                <a:latin typeface="微軟正黑體" panose="020B0604030504040204" pitchFamily="34" charset="-120"/>
                <a:ea typeface="微軟正黑體" panose="020B0604030504040204" pitchFamily="34" charset="-120"/>
              </a:rPr>
              <a:t>計所得的經驗，說明開發和推動與社區資產和需求全面相關的計畫是可行的。協同作用</a:t>
            </a:r>
            <a:r>
              <a:rPr lang="en-US" altLang="zh-TW" dirty="0">
                <a:latin typeface="微軟正黑體" panose="020B0604030504040204" pitchFamily="34" charset="-120"/>
                <a:ea typeface="微軟正黑體" panose="020B0604030504040204" pitchFamily="34" charset="-120"/>
              </a:rPr>
              <a:t>(synergy)</a:t>
            </a:r>
            <a:r>
              <a:rPr lang="zh-TW" altLang="en-US" dirty="0">
                <a:latin typeface="微軟正黑體" panose="020B0604030504040204" pitchFamily="34" charset="-120"/>
                <a:ea typeface="微軟正黑體" panose="020B0604030504040204" pitchFamily="34" charset="-120"/>
              </a:rPr>
              <a:t>可推動與社區人士整體連結的計畫。</a:t>
            </a:r>
          </a:p>
          <a:p>
            <a:pPr marL="0" indent="0">
              <a:buNone/>
            </a:pPr>
            <a:endParaRPr lang="en-US" altLang="zh-TW"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計畫的成功，在於使用</a:t>
            </a:r>
            <a:r>
              <a:rPr lang="en-US" altLang="zh-TW" dirty="0">
                <a:latin typeface="微軟正黑體" panose="020B0604030504040204" pitchFamily="34" charset="-120"/>
                <a:ea typeface="微軟正黑體" panose="020B0604030504040204" pitchFamily="34" charset="-120"/>
              </a:rPr>
              <a:t>CBPR</a:t>
            </a:r>
            <a:r>
              <a:rPr lang="zh-TW" altLang="en-US" dirty="0">
                <a:latin typeface="微軟正黑體" panose="020B0604030504040204" pitchFamily="34" charset="-120"/>
                <a:ea typeface="微軟正黑體" panose="020B0604030504040204" pitchFamily="34" charset="-120"/>
              </a:rPr>
              <a:t>，而非標準的研究方法。使用</a:t>
            </a:r>
            <a:r>
              <a:rPr lang="en-US" altLang="zh-TW" dirty="0">
                <a:latin typeface="微軟正黑體" panose="020B0604030504040204" pitchFamily="34" charset="-120"/>
                <a:ea typeface="微軟正黑體" panose="020B0604030504040204" pitchFamily="34" charset="-120"/>
              </a:rPr>
              <a:t>CBPR</a:t>
            </a:r>
            <a:r>
              <a:rPr lang="zh-TW" altLang="en-US" dirty="0">
                <a:latin typeface="微軟正黑體" panose="020B0604030504040204" pitchFamily="34" charset="-120"/>
                <a:ea typeface="微軟正黑體" panose="020B0604030504040204" pitchFamily="34" charset="-120"/>
              </a:rPr>
              <a:t>方法下，</a:t>
            </a:r>
            <a:r>
              <a:rPr lang="zh-TW" altLang="en-US">
                <a:latin typeface="微軟正黑體" panose="020B0604030504040204" pitchFamily="34" charset="-120"/>
                <a:ea typeface="微軟正黑體" panose="020B0604030504040204" pitchFamily="34" charset="-120"/>
              </a:rPr>
              <a:t>過程內出現異</a:t>
            </a:r>
            <a:r>
              <a:rPr lang="zh-TW" altLang="en-US" dirty="0">
                <a:latin typeface="微軟正黑體" panose="020B0604030504040204" pitchFamily="34" charset="-120"/>
                <a:ea typeface="微軟正黑體" panose="020B0604030504040204" pitchFamily="34" charset="-120"/>
              </a:rPr>
              <a:t>動是不可避免的。</a:t>
            </a:r>
            <a:endParaRPr lang="en-US" altLang="zh-TW"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所以並非所有以社區為基礎的研究，都能在這種不斷變化、調整的情形下蓬勃發展。</a:t>
            </a:r>
            <a:endParaRPr lang="en-US" altLang="zh-TW" dirty="0">
              <a:latin typeface="微軟正黑體" panose="020B0604030504040204" pitchFamily="34" charset="-120"/>
              <a:ea typeface="微軟正黑體" panose="020B0604030504040204" pitchFamily="34" charset="-120"/>
            </a:endParaRPr>
          </a:p>
        </p:txBody>
      </p:sp>
      <p:sp>
        <p:nvSpPr>
          <p:cNvPr id="6" name="標題 1">
            <a:extLst>
              <a:ext uri="{FF2B5EF4-FFF2-40B4-BE49-F238E27FC236}">
                <a16:creationId xmlns:a16="http://schemas.microsoft.com/office/drawing/2014/main" id="{7170CFF1-C261-4A65-94AD-AAB95BB4B5ED}"/>
              </a:ext>
            </a:extLst>
          </p:cNvPr>
          <p:cNvSpPr txBox="1">
            <a:spLocks/>
          </p:cNvSpPr>
          <p:nvPr/>
        </p:nvSpPr>
        <p:spPr>
          <a:xfrm>
            <a:off x="334347" y="233264"/>
            <a:ext cx="10515600" cy="8874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TW" dirty="0">
                <a:latin typeface="Bahnschrift Condensed" panose="020B0502040204020203" pitchFamily="34" charset="0"/>
              </a:rPr>
              <a:t>Conclusion</a:t>
            </a:r>
            <a:endParaRPr lang="zh-TW" altLang="en-US" dirty="0">
              <a:latin typeface="Bahnschrift Condensed" panose="020B0502040204020203" pitchFamily="34" charset="0"/>
            </a:endParaRPr>
          </a:p>
        </p:txBody>
      </p:sp>
      <p:cxnSp>
        <p:nvCxnSpPr>
          <p:cNvPr id="7" name="直線接點 6">
            <a:extLst>
              <a:ext uri="{FF2B5EF4-FFF2-40B4-BE49-F238E27FC236}">
                <a16:creationId xmlns:a16="http://schemas.microsoft.com/office/drawing/2014/main" id="{8FA6D48A-4E92-4974-8C30-E371F0FA2E8A}"/>
              </a:ext>
            </a:extLst>
          </p:cNvPr>
          <p:cNvCxnSpPr/>
          <p:nvPr/>
        </p:nvCxnSpPr>
        <p:spPr>
          <a:xfrm>
            <a:off x="334347" y="262068"/>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9796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CD478DDB-60F2-46B3-B2F1-B24BE772EE5B}"/>
              </a:ext>
            </a:extLst>
          </p:cNvPr>
          <p:cNvSpPr/>
          <p:nvPr/>
        </p:nvSpPr>
        <p:spPr>
          <a:xfrm>
            <a:off x="0" y="0"/>
            <a:ext cx="12192000" cy="6858000"/>
          </a:xfrm>
          <a:prstGeom prst="rect">
            <a:avLst/>
          </a:prstGeom>
          <a:solidFill>
            <a:srgbClr val="DFE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3" name="文字方塊 2">
            <a:extLst>
              <a:ext uri="{FF2B5EF4-FFF2-40B4-BE49-F238E27FC236}">
                <a16:creationId xmlns:a16="http://schemas.microsoft.com/office/drawing/2014/main" id="{E7C56DC3-A794-415F-98F2-33FE3F8F1CD6}"/>
              </a:ext>
            </a:extLst>
          </p:cNvPr>
          <p:cNvSpPr txBox="1"/>
          <p:nvPr/>
        </p:nvSpPr>
        <p:spPr>
          <a:xfrm>
            <a:off x="4357397" y="2370661"/>
            <a:ext cx="2864498" cy="1015663"/>
          </a:xfrm>
          <a:prstGeom prst="rect">
            <a:avLst/>
          </a:prstGeom>
          <a:noFill/>
        </p:spPr>
        <p:txBody>
          <a:bodyPr wrap="square" rtlCol="0">
            <a:spAutoFit/>
          </a:bodyPr>
          <a:lstStyle/>
          <a:p>
            <a:pPr algn="ctr"/>
            <a:r>
              <a:rPr lang="en-US" altLang="zh-TW" sz="6000" dirty="0">
                <a:solidFill>
                  <a:srgbClr val="005C83"/>
                </a:solidFill>
                <a:latin typeface="Bahnschrift Condensed" panose="020B0502040204020203" pitchFamily="34" charset="0"/>
              </a:rPr>
              <a:t>END</a:t>
            </a:r>
            <a:endParaRPr lang="zh-TW" altLang="en-US" sz="6000" dirty="0">
              <a:solidFill>
                <a:srgbClr val="005C83"/>
              </a:solidFill>
              <a:latin typeface="Bahnschrift Condensed" panose="020B0502040204020203" pitchFamily="34" charset="0"/>
            </a:endParaRPr>
          </a:p>
        </p:txBody>
      </p:sp>
      <p:sp>
        <p:nvSpPr>
          <p:cNvPr id="4" name="文字方塊 3">
            <a:extLst>
              <a:ext uri="{FF2B5EF4-FFF2-40B4-BE49-F238E27FC236}">
                <a16:creationId xmlns:a16="http://schemas.microsoft.com/office/drawing/2014/main" id="{D32441AC-6427-4222-9EE5-72173E4856B0}"/>
              </a:ext>
            </a:extLst>
          </p:cNvPr>
          <p:cNvSpPr txBox="1"/>
          <p:nvPr/>
        </p:nvSpPr>
        <p:spPr>
          <a:xfrm>
            <a:off x="4357397" y="3155120"/>
            <a:ext cx="2864498" cy="1015663"/>
          </a:xfrm>
          <a:prstGeom prst="rect">
            <a:avLst/>
          </a:prstGeom>
          <a:noFill/>
        </p:spPr>
        <p:txBody>
          <a:bodyPr wrap="square" rtlCol="0">
            <a:spAutoFit/>
          </a:bodyPr>
          <a:lstStyle/>
          <a:p>
            <a:pPr algn="ctr"/>
            <a:r>
              <a:rPr lang="en-US" altLang="zh-TW" sz="6000" dirty="0">
                <a:solidFill>
                  <a:srgbClr val="005C83"/>
                </a:solidFill>
                <a:latin typeface="Bahnschrift Condensed" panose="020B0502040204020203" pitchFamily="34" charset="0"/>
              </a:rPr>
              <a:t>THANKS</a:t>
            </a:r>
            <a:endParaRPr lang="zh-TW" altLang="en-US" sz="6000" dirty="0">
              <a:solidFill>
                <a:srgbClr val="005C83"/>
              </a:solidFill>
              <a:latin typeface="Bahnschrift Condensed" panose="020B0502040204020203" pitchFamily="34" charset="0"/>
            </a:endParaRPr>
          </a:p>
        </p:txBody>
      </p:sp>
    </p:spTree>
    <p:extLst>
      <p:ext uri="{BB962C8B-B14F-4D97-AF65-F5344CB8AC3E}">
        <p14:creationId xmlns:p14="http://schemas.microsoft.com/office/powerpoint/2010/main" val="1321973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279553E4-E0B5-4EF8-BACA-CA5DCA445D24}"/>
              </a:ext>
            </a:extLst>
          </p:cNvPr>
          <p:cNvSpPr txBox="1">
            <a:spLocks/>
          </p:cNvSpPr>
          <p:nvPr/>
        </p:nvSpPr>
        <p:spPr>
          <a:xfrm>
            <a:off x="240077" y="384096"/>
            <a:ext cx="10515600" cy="88744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TW" dirty="0">
                <a:latin typeface="Bahnschrift Condensed" panose="020B0502040204020203" pitchFamily="34" charset="0"/>
              </a:rPr>
              <a:t>Overview</a:t>
            </a:r>
            <a:endParaRPr lang="zh-TW" altLang="en-US" dirty="0">
              <a:latin typeface="Bahnschrift Condensed" panose="020B0502040204020203" pitchFamily="34" charset="0"/>
            </a:endParaRPr>
          </a:p>
        </p:txBody>
      </p:sp>
      <p:cxnSp>
        <p:nvCxnSpPr>
          <p:cNvPr id="5" name="直線接點 4">
            <a:extLst>
              <a:ext uri="{FF2B5EF4-FFF2-40B4-BE49-F238E27FC236}">
                <a16:creationId xmlns:a16="http://schemas.microsoft.com/office/drawing/2014/main" id="{C557BF27-917D-4B82-9DF3-E28DA870EEC5}"/>
              </a:ext>
            </a:extLst>
          </p:cNvPr>
          <p:cNvCxnSpPr>
            <a:cxnSpLocks/>
          </p:cNvCxnSpPr>
          <p:nvPr/>
        </p:nvCxnSpPr>
        <p:spPr>
          <a:xfrm>
            <a:off x="364662" y="1178354"/>
            <a:ext cx="0" cy="5416396"/>
          </a:xfrm>
          <a:prstGeom prst="line">
            <a:avLst/>
          </a:prstGeom>
          <a:ln w="28575">
            <a:solidFill>
              <a:schemeClr val="accent5">
                <a:lumMod val="75000"/>
              </a:schemeClr>
            </a:solidFill>
          </a:ln>
        </p:spPr>
        <p:style>
          <a:lnRef idx="2">
            <a:schemeClr val="accent5"/>
          </a:lnRef>
          <a:fillRef idx="0">
            <a:schemeClr val="accent5"/>
          </a:fillRef>
          <a:effectRef idx="1">
            <a:schemeClr val="accent5"/>
          </a:effectRef>
          <a:fontRef idx="minor">
            <a:schemeClr val="tx1"/>
          </a:fontRef>
        </p:style>
      </p:cxnSp>
      <p:sp>
        <p:nvSpPr>
          <p:cNvPr id="2" name="文字方塊 1">
            <a:extLst>
              <a:ext uri="{FF2B5EF4-FFF2-40B4-BE49-F238E27FC236}">
                <a16:creationId xmlns:a16="http://schemas.microsoft.com/office/drawing/2014/main" id="{B3C9DF5F-FABD-4CB3-943D-A451D922F76D}"/>
              </a:ext>
            </a:extLst>
          </p:cNvPr>
          <p:cNvSpPr txBox="1"/>
          <p:nvPr/>
        </p:nvSpPr>
        <p:spPr>
          <a:xfrm>
            <a:off x="345808" y="1183631"/>
            <a:ext cx="2444514" cy="523220"/>
          </a:xfrm>
          <a:prstGeom prst="rect">
            <a:avLst/>
          </a:prstGeom>
          <a:noFill/>
        </p:spPr>
        <p:txBody>
          <a:bodyPr wrap="square" rtlCol="0">
            <a:spAutoFit/>
          </a:bodyPr>
          <a:lstStyle/>
          <a:p>
            <a:r>
              <a:rPr lang="en-US" altLang="zh-TW" sz="2800" b="1" dirty="0"/>
              <a:t>Introduction</a:t>
            </a:r>
            <a:endParaRPr lang="zh-TW" altLang="en-US" sz="2800" b="1" dirty="0">
              <a:latin typeface="Microsoft JhengHei UI" panose="020B0604030504040204" pitchFamily="34" charset="-120"/>
              <a:ea typeface="Microsoft JhengHei UI" panose="020B0604030504040204" pitchFamily="34" charset="-120"/>
            </a:endParaRPr>
          </a:p>
        </p:txBody>
      </p:sp>
      <p:sp>
        <p:nvSpPr>
          <p:cNvPr id="16" name="文字方塊 15">
            <a:extLst>
              <a:ext uri="{FF2B5EF4-FFF2-40B4-BE49-F238E27FC236}">
                <a16:creationId xmlns:a16="http://schemas.microsoft.com/office/drawing/2014/main" id="{FCD639F4-381F-4EF5-AC85-1D0959E2DC0B}"/>
              </a:ext>
            </a:extLst>
          </p:cNvPr>
          <p:cNvSpPr txBox="1"/>
          <p:nvPr/>
        </p:nvSpPr>
        <p:spPr>
          <a:xfrm>
            <a:off x="315488" y="4860977"/>
            <a:ext cx="11232342" cy="523220"/>
          </a:xfrm>
          <a:prstGeom prst="rect">
            <a:avLst/>
          </a:prstGeom>
          <a:noFill/>
        </p:spPr>
        <p:txBody>
          <a:bodyPr wrap="square" rtlCol="0">
            <a:spAutoFit/>
          </a:bodyPr>
          <a:lstStyle/>
          <a:p>
            <a:r>
              <a:rPr lang="en-US" altLang="zh-TW" sz="2800" b="1" dirty="0"/>
              <a:t>Community Health-Related Assessments and Activities</a:t>
            </a:r>
          </a:p>
        </p:txBody>
      </p:sp>
      <p:sp>
        <p:nvSpPr>
          <p:cNvPr id="18" name="文字方塊 17">
            <a:extLst>
              <a:ext uri="{FF2B5EF4-FFF2-40B4-BE49-F238E27FC236}">
                <a16:creationId xmlns:a16="http://schemas.microsoft.com/office/drawing/2014/main" id="{98A08EB4-E4F7-4C09-8984-2849B8F5AAFA}"/>
              </a:ext>
            </a:extLst>
          </p:cNvPr>
          <p:cNvSpPr txBox="1"/>
          <p:nvPr/>
        </p:nvSpPr>
        <p:spPr>
          <a:xfrm>
            <a:off x="336381" y="6111969"/>
            <a:ext cx="11232342" cy="523220"/>
          </a:xfrm>
          <a:prstGeom prst="rect">
            <a:avLst/>
          </a:prstGeom>
          <a:noFill/>
        </p:spPr>
        <p:txBody>
          <a:bodyPr wrap="square" rtlCol="0">
            <a:spAutoFit/>
          </a:bodyPr>
          <a:lstStyle/>
          <a:p>
            <a:r>
              <a:rPr lang="en-US" altLang="zh-TW" sz="2800" b="1" dirty="0"/>
              <a:t>Conclusion</a:t>
            </a:r>
          </a:p>
        </p:txBody>
      </p:sp>
      <p:sp>
        <p:nvSpPr>
          <p:cNvPr id="19" name="文字方塊 18">
            <a:extLst>
              <a:ext uri="{FF2B5EF4-FFF2-40B4-BE49-F238E27FC236}">
                <a16:creationId xmlns:a16="http://schemas.microsoft.com/office/drawing/2014/main" id="{4891C56F-FB42-4D66-BF06-063A76C9C331}"/>
              </a:ext>
            </a:extLst>
          </p:cNvPr>
          <p:cNvSpPr txBox="1"/>
          <p:nvPr/>
        </p:nvSpPr>
        <p:spPr>
          <a:xfrm>
            <a:off x="325153" y="5505327"/>
            <a:ext cx="11232342" cy="523220"/>
          </a:xfrm>
          <a:prstGeom prst="rect">
            <a:avLst/>
          </a:prstGeom>
          <a:noFill/>
        </p:spPr>
        <p:txBody>
          <a:bodyPr wrap="square" rtlCol="0">
            <a:spAutoFit/>
          </a:bodyPr>
          <a:lstStyle/>
          <a:p>
            <a:r>
              <a:rPr lang="en-US" altLang="zh-TW" sz="2800" b="1" dirty="0"/>
              <a:t>Lessons Learned In the CAST CBPR Partnership </a:t>
            </a:r>
            <a:endParaRPr lang="zh-TW" altLang="en-US" sz="2800" b="1" dirty="0"/>
          </a:p>
        </p:txBody>
      </p:sp>
      <p:sp>
        <p:nvSpPr>
          <p:cNvPr id="21" name="文字方塊 20">
            <a:extLst>
              <a:ext uri="{FF2B5EF4-FFF2-40B4-BE49-F238E27FC236}">
                <a16:creationId xmlns:a16="http://schemas.microsoft.com/office/drawing/2014/main" id="{B27CB2AB-B1DD-454A-B57F-B67559A013C1}"/>
              </a:ext>
            </a:extLst>
          </p:cNvPr>
          <p:cNvSpPr txBox="1"/>
          <p:nvPr/>
        </p:nvSpPr>
        <p:spPr>
          <a:xfrm>
            <a:off x="336381" y="1688168"/>
            <a:ext cx="9816279" cy="984885"/>
          </a:xfrm>
          <a:prstGeom prst="rect">
            <a:avLst/>
          </a:prstGeom>
          <a:noFill/>
        </p:spPr>
        <p:txBody>
          <a:bodyPr wrap="square" rtlCol="0">
            <a:spAutoFit/>
          </a:bodyPr>
          <a:lstStyle/>
          <a:p>
            <a:r>
              <a:rPr lang="en-US" altLang="zh-TW" sz="2800" b="1" dirty="0"/>
              <a:t>Community-Based Participatory Research (CBPR) </a:t>
            </a:r>
            <a:r>
              <a:rPr lang="en-US" altLang="zh-TW" sz="2800" b="1" dirty="0">
                <a:ea typeface="Microsoft JhengHei UI" panose="020B0604030504040204" pitchFamily="34" charset="-120"/>
              </a:rPr>
              <a:t>Context </a:t>
            </a:r>
          </a:p>
          <a:p>
            <a:r>
              <a:rPr lang="en-US" altLang="zh-TW" sz="2800" b="1" dirty="0">
                <a:ea typeface="Microsoft JhengHei UI" panose="020B0604030504040204" pitchFamily="34" charset="-120"/>
              </a:rPr>
              <a:t>For Communities And Schools Together (CAST)</a:t>
            </a:r>
            <a:r>
              <a:rPr lang="en-US" altLang="zh-TW" sz="3000" b="1" dirty="0"/>
              <a:t> </a:t>
            </a:r>
            <a:endParaRPr lang="zh-TW" altLang="en-US" sz="3000" b="1" dirty="0"/>
          </a:p>
        </p:txBody>
      </p:sp>
      <p:sp>
        <p:nvSpPr>
          <p:cNvPr id="22" name="文字方塊 21">
            <a:extLst>
              <a:ext uri="{FF2B5EF4-FFF2-40B4-BE49-F238E27FC236}">
                <a16:creationId xmlns:a16="http://schemas.microsoft.com/office/drawing/2014/main" id="{D52AFBFB-BD64-4BA9-9532-286B85CF8B53}"/>
              </a:ext>
            </a:extLst>
          </p:cNvPr>
          <p:cNvSpPr txBox="1"/>
          <p:nvPr/>
        </p:nvSpPr>
        <p:spPr>
          <a:xfrm>
            <a:off x="347541" y="3748032"/>
            <a:ext cx="11232342" cy="954107"/>
          </a:xfrm>
          <a:prstGeom prst="rect">
            <a:avLst/>
          </a:prstGeom>
          <a:noFill/>
        </p:spPr>
        <p:txBody>
          <a:bodyPr wrap="square" rtlCol="0">
            <a:spAutoFit/>
          </a:bodyPr>
          <a:lstStyle/>
          <a:p>
            <a:r>
              <a:rPr lang="en-US" altLang="zh-TW" sz="2800" b="1" dirty="0"/>
              <a:t>Organizational Structure </a:t>
            </a:r>
          </a:p>
          <a:p>
            <a:r>
              <a:rPr lang="en-US" altLang="zh-TW" sz="2800" b="1" dirty="0"/>
              <a:t>For Facilitating The CAST Partnership  </a:t>
            </a:r>
            <a:endParaRPr lang="zh-TW" altLang="en-US" sz="2800" b="1" dirty="0"/>
          </a:p>
        </p:txBody>
      </p:sp>
      <p:sp>
        <p:nvSpPr>
          <p:cNvPr id="23" name="文字方塊 22">
            <a:extLst>
              <a:ext uri="{FF2B5EF4-FFF2-40B4-BE49-F238E27FC236}">
                <a16:creationId xmlns:a16="http://schemas.microsoft.com/office/drawing/2014/main" id="{73BBC953-6F42-4472-8132-427A75EB6D0B}"/>
              </a:ext>
            </a:extLst>
          </p:cNvPr>
          <p:cNvSpPr txBox="1"/>
          <p:nvPr/>
        </p:nvSpPr>
        <p:spPr>
          <a:xfrm>
            <a:off x="341254" y="3011690"/>
            <a:ext cx="7080471" cy="523220"/>
          </a:xfrm>
          <a:prstGeom prst="rect">
            <a:avLst/>
          </a:prstGeom>
          <a:noFill/>
        </p:spPr>
        <p:txBody>
          <a:bodyPr wrap="square" rtlCol="0">
            <a:spAutoFit/>
          </a:bodyPr>
          <a:lstStyle/>
          <a:p>
            <a:r>
              <a:rPr lang="en-US" altLang="zh-TW" sz="2800" b="1" dirty="0">
                <a:ea typeface="Microsoft JhengHei UI" panose="020B0604030504040204" pitchFamily="34" charset="-120"/>
              </a:rPr>
              <a:t>The CAST Multilevel Partnership</a:t>
            </a:r>
            <a:endParaRPr lang="zh-TW" altLang="en-US" sz="2800" b="1" dirty="0">
              <a:ea typeface="Microsoft JhengHei UI" panose="020B0604030504040204" pitchFamily="34" charset="-120"/>
            </a:endParaRPr>
          </a:p>
        </p:txBody>
      </p:sp>
      <p:sp>
        <p:nvSpPr>
          <p:cNvPr id="3" name="文字方塊 2">
            <a:extLst>
              <a:ext uri="{FF2B5EF4-FFF2-40B4-BE49-F238E27FC236}">
                <a16:creationId xmlns:a16="http://schemas.microsoft.com/office/drawing/2014/main" id="{A9439848-828E-4907-A719-9A56062BD368}"/>
              </a:ext>
            </a:extLst>
          </p:cNvPr>
          <p:cNvSpPr txBox="1"/>
          <p:nvPr/>
        </p:nvSpPr>
        <p:spPr>
          <a:xfrm>
            <a:off x="11296922" y="1147906"/>
            <a:ext cx="891773" cy="461665"/>
          </a:xfrm>
          <a:prstGeom prst="rect">
            <a:avLst/>
          </a:prstGeom>
          <a:noFill/>
        </p:spPr>
        <p:txBody>
          <a:bodyPr wrap="square" rtlCol="0">
            <a:spAutoFit/>
          </a:bodyPr>
          <a:lstStyle/>
          <a:p>
            <a:r>
              <a:rPr lang="zh-TW" altLang="en-US" sz="2400" b="1" dirty="0">
                <a:solidFill>
                  <a:srgbClr val="005C83"/>
                </a:solidFill>
                <a:latin typeface="標楷體" panose="03000509000000000000" pitchFamily="65" charset="-120"/>
                <a:ea typeface="標楷體" panose="03000509000000000000" pitchFamily="65" charset="-120"/>
              </a:rPr>
              <a:t>介言</a:t>
            </a:r>
            <a:endParaRPr lang="en-US" altLang="zh-TW" sz="2400" b="1" dirty="0">
              <a:solidFill>
                <a:srgbClr val="005C83"/>
              </a:solidFill>
              <a:latin typeface="標楷體" panose="03000509000000000000" pitchFamily="65" charset="-120"/>
              <a:ea typeface="標楷體" panose="03000509000000000000" pitchFamily="65" charset="-120"/>
            </a:endParaRPr>
          </a:p>
        </p:txBody>
      </p:sp>
      <p:sp>
        <p:nvSpPr>
          <p:cNvPr id="6" name="文字方塊 5">
            <a:extLst>
              <a:ext uri="{FF2B5EF4-FFF2-40B4-BE49-F238E27FC236}">
                <a16:creationId xmlns:a16="http://schemas.microsoft.com/office/drawing/2014/main" id="{CAAFFB70-0DEC-47F6-91EE-63E4AB5A07B7}"/>
              </a:ext>
            </a:extLst>
          </p:cNvPr>
          <p:cNvSpPr txBox="1"/>
          <p:nvPr/>
        </p:nvSpPr>
        <p:spPr>
          <a:xfrm>
            <a:off x="8198258" y="2141475"/>
            <a:ext cx="4561471" cy="461665"/>
          </a:xfrm>
          <a:prstGeom prst="rect">
            <a:avLst/>
          </a:prstGeom>
          <a:noFill/>
        </p:spPr>
        <p:txBody>
          <a:bodyPr wrap="square" rtlCol="0">
            <a:spAutoFit/>
          </a:bodyPr>
          <a:lstStyle/>
          <a:p>
            <a:pPr algn="ctr"/>
            <a:r>
              <a:rPr lang="zh-TW" altLang="en-US" sz="2400" b="1" dirty="0">
                <a:solidFill>
                  <a:srgbClr val="005C83"/>
                </a:solidFill>
                <a:latin typeface="標楷體" panose="03000509000000000000" pitchFamily="65" charset="-120"/>
                <a:ea typeface="標楷體" panose="03000509000000000000" pitchFamily="65" charset="-120"/>
              </a:rPr>
              <a:t>為了</a:t>
            </a:r>
            <a:r>
              <a:rPr lang="en-US" altLang="zh-TW" sz="2400" b="1" dirty="0">
                <a:solidFill>
                  <a:srgbClr val="005C83"/>
                </a:solidFill>
                <a:latin typeface="標楷體" panose="03000509000000000000" pitchFamily="65" charset="-120"/>
                <a:ea typeface="標楷體" panose="03000509000000000000" pitchFamily="65" charset="-120"/>
              </a:rPr>
              <a:t>CAST</a:t>
            </a:r>
            <a:r>
              <a:rPr lang="zh-TW" altLang="en-US" sz="2400" b="1" dirty="0">
                <a:solidFill>
                  <a:srgbClr val="005C83"/>
                </a:solidFill>
                <a:latin typeface="標楷體" panose="03000509000000000000" pitchFamily="65" charset="-120"/>
                <a:ea typeface="標楷體" panose="03000509000000000000" pitchFamily="65" charset="-120"/>
              </a:rPr>
              <a:t>計畫之</a:t>
            </a:r>
            <a:r>
              <a:rPr lang="en-US" altLang="zh-TW" sz="2400" b="1" dirty="0">
                <a:solidFill>
                  <a:srgbClr val="005C83"/>
                </a:solidFill>
                <a:latin typeface="標楷體" panose="03000509000000000000" pitchFamily="65" charset="-120"/>
                <a:ea typeface="標楷體" panose="03000509000000000000" pitchFamily="65" charset="-120"/>
              </a:rPr>
              <a:t>CBPR</a:t>
            </a:r>
            <a:r>
              <a:rPr lang="zh-TW" altLang="en-US" sz="2400" b="1" dirty="0">
                <a:solidFill>
                  <a:srgbClr val="005C83"/>
                </a:solidFill>
                <a:latin typeface="標楷體" panose="03000509000000000000" pitchFamily="65" charset="-120"/>
                <a:ea typeface="標楷體" panose="03000509000000000000" pitchFamily="65" charset="-120"/>
              </a:rPr>
              <a:t>內涵</a:t>
            </a:r>
          </a:p>
        </p:txBody>
      </p:sp>
      <p:sp>
        <p:nvSpPr>
          <p:cNvPr id="24" name="文字方塊 23">
            <a:extLst>
              <a:ext uri="{FF2B5EF4-FFF2-40B4-BE49-F238E27FC236}">
                <a16:creationId xmlns:a16="http://schemas.microsoft.com/office/drawing/2014/main" id="{E0313552-996E-462A-B508-97DAADE31EB8}"/>
              </a:ext>
            </a:extLst>
          </p:cNvPr>
          <p:cNvSpPr txBox="1"/>
          <p:nvPr/>
        </p:nvSpPr>
        <p:spPr>
          <a:xfrm>
            <a:off x="9046267" y="3042978"/>
            <a:ext cx="5187583" cy="461665"/>
          </a:xfrm>
          <a:prstGeom prst="rect">
            <a:avLst/>
          </a:prstGeom>
          <a:noFill/>
        </p:spPr>
        <p:txBody>
          <a:bodyPr wrap="square" rtlCol="0">
            <a:spAutoFit/>
          </a:bodyPr>
          <a:lstStyle/>
          <a:p>
            <a:r>
              <a:rPr lang="en-US" altLang="zh-TW" sz="2400" b="1" dirty="0">
                <a:solidFill>
                  <a:srgbClr val="005C83"/>
                </a:solidFill>
                <a:latin typeface="標楷體" panose="03000509000000000000" pitchFamily="65" charset="-120"/>
                <a:ea typeface="標楷體" panose="03000509000000000000" pitchFamily="65" charset="-120"/>
              </a:rPr>
              <a:t>CAST</a:t>
            </a:r>
            <a:r>
              <a:rPr lang="zh-TW" altLang="en-US" sz="2400" b="1" dirty="0">
                <a:solidFill>
                  <a:srgbClr val="005C83"/>
                </a:solidFill>
                <a:latin typeface="標楷體" panose="03000509000000000000" pitchFamily="65" charset="-120"/>
                <a:ea typeface="標楷體" panose="03000509000000000000" pitchFamily="65" charset="-120"/>
              </a:rPr>
              <a:t>多層次之合作關係</a:t>
            </a:r>
          </a:p>
        </p:txBody>
      </p:sp>
      <p:sp>
        <p:nvSpPr>
          <p:cNvPr id="7" name="文字方塊 6">
            <a:extLst>
              <a:ext uri="{FF2B5EF4-FFF2-40B4-BE49-F238E27FC236}">
                <a16:creationId xmlns:a16="http://schemas.microsoft.com/office/drawing/2014/main" id="{F079E31A-154A-496F-B67A-C583509BB93D}"/>
              </a:ext>
            </a:extLst>
          </p:cNvPr>
          <p:cNvSpPr txBox="1"/>
          <p:nvPr/>
        </p:nvSpPr>
        <p:spPr>
          <a:xfrm>
            <a:off x="8117312" y="4095810"/>
            <a:ext cx="4159996" cy="461665"/>
          </a:xfrm>
          <a:prstGeom prst="rect">
            <a:avLst/>
          </a:prstGeom>
          <a:noFill/>
        </p:spPr>
        <p:txBody>
          <a:bodyPr wrap="square" rtlCol="0">
            <a:spAutoFit/>
          </a:bodyPr>
          <a:lstStyle/>
          <a:p>
            <a:r>
              <a:rPr lang="zh-TW" altLang="en-US" sz="2400" b="1" dirty="0">
                <a:solidFill>
                  <a:srgbClr val="005C83"/>
                </a:solidFill>
                <a:latin typeface="標楷體" panose="03000509000000000000" pitchFamily="65" charset="-120"/>
                <a:ea typeface="標楷體" panose="03000509000000000000" pitchFamily="65" charset="-120"/>
              </a:rPr>
              <a:t>促進</a:t>
            </a:r>
            <a:r>
              <a:rPr lang="en-US" altLang="zh-TW" sz="2400" b="1" dirty="0">
                <a:solidFill>
                  <a:srgbClr val="005C83"/>
                </a:solidFill>
                <a:latin typeface="標楷體" panose="03000509000000000000" pitchFamily="65" charset="-120"/>
                <a:ea typeface="標楷體" panose="03000509000000000000" pitchFamily="65" charset="-120"/>
              </a:rPr>
              <a:t>CAST</a:t>
            </a:r>
            <a:r>
              <a:rPr lang="zh-TW" altLang="en-US" sz="2400" b="1" dirty="0">
                <a:solidFill>
                  <a:srgbClr val="005C83"/>
                </a:solidFill>
                <a:latin typeface="標楷體" panose="03000509000000000000" pitchFamily="65" charset="-120"/>
                <a:ea typeface="標楷體" panose="03000509000000000000" pitchFamily="65" charset="-120"/>
              </a:rPr>
              <a:t>合作關係的組織結構</a:t>
            </a:r>
          </a:p>
        </p:txBody>
      </p:sp>
      <p:sp>
        <p:nvSpPr>
          <p:cNvPr id="25" name="文字方塊 24">
            <a:extLst>
              <a:ext uri="{FF2B5EF4-FFF2-40B4-BE49-F238E27FC236}">
                <a16:creationId xmlns:a16="http://schemas.microsoft.com/office/drawing/2014/main" id="{93C6D9F1-E683-4029-8403-10BCC4C2EB9C}"/>
              </a:ext>
            </a:extLst>
          </p:cNvPr>
          <p:cNvSpPr txBox="1"/>
          <p:nvPr/>
        </p:nvSpPr>
        <p:spPr>
          <a:xfrm>
            <a:off x="11444607" y="6197673"/>
            <a:ext cx="832701" cy="461665"/>
          </a:xfrm>
          <a:prstGeom prst="rect">
            <a:avLst/>
          </a:prstGeom>
          <a:noFill/>
        </p:spPr>
        <p:txBody>
          <a:bodyPr wrap="square" rtlCol="0">
            <a:spAutoFit/>
          </a:bodyPr>
          <a:lstStyle/>
          <a:p>
            <a:r>
              <a:rPr lang="zh-TW" altLang="en-US" sz="2400" b="1" dirty="0">
                <a:solidFill>
                  <a:srgbClr val="005C83"/>
                </a:solidFill>
                <a:latin typeface="標楷體" panose="03000509000000000000" pitchFamily="65" charset="-120"/>
                <a:ea typeface="標楷體" panose="03000509000000000000" pitchFamily="65" charset="-120"/>
              </a:rPr>
              <a:t>結論</a:t>
            </a:r>
          </a:p>
        </p:txBody>
      </p:sp>
      <p:sp>
        <p:nvSpPr>
          <p:cNvPr id="26" name="文字方塊 25">
            <a:extLst>
              <a:ext uri="{FF2B5EF4-FFF2-40B4-BE49-F238E27FC236}">
                <a16:creationId xmlns:a16="http://schemas.microsoft.com/office/drawing/2014/main" id="{F7B4CB63-C74E-4377-8B36-EFEAA13565A6}"/>
              </a:ext>
            </a:extLst>
          </p:cNvPr>
          <p:cNvSpPr txBox="1"/>
          <p:nvPr/>
        </p:nvSpPr>
        <p:spPr>
          <a:xfrm>
            <a:off x="8729224" y="4921671"/>
            <a:ext cx="3553742" cy="461665"/>
          </a:xfrm>
          <a:prstGeom prst="rect">
            <a:avLst/>
          </a:prstGeom>
          <a:noFill/>
        </p:spPr>
        <p:txBody>
          <a:bodyPr wrap="square" rtlCol="0">
            <a:spAutoFit/>
          </a:bodyPr>
          <a:lstStyle/>
          <a:p>
            <a:r>
              <a:rPr lang="zh-TW" altLang="en-US" sz="2400" b="1" dirty="0">
                <a:solidFill>
                  <a:srgbClr val="005C83"/>
                </a:solidFill>
                <a:latin typeface="標楷體" panose="03000509000000000000" pitchFamily="65" charset="-120"/>
                <a:ea typeface="標楷體" panose="03000509000000000000" pitchFamily="65" charset="-120"/>
              </a:rPr>
              <a:t>社區健康相關診斷和活動</a:t>
            </a:r>
          </a:p>
        </p:txBody>
      </p:sp>
      <p:sp>
        <p:nvSpPr>
          <p:cNvPr id="27" name="文字方塊 26">
            <a:extLst>
              <a:ext uri="{FF2B5EF4-FFF2-40B4-BE49-F238E27FC236}">
                <a16:creationId xmlns:a16="http://schemas.microsoft.com/office/drawing/2014/main" id="{EF4C5D95-2994-4F9D-B7BE-89035E3725DB}"/>
              </a:ext>
            </a:extLst>
          </p:cNvPr>
          <p:cNvSpPr txBox="1"/>
          <p:nvPr/>
        </p:nvSpPr>
        <p:spPr>
          <a:xfrm>
            <a:off x="7434137" y="5564721"/>
            <a:ext cx="4777182" cy="461665"/>
          </a:xfrm>
          <a:prstGeom prst="rect">
            <a:avLst/>
          </a:prstGeom>
          <a:noFill/>
        </p:spPr>
        <p:txBody>
          <a:bodyPr wrap="square" rtlCol="0">
            <a:spAutoFit/>
          </a:bodyPr>
          <a:lstStyle/>
          <a:p>
            <a:r>
              <a:rPr lang="en-US" altLang="zh-TW" sz="2400" b="1" dirty="0">
                <a:solidFill>
                  <a:srgbClr val="005C83"/>
                </a:solidFill>
                <a:latin typeface="標楷體" panose="03000509000000000000" pitchFamily="65" charset="-120"/>
                <a:ea typeface="標楷體" panose="03000509000000000000" pitchFamily="65" charset="-120"/>
              </a:rPr>
              <a:t>CAST</a:t>
            </a:r>
            <a:r>
              <a:rPr lang="zh-TW" altLang="en-US" sz="2400" b="1" dirty="0">
                <a:solidFill>
                  <a:srgbClr val="005C83"/>
                </a:solidFill>
                <a:latin typeface="標楷體" panose="03000509000000000000" pitchFamily="65" charset="-120"/>
                <a:ea typeface="標楷體" panose="03000509000000000000" pitchFamily="65" charset="-120"/>
              </a:rPr>
              <a:t>和</a:t>
            </a:r>
            <a:r>
              <a:rPr lang="en-US" altLang="zh-TW" sz="2400" b="1" dirty="0">
                <a:solidFill>
                  <a:srgbClr val="005C83"/>
                </a:solidFill>
                <a:latin typeface="標楷體" panose="03000509000000000000" pitchFamily="65" charset="-120"/>
                <a:ea typeface="標楷體" panose="03000509000000000000" pitchFamily="65" charset="-120"/>
              </a:rPr>
              <a:t>CBPR</a:t>
            </a:r>
            <a:r>
              <a:rPr lang="zh-TW" altLang="en-US" sz="2400" b="1" dirty="0">
                <a:solidFill>
                  <a:srgbClr val="005C83"/>
                </a:solidFill>
                <a:latin typeface="標楷體" panose="03000509000000000000" pitchFamily="65" charset="-120"/>
                <a:ea typeface="標楷體" panose="03000509000000000000" pitchFamily="65" charset="-120"/>
              </a:rPr>
              <a:t>合作關係中的經驗獲取</a:t>
            </a:r>
          </a:p>
        </p:txBody>
      </p:sp>
      <p:cxnSp>
        <p:nvCxnSpPr>
          <p:cNvPr id="32" name="直線接點 31">
            <a:extLst>
              <a:ext uri="{FF2B5EF4-FFF2-40B4-BE49-F238E27FC236}">
                <a16:creationId xmlns:a16="http://schemas.microsoft.com/office/drawing/2014/main" id="{6E05F6C3-F4FC-488E-9E0F-83058109BC94}"/>
              </a:ext>
            </a:extLst>
          </p:cNvPr>
          <p:cNvCxnSpPr>
            <a:cxnSpLocks/>
          </p:cNvCxnSpPr>
          <p:nvPr/>
        </p:nvCxnSpPr>
        <p:spPr>
          <a:xfrm>
            <a:off x="237096" y="300474"/>
            <a:ext cx="0" cy="877880"/>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cxnSp>
        <p:nvCxnSpPr>
          <p:cNvPr id="39" name="直線接點 38">
            <a:extLst>
              <a:ext uri="{FF2B5EF4-FFF2-40B4-BE49-F238E27FC236}">
                <a16:creationId xmlns:a16="http://schemas.microsoft.com/office/drawing/2014/main" id="{6B5F7FF0-0856-4BC9-8F8F-190B14ABCDF1}"/>
              </a:ext>
            </a:extLst>
          </p:cNvPr>
          <p:cNvCxnSpPr>
            <a:cxnSpLocks/>
          </p:cNvCxnSpPr>
          <p:nvPr/>
        </p:nvCxnSpPr>
        <p:spPr>
          <a:xfrm flipH="1">
            <a:off x="310775" y="1292091"/>
            <a:ext cx="9426" cy="5188922"/>
          </a:xfrm>
          <a:prstGeom prst="line">
            <a:avLst/>
          </a:prstGeom>
          <a:ln w="19050"/>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797279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B48B229C-8DFB-4080-B6CB-0E6AE55EDA89}"/>
              </a:ext>
            </a:extLst>
          </p:cNvPr>
          <p:cNvSpPr/>
          <p:nvPr/>
        </p:nvSpPr>
        <p:spPr>
          <a:xfrm>
            <a:off x="0" y="0"/>
            <a:ext cx="12192000" cy="6858000"/>
          </a:xfrm>
          <a:prstGeom prst="rect">
            <a:avLst/>
          </a:prstGeom>
          <a:solidFill>
            <a:schemeClr val="bg1">
              <a:lumMod val="95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a:extLst>
              <a:ext uri="{FF2B5EF4-FFF2-40B4-BE49-F238E27FC236}">
                <a16:creationId xmlns:a16="http://schemas.microsoft.com/office/drawing/2014/main" id="{D2808050-543F-4356-8D29-F64E691245CA}"/>
              </a:ext>
            </a:extLst>
          </p:cNvPr>
          <p:cNvSpPr>
            <a:spLocks noGrp="1"/>
          </p:cNvSpPr>
          <p:nvPr>
            <p:ph type="title"/>
          </p:nvPr>
        </p:nvSpPr>
        <p:spPr>
          <a:xfrm>
            <a:off x="490574" y="573576"/>
            <a:ext cx="10515600" cy="1325562"/>
          </a:xfrm>
        </p:spPr>
        <p:txBody>
          <a:bodyPr/>
          <a:lstStyle/>
          <a:p>
            <a:r>
              <a:rPr lang="en-US" altLang="zh-TW" dirty="0">
                <a:latin typeface="Bahnschrift Condensed" panose="020B0502040204020203" pitchFamily="34" charset="0"/>
              </a:rPr>
              <a:t>Childhood Obesity </a:t>
            </a:r>
            <a:r>
              <a:rPr lang="zh-TW" altLang="en-US" dirty="0"/>
              <a:t>兒童肥胖</a:t>
            </a:r>
          </a:p>
        </p:txBody>
      </p:sp>
      <p:sp>
        <p:nvSpPr>
          <p:cNvPr id="3" name="內容版面配置區 2">
            <a:extLst>
              <a:ext uri="{FF2B5EF4-FFF2-40B4-BE49-F238E27FC236}">
                <a16:creationId xmlns:a16="http://schemas.microsoft.com/office/drawing/2014/main" id="{9051E040-D404-4DC5-BAED-5C95C2E36C38}"/>
              </a:ext>
            </a:extLst>
          </p:cNvPr>
          <p:cNvSpPr>
            <a:spLocks noGrp="1"/>
          </p:cNvSpPr>
          <p:nvPr>
            <p:ph idx="1"/>
          </p:nvPr>
        </p:nvSpPr>
        <p:spPr>
          <a:xfrm>
            <a:off x="128959" y="2158523"/>
            <a:ext cx="11816853" cy="2919046"/>
          </a:xfrm>
        </p:spPr>
        <p:txBody>
          <a:bodyPr>
            <a:normAutofit lnSpcReduction="10000"/>
          </a:bodyPr>
          <a:lstStyle/>
          <a:p>
            <a:r>
              <a:rPr lang="zh-TW" altLang="en-US" dirty="0">
                <a:latin typeface="微軟正黑體" panose="020B0604030504040204" pitchFamily="34" charset="-120"/>
                <a:ea typeface="微軟正黑體" panose="020B0604030504040204" pitchFamily="34" charset="-120"/>
              </a:rPr>
              <a:t>兒童肥胖是美國嚴重的公共衛生議題。</a:t>
            </a:r>
            <a:endParaRPr lang="en-US" altLang="zh-TW" dirty="0">
              <a:latin typeface="微軟正黑體" panose="020B0604030504040204" pitchFamily="34" charset="-120"/>
              <a:ea typeface="微軟正黑體" panose="020B0604030504040204" pitchFamily="34" charset="-120"/>
            </a:endParaRPr>
          </a:p>
          <a:p>
            <a:r>
              <a:rPr lang="en-US" altLang="zh-TW" dirty="0">
                <a:ea typeface="微軟正黑體" panose="020B0604030504040204" pitchFamily="34" charset="-120"/>
              </a:rPr>
              <a:t>“</a:t>
            </a:r>
            <a:r>
              <a:rPr lang="en-US" altLang="zh-TW" dirty="0" err="1">
                <a:ea typeface="微軟正黑體" panose="020B0604030504040204" pitchFamily="34" charset="-120"/>
              </a:rPr>
              <a:t>Obesoginic</a:t>
            </a:r>
            <a:r>
              <a:rPr lang="en-US" altLang="zh-TW" dirty="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，這詞是用來形容過去</a:t>
            </a:r>
            <a:r>
              <a:rPr lang="en-US" altLang="zh-TW" dirty="0">
                <a:latin typeface="微軟正黑體" panose="020B0604030504040204" pitchFamily="34" charset="-120"/>
                <a:ea typeface="微軟正黑體" panose="020B0604030504040204" pitchFamily="34" charset="-120"/>
              </a:rPr>
              <a:t>50</a:t>
            </a:r>
            <a:r>
              <a:rPr lang="zh-TW" altLang="en-US" dirty="0">
                <a:latin typeface="微軟正黑體" panose="020B0604030504040204" pitchFamily="34" charset="-120"/>
                <a:ea typeface="微軟正黑體" panose="020B0604030504040204" pitchFamily="34" charset="-120"/>
              </a:rPr>
              <a:t>年發展的居住環境所導致的結果，其包含一應俱全、成本低、高熱量密度的食物，以及相對日漸下降的體育活動。</a:t>
            </a:r>
            <a:endParaRPr lang="en-US" altLang="zh-TW" dirty="0">
              <a:latin typeface="微軟正黑體" panose="020B0604030504040204" pitchFamily="34" charset="-120"/>
              <a:ea typeface="微軟正黑體" panose="020B0604030504040204" pitchFamily="34" charset="-120"/>
            </a:endParaRPr>
          </a:p>
          <a:p>
            <a:pPr fontAlgn="t"/>
            <a:r>
              <a:rPr lang="zh-TW" altLang="en-US" dirty="0">
                <a:latin typeface="微軟正黑體" panose="020B0604030504040204" pitchFamily="34" charset="-120"/>
                <a:ea typeface="微軟正黑體" panose="020B0604030504040204" pitchFamily="34" charset="-120"/>
              </a:rPr>
              <a:t>肥胖是“行為受多種個人層面因素和社會環境因素（如，食物、生理、文化因子或經濟環境或能限制人類行為的經濟環境，或者兩者皆有）影響的複雜系統。</a:t>
            </a:r>
            <a:r>
              <a:rPr lang="zh-TW" altLang="en-US" dirty="0"/>
              <a:t>”</a:t>
            </a:r>
          </a:p>
        </p:txBody>
      </p:sp>
      <p:cxnSp>
        <p:nvCxnSpPr>
          <p:cNvPr id="4" name="直線接點 3">
            <a:extLst>
              <a:ext uri="{FF2B5EF4-FFF2-40B4-BE49-F238E27FC236}">
                <a16:creationId xmlns:a16="http://schemas.microsoft.com/office/drawing/2014/main" id="{5DCDBF51-F323-4E45-9334-FF7C950C3730}"/>
              </a:ext>
            </a:extLst>
          </p:cNvPr>
          <p:cNvCxnSpPr/>
          <p:nvPr/>
        </p:nvCxnSpPr>
        <p:spPr>
          <a:xfrm>
            <a:off x="490574" y="747260"/>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
        <p:nvSpPr>
          <p:cNvPr id="7" name="文字方塊 6">
            <a:extLst>
              <a:ext uri="{FF2B5EF4-FFF2-40B4-BE49-F238E27FC236}">
                <a16:creationId xmlns:a16="http://schemas.microsoft.com/office/drawing/2014/main" id="{ABF449A0-B06E-40E8-9D83-A5422715402F}"/>
              </a:ext>
            </a:extLst>
          </p:cNvPr>
          <p:cNvSpPr txBox="1"/>
          <p:nvPr/>
        </p:nvSpPr>
        <p:spPr>
          <a:xfrm>
            <a:off x="0" y="0"/>
            <a:ext cx="3120131" cy="707886"/>
          </a:xfrm>
          <a:prstGeom prst="rect">
            <a:avLst/>
          </a:prstGeom>
          <a:noFill/>
        </p:spPr>
        <p:txBody>
          <a:bodyPr wrap="square" rtlCol="0">
            <a:spAutoFit/>
          </a:bodyPr>
          <a:lstStyle/>
          <a:p>
            <a:r>
              <a:rPr lang="en-US" altLang="zh-TW" sz="4000" b="1" dirty="0">
                <a:solidFill>
                  <a:schemeClr val="bg1">
                    <a:lumMod val="65000"/>
                  </a:schemeClr>
                </a:solidFill>
              </a:rPr>
              <a:t>Introduction</a:t>
            </a:r>
            <a:endParaRPr lang="zh-TW" altLang="en-US" sz="4000" b="1" dirty="0">
              <a:solidFill>
                <a:schemeClr val="bg1">
                  <a:lumMod val="65000"/>
                </a:schemeClr>
              </a:solidFill>
            </a:endParaRPr>
          </a:p>
        </p:txBody>
      </p:sp>
      <p:sp>
        <p:nvSpPr>
          <p:cNvPr id="8" name="文字方塊 7">
            <a:extLst>
              <a:ext uri="{FF2B5EF4-FFF2-40B4-BE49-F238E27FC236}">
                <a16:creationId xmlns:a16="http://schemas.microsoft.com/office/drawing/2014/main" id="{D2D856DB-3F9F-4B2F-B2B9-A1D152E9BF23}"/>
              </a:ext>
            </a:extLst>
          </p:cNvPr>
          <p:cNvSpPr txBox="1"/>
          <p:nvPr/>
        </p:nvSpPr>
        <p:spPr>
          <a:xfrm>
            <a:off x="257914" y="5313200"/>
            <a:ext cx="11908832" cy="1200329"/>
          </a:xfrm>
          <a:prstGeom prst="rect">
            <a:avLst/>
          </a:prstGeom>
          <a:noFill/>
        </p:spPr>
        <p:txBody>
          <a:bodyPr wrap="square" rtlCol="0">
            <a:spAutoFit/>
          </a:bodyPr>
          <a:lstStyle/>
          <a:p>
            <a:r>
              <a:rPr lang="en-US" altLang="zh-TW" dirty="0"/>
              <a:t>Obesity is seen as a “complex system in which behavior is affected by multiple individual-level factors and socioenvironmental</a:t>
            </a:r>
            <a:r>
              <a:rPr lang="zh-TW" altLang="en-US" dirty="0"/>
              <a:t> </a:t>
            </a:r>
            <a:r>
              <a:rPr lang="en-US" altLang="zh-TW" dirty="0"/>
              <a:t>factors (</a:t>
            </a:r>
            <a:r>
              <a:rPr lang="en-US" altLang="zh-TW" dirty="0" err="1"/>
              <a:t>ie</a:t>
            </a:r>
            <a:r>
              <a:rPr lang="en-US" altLang="zh-TW" dirty="0"/>
              <a:t>, factors related to the food, physical, cultural, or economic environment that enable or constrain human behavior, or both).”(Huang. at el, 2009)</a:t>
            </a:r>
            <a:endParaRPr lang="zh-TW" altLang="en-US" dirty="0"/>
          </a:p>
          <a:p>
            <a:endParaRPr lang="zh-TW" altLang="en-US" dirty="0"/>
          </a:p>
        </p:txBody>
      </p:sp>
    </p:spTree>
    <p:extLst>
      <p:ext uri="{BB962C8B-B14F-4D97-AF65-F5344CB8AC3E}">
        <p14:creationId xmlns:p14="http://schemas.microsoft.com/office/powerpoint/2010/main" val="1777757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27044CE5-7E36-4332-87E2-ED44478DB1B9}"/>
              </a:ext>
            </a:extLst>
          </p:cNvPr>
          <p:cNvSpPr/>
          <p:nvPr/>
        </p:nvSpPr>
        <p:spPr>
          <a:xfrm>
            <a:off x="0" y="0"/>
            <a:ext cx="12192000" cy="6858000"/>
          </a:xfrm>
          <a:prstGeom prst="rect">
            <a:avLst/>
          </a:prstGeom>
          <a:solidFill>
            <a:schemeClr val="bg1">
              <a:lumMod val="95000"/>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a:extLst>
              <a:ext uri="{FF2B5EF4-FFF2-40B4-BE49-F238E27FC236}">
                <a16:creationId xmlns:a16="http://schemas.microsoft.com/office/drawing/2014/main" id="{F0B0FC2D-9FDD-4E1D-93CD-F87DC18762AF}"/>
              </a:ext>
            </a:extLst>
          </p:cNvPr>
          <p:cNvSpPr>
            <a:spLocks noGrp="1"/>
          </p:cNvSpPr>
          <p:nvPr>
            <p:ph type="title"/>
          </p:nvPr>
        </p:nvSpPr>
        <p:spPr>
          <a:xfrm>
            <a:off x="502297" y="391775"/>
            <a:ext cx="10515601" cy="1196165"/>
          </a:xfrm>
        </p:spPr>
        <p:txBody>
          <a:bodyPr>
            <a:normAutofit/>
          </a:bodyPr>
          <a:lstStyle/>
          <a:p>
            <a:r>
              <a:rPr lang="en-US" altLang="zh-TW" dirty="0">
                <a:latin typeface="Bahnschrift Condensed" panose="020B0502040204020203" pitchFamily="34" charset="0"/>
              </a:rPr>
              <a:t>Community-Based Participatory Research</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B322C0EC-1E8F-4153-8E2A-7B1C190905BC}"/>
              </a:ext>
            </a:extLst>
          </p:cNvPr>
          <p:cNvSpPr>
            <a:spLocks noGrp="1"/>
          </p:cNvSpPr>
          <p:nvPr>
            <p:ph idx="1"/>
          </p:nvPr>
        </p:nvSpPr>
        <p:spPr>
          <a:xfrm>
            <a:off x="206648" y="2640655"/>
            <a:ext cx="11539869" cy="1865452"/>
          </a:xfrm>
        </p:spPr>
        <p:txBody>
          <a:bodyPr/>
          <a:lstStyle/>
          <a:p>
            <a:r>
              <a:rPr lang="en-US" altLang="zh-TW" dirty="0">
                <a:ea typeface="微軟正黑體" panose="020B0604030504040204" pitchFamily="34" charset="-120"/>
              </a:rPr>
              <a:t>CBPR</a:t>
            </a:r>
            <a:r>
              <a:rPr lang="zh-TW" altLang="en-US" dirty="0">
                <a:latin typeface="微軟正黑體" panose="020B0604030504040204" pitchFamily="34" charset="-120"/>
                <a:ea typeface="微軟正黑體" panose="020B0604030504040204" pitchFamily="34" charset="-120"/>
              </a:rPr>
              <a:t>是一種協助組織並連結社區組織、學校及家庭，用於肥胖防治的研究和介入措施之方法。此方法賦予社區解決方案和適應當地需求的能力。</a:t>
            </a:r>
            <a:endParaRPr lang="en-US" altLang="zh-TW" dirty="0">
              <a:latin typeface="微軟正黑體" panose="020B0604030504040204" pitchFamily="34" charset="-120"/>
              <a:ea typeface="微軟正黑體" panose="020B0604030504040204" pitchFamily="34" charset="-120"/>
            </a:endParaRPr>
          </a:p>
          <a:p>
            <a:endParaRPr lang="zh-TW" altLang="en-US" dirty="0"/>
          </a:p>
        </p:txBody>
      </p:sp>
      <p:sp>
        <p:nvSpPr>
          <p:cNvPr id="4" name="標題 1">
            <a:extLst>
              <a:ext uri="{FF2B5EF4-FFF2-40B4-BE49-F238E27FC236}">
                <a16:creationId xmlns:a16="http://schemas.microsoft.com/office/drawing/2014/main" id="{9118B629-C6C5-4268-9D2A-195850BDAB1F}"/>
              </a:ext>
            </a:extLst>
          </p:cNvPr>
          <p:cNvSpPr txBox="1">
            <a:spLocks/>
          </p:cNvSpPr>
          <p:nvPr/>
        </p:nvSpPr>
        <p:spPr>
          <a:xfrm>
            <a:off x="567612" y="1066450"/>
            <a:ext cx="10515601" cy="89953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TW" altLang="en-US" sz="3200" dirty="0"/>
              <a:t>以社區為基礎之參與式研究 </a:t>
            </a:r>
            <a:r>
              <a:rPr lang="en-US" altLang="zh-TW" sz="3200" dirty="0">
                <a:latin typeface="Bahnschrift Condensed" panose="020B0502040204020203" pitchFamily="34" charset="0"/>
              </a:rPr>
              <a:t>(CBPR)</a:t>
            </a:r>
            <a:endParaRPr lang="zh-TW" altLang="en-US" sz="3200" dirty="0">
              <a:latin typeface="Bahnschrift Condensed" panose="020B0502040204020203" pitchFamily="34" charset="0"/>
            </a:endParaRPr>
          </a:p>
        </p:txBody>
      </p:sp>
      <p:cxnSp>
        <p:nvCxnSpPr>
          <p:cNvPr id="8" name="直線接點 7">
            <a:extLst>
              <a:ext uri="{FF2B5EF4-FFF2-40B4-BE49-F238E27FC236}">
                <a16:creationId xmlns:a16="http://schemas.microsoft.com/office/drawing/2014/main" id="{F2870303-DFC0-4826-B9B9-A3F03798557C}"/>
              </a:ext>
            </a:extLst>
          </p:cNvPr>
          <p:cNvCxnSpPr/>
          <p:nvPr/>
        </p:nvCxnSpPr>
        <p:spPr>
          <a:xfrm>
            <a:off x="502297" y="786641"/>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
        <p:nvSpPr>
          <p:cNvPr id="11" name="文字方塊 10">
            <a:extLst>
              <a:ext uri="{FF2B5EF4-FFF2-40B4-BE49-F238E27FC236}">
                <a16:creationId xmlns:a16="http://schemas.microsoft.com/office/drawing/2014/main" id="{620225C7-CFA2-497A-B83F-718FF373DBB0}"/>
              </a:ext>
            </a:extLst>
          </p:cNvPr>
          <p:cNvSpPr txBox="1"/>
          <p:nvPr/>
        </p:nvSpPr>
        <p:spPr>
          <a:xfrm>
            <a:off x="0" y="0"/>
            <a:ext cx="3120131" cy="707886"/>
          </a:xfrm>
          <a:prstGeom prst="rect">
            <a:avLst/>
          </a:prstGeom>
          <a:noFill/>
        </p:spPr>
        <p:txBody>
          <a:bodyPr wrap="square" rtlCol="0">
            <a:spAutoFit/>
          </a:bodyPr>
          <a:lstStyle/>
          <a:p>
            <a:r>
              <a:rPr lang="en-US" altLang="zh-TW" sz="4000" b="1" dirty="0">
                <a:solidFill>
                  <a:schemeClr val="bg1">
                    <a:lumMod val="65000"/>
                  </a:schemeClr>
                </a:solidFill>
              </a:rPr>
              <a:t>Introduction</a:t>
            </a:r>
            <a:endParaRPr lang="zh-TW" altLang="en-US" sz="4000" b="1" dirty="0">
              <a:solidFill>
                <a:schemeClr val="bg1">
                  <a:lumMod val="65000"/>
                </a:schemeClr>
              </a:solidFill>
            </a:endParaRPr>
          </a:p>
        </p:txBody>
      </p:sp>
    </p:spTree>
    <p:extLst>
      <p:ext uri="{BB962C8B-B14F-4D97-AF65-F5344CB8AC3E}">
        <p14:creationId xmlns:p14="http://schemas.microsoft.com/office/powerpoint/2010/main" val="2041448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a:extLst>
              <a:ext uri="{FF2B5EF4-FFF2-40B4-BE49-F238E27FC236}">
                <a16:creationId xmlns:a16="http://schemas.microsoft.com/office/drawing/2014/main" id="{E922CF4D-1A49-4B4A-91D9-18F4BF07E745}"/>
              </a:ext>
            </a:extLst>
          </p:cNvPr>
          <p:cNvSpPr/>
          <p:nvPr/>
        </p:nvSpPr>
        <p:spPr>
          <a:xfrm>
            <a:off x="0" y="0"/>
            <a:ext cx="12192000" cy="6858000"/>
          </a:xfrm>
          <a:prstGeom prst="rect">
            <a:avLst/>
          </a:prstGeom>
          <a:solidFill>
            <a:schemeClr val="bg1">
              <a:lumMod val="95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a:extLst>
              <a:ext uri="{FF2B5EF4-FFF2-40B4-BE49-F238E27FC236}">
                <a16:creationId xmlns:a16="http://schemas.microsoft.com/office/drawing/2014/main" id="{E8F4E699-DC21-4665-877C-903CEABFE7A2}"/>
              </a:ext>
            </a:extLst>
          </p:cNvPr>
          <p:cNvSpPr>
            <a:spLocks noGrp="1"/>
          </p:cNvSpPr>
          <p:nvPr>
            <p:ph type="title"/>
          </p:nvPr>
        </p:nvSpPr>
        <p:spPr>
          <a:xfrm>
            <a:off x="502297" y="686633"/>
            <a:ext cx="10407365" cy="683139"/>
          </a:xfrm>
        </p:spPr>
        <p:txBody>
          <a:bodyPr>
            <a:noAutofit/>
          </a:bodyPr>
          <a:lstStyle/>
          <a:p>
            <a:r>
              <a:rPr lang="en-US" altLang="zh-TW" dirty="0">
                <a:latin typeface="Bahnschrift Condensed" panose="020B0502040204020203" pitchFamily="34" charset="0"/>
              </a:rPr>
              <a:t>Communities and Schools Together Project</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F5262C87-9DD4-41F6-9768-CAD5A2ACD4D3}"/>
              </a:ext>
            </a:extLst>
          </p:cNvPr>
          <p:cNvSpPr>
            <a:spLocks noGrp="1"/>
          </p:cNvSpPr>
          <p:nvPr>
            <p:ph idx="1"/>
          </p:nvPr>
        </p:nvSpPr>
        <p:spPr>
          <a:xfrm>
            <a:off x="256111" y="2457396"/>
            <a:ext cx="11326285" cy="2600119"/>
          </a:xfrm>
        </p:spPr>
        <p:txBody>
          <a:bodyPr>
            <a:normAutofit/>
          </a:bodyPr>
          <a:lstStyle/>
          <a:p>
            <a:r>
              <a:rPr lang="en-US" altLang="zh-TW" sz="3200" dirty="0">
                <a:ea typeface="微軟正黑體" panose="020B0604030504040204" pitchFamily="34" charset="-120"/>
              </a:rPr>
              <a:t>CAST</a:t>
            </a:r>
            <a:r>
              <a:rPr lang="zh-TW" altLang="en-US" dirty="0">
                <a:ea typeface="微軟正黑體" panose="020B0604030504040204" pitchFamily="34" charset="-120"/>
              </a:rPr>
              <a:t> </a:t>
            </a:r>
            <a:r>
              <a:rPr lang="zh-TW" altLang="en-US" dirty="0">
                <a:latin typeface="微軟正黑體" panose="020B0604030504040204" pitchFamily="34" charset="-120"/>
                <a:ea typeface="微軟正黑體" panose="020B0604030504040204" pitchFamily="34" charset="-120"/>
              </a:rPr>
              <a:t>計畫為教育者、研究者、非營利組織製造了一個合作的系統，促進以地方為基礎</a:t>
            </a:r>
            <a:r>
              <a:rPr lang="en-US" altLang="zh-TW" dirty="0">
                <a:ea typeface="微軟正黑體" panose="020B0604030504040204" pitchFamily="34" charset="-120"/>
              </a:rPr>
              <a:t>(place-based)</a:t>
            </a:r>
            <a:r>
              <a:rPr lang="zh-TW" altLang="en-US" dirty="0">
                <a:latin typeface="微軟正黑體" panose="020B0604030504040204" pitchFamily="34" charset="-120"/>
                <a:ea typeface="微軟正黑體" panose="020B0604030504040204" pitchFamily="34" charset="-120"/>
              </a:rPr>
              <a:t>的兒童肥胖防治促進活動。</a:t>
            </a:r>
            <a:endParaRPr lang="en-US" altLang="zh-TW" dirty="0">
              <a:latin typeface="微軟正黑體" panose="020B0604030504040204" pitchFamily="34" charset="-120"/>
              <a:ea typeface="微軟正黑體" panose="020B0604030504040204" pitchFamily="34" charset="-120"/>
            </a:endParaRPr>
          </a:p>
          <a:p>
            <a:r>
              <a:rPr lang="en-US" altLang="zh-TW" sz="3200" dirty="0">
                <a:ea typeface="微軟正黑體" panose="020B0604030504040204" pitchFamily="34" charset="-120"/>
              </a:rPr>
              <a:t>CAST</a:t>
            </a:r>
            <a:r>
              <a:rPr lang="zh-TW" altLang="en-US" dirty="0">
                <a:latin typeface="微軟正黑體" panose="020B0604030504040204" pitchFamily="34" charset="-120"/>
                <a:ea typeface="微軟正黑體" panose="020B0604030504040204" pitchFamily="34" charset="-120"/>
              </a:rPr>
              <a:t>計畫是採用針對</a:t>
            </a:r>
            <a:r>
              <a:rPr lang="en-US" altLang="zh-TW" dirty="0">
                <a:ea typeface="微軟正黑體" panose="020B0604030504040204" pitchFamily="34" charset="-120"/>
              </a:rPr>
              <a:t>CBPR</a:t>
            </a:r>
            <a:r>
              <a:rPr lang="zh-TW" altLang="en-US" dirty="0">
                <a:latin typeface="微軟正黑體" panose="020B0604030504040204" pitchFamily="34" charset="-120"/>
                <a:ea typeface="微軟正黑體" panose="020B0604030504040204" pitchFamily="34" charset="-120"/>
              </a:rPr>
              <a:t>的混和方法，該方法涉及預先建立、由研究人員發起的研究設計。</a:t>
            </a:r>
            <a:endParaRPr lang="en-US" altLang="zh-TW" dirty="0">
              <a:latin typeface="微軟正黑體" panose="020B0604030504040204" pitchFamily="34" charset="-120"/>
              <a:ea typeface="微軟正黑體" panose="020B0604030504040204" pitchFamily="34" charset="-120"/>
            </a:endParaRPr>
          </a:p>
        </p:txBody>
      </p:sp>
      <p:sp>
        <p:nvSpPr>
          <p:cNvPr id="4" name="標題 1">
            <a:extLst>
              <a:ext uri="{FF2B5EF4-FFF2-40B4-BE49-F238E27FC236}">
                <a16:creationId xmlns:a16="http://schemas.microsoft.com/office/drawing/2014/main" id="{4A6B38BD-68A1-4CE8-964A-708C6D2981F1}"/>
              </a:ext>
            </a:extLst>
          </p:cNvPr>
          <p:cNvSpPr txBox="1">
            <a:spLocks/>
          </p:cNvSpPr>
          <p:nvPr/>
        </p:nvSpPr>
        <p:spPr>
          <a:xfrm>
            <a:off x="502296" y="1115545"/>
            <a:ext cx="10407365" cy="683139"/>
          </a:xfrm>
          <a:prstGeom prst="rect">
            <a:avLst/>
          </a:prstGeom>
        </p:spPr>
        <p:txBody>
          <a:bodyPr vert="horz" lIns="91440" tIns="45720" rIns="91440" bIns="45720" rtlCol="0" anchor="b">
            <a:no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altLang="zh-TW" sz="3200" dirty="0">
                <a:latin typeface="Bahnschrift Condensed" panose="020B0502040204020203" pitchFamily="34" charset="0"/>
              </a:rPr>
              <a:t>(CAST Project)</a:t>
            </a:r>
            <a:endParaRPr lang="zh-TW" altLang="en-US" sz="3200" dirty="0">
              <a:latin typeface="Bahnschrift Condensed" panose="020B0502040204020203" pitchFamily="34" charset="0"/>
            </a:endParaRPr>
          </a:p>
        </p:txBody>
      </p:sp>
      <p:cxnSp>
        <p:nvCxnSpPr>
          <p:cNvPr id="5" name="直線接點 4">
            <a:extLst>
              <a:ext uri="{FF2B5EF4-FFF2-40B4-BE49-F238E27FC236}">
                <a16:creationId xmlns:a16="http://schemas.microsoft.com/office/drawing/2014/main" id="{A4C1469E-5CAA-4A84-82A6-0307726B41B2}"/>
              </a:ext>
            </a:extLst>
          </p:cNvPr>
          <p:cNvCxnSpPr/>
          <p:nvPr/>
        </p:nvCxnSpPr>
        <p:spPr>
          <a:xfrm>
            <a:off x="502297" y="845254"/>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
        <p:nvSpPr>
          <p:cNvPr id="7" name="文字方塊 6">
            <a:extLst>
              <a:ext uri="{FF2B5EF4-FFF2-40B4-BE49-F238E27FC236}">
                <a16:creationId xmlns:a16="http://schemas.microsoft.com/office/drawing/2014/main" id="{DA96E743-FF5B-46E8-8281-829F677727EC}"/>
              </a:ext>
            </a:extLst>
          </p:cNvPr>
          <p:cNvSpPr txBox="1"/>
          <p:nvPr/>
        </p:nvSpPr>
        <p:spPr>
          <a:xfrm>
            <a:off x="0" y="0"/>
            <a:ext cx="3120131" cy="707886"/>
          </a:xfrm>
          <a:prstGeom prst="rect">
            <a:avLst/>
          </a:prstGeom>
          <a:noFill/>
        </p:spPr>
        <p:txBody>
          <a:bodyPr wrap="square" rtlCol="0">
            <a:spAutoFit/>
          </a:bodyPr>
          <a:lstStyle/>
          <a:p>
            <a:r>
              <a:rPr lang="en-US" altLang="zh-TW" sz="4000" b="1" dirty="0">
                <a:solidFill>
                  <a:schemeClr val="bg1">
                    <a:lumMod val="65000"/>
                  </a:schemeClr>
                </a:solidFill>
              </a:rPr>
              <a:t>Introduction</a:t>
            </a:r>
            <a:endParaRPr lang="zh-TW" altLang="en-US" sz="4000" b="1" dirty="0">
              <a:solidFill>
                <a:schemeClr val="bg1">
                  <a:lumMod val="65000"/>
                </a:schemeClr>
              </a:solidFill>
            </a:endParaRPr>
          </a:p>
        </p:txBody>
      </p:sp>
    </p:spTree>
    <p:extLst>
      <p:ext uri="{BB962C8B-B14F-4D97-AF65-F5344CB8AC3E}">
        <p14:creationId xmlns:p14="http://schemas.microsoft.com/office/powerpoint/2010/main" val="986628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a:extLst>
              <a:ext uri="{FF2B5EF4-FFF2-40B4-BE49-F238E27FC236}">
                <a16:creationId xmlns:a16="http://schemas.microsoft.com/office/drawing/2014/main" id="{19D01367-41D8-4487-9D28-5971E0A0ABC3}"/>
              </a:ext>
            </a:extLst>
          </p:cNvPr>
          <p:cNvSpPr/>
          <p:nvPr/>
        </p:nvSpPr>
        <p:spPr>
          <a:xfrm>
            <a:off x="0" y="0"/>
            <a:ext cx="12192000" cy="6858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 1">
            <a:extLst>
              <a:ext uri="{FF2B5EF4-FFF2-40B4-BE49-F238E27FC236}">
                <a16:creationId xmlns:a16="http://schemas.microsoft.com/office/drawing/2014/main" id="{3F9BCCFD-E758-44D5-9DC5-459E953E4B41}"/>
              </a:ext>
            </a:extLst>
          </p:cNvPr>
          <p:cNvSpPr>
            <a:spLocks noGrp="1"/>
          </p:cNvSpPr>
          <p:nvPr>
            <p:ph type="title"/>
          </p:nvPr>
        </p:nvSpPr>
        <p:spPr>
          <a:xfrm>
            <a:off x="502297" y="185380"/>
            <a:ext cx="10515600" cy="916248"/>
          </a:xfrm>
        </p:spPr>
        <p:txBody>
          <a:bodyPr/>
          <a:lstStyle/>
          <a:p>
            <a:r>
              <a:rPr lang="en-US" altLang="zh-TW" dirty="0">
                <a:latin typeface="Bahnschrift Condensed" panose="020B0502040204020203" pitchFamily="34" charset="0"/>
              </a:rPr>
              <a:t>CBPR</a:t>
            </a:r>
            <a:r>
              <a:rPr lang="zh-TW" altLang="en-US" dirty="0">
                <a:latin typeface="Bahnschrift Condensed" panose="020B0502040204020203" pitchFamily="34" charset="0"/>
              </a:rPr>
              <a:t> </a:t>
            </a:r>
            <a:r>
              <a:rPr lang="en-US" altLang="zh-TW" dirty="0">
                <a:latin typeface="Bahnschrift Condensed" panose="020B0502040204020203" pitchFamily="34" charset="0"/>
              </a:rPr>
              <a:t>context</a:t>
            </a:r>
            <a:r>
              <a:rPr lang="zh-TW" altLang="en-US" dirty="0">
                <a:latin typeface="Bahnschrift Condensed" panose="020B0502040204020203" pitchFamily="34" charset="0"/>
              </a:rPr>
              <a:t> </a:t>
            </a:r>
            <a:r>
              <a:rPr lang="en-US" altLang="zh-TW" dirty="0">
                <a:latin typeface="Bahnschrift Condensed" panose="020B0502040204020203" pitchFamily="34" charset="0"/>
              </a:rPr>
              <a:t>for</a:t>
            </a:r>
            <a:r>
              <a:rPr lang="zh-TW" altLang="en-US" dirty="0">
                <a:latin typeface="Bahnschrift Condensed" panose="020B0502040204020203" pitchFamily="34" charset="0"/>
              </a:rPr>
              <a:t> </a:t>
            </a:r>
            <a:r>
              <a:rPr lang="en-US" altLang="zh-TW" dirty="0">
                <a:latin typeface="Bahnschrift Condensed" panose="020B0502040204020203" pitchFamily="34" charset="0"/>
              </a:rPr>
              <a:t>CAST</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D99C022E-07E4-4ED4-9588-94094C4DA002}"/>
              </a:ext>
            </a:extLst>
          </p:cNvPr>
          <p:cNvSpPr>
            <a:spLocks noGrp="1"/>
          </p:cNvSpPr>
          <p:nvPr>
            <p:ph idx="1"/>
          </p:nvPr>
        </p:nvSpPr>
        <p:spPr>
          <a:xfrm>
            <a:off x="128052" y="1434002"/>
            <a:ext cx="12063947" cy="847447"/>
          </a:xfrm>
        </p:spPr>
        <p:txBody>
          <a:bodyPr>
            <a:noAutofit/>
          </a:bodyPr>
          <a:lstStyle/>
          <a:p>
            <a:r>
              <a:rPr lang="en-US" altLang="zh-TW" sz="3000" dirty="0">
                <a:latin typeface="微軟正黑體" panose="020B0604030504040204" pitchFamily="34" charset="-120"/>
                <a:ea typeface="微軟正黑體" panose="020B0604030504040204" pitchFamily="34" charset="-120"/>
              </a:rPr>
              <a:t>CAST</a:t>
            </a:r>
            <a:r>
              <a:rPr lang="zh-TW" altLang="en-US" sz="3000" dirty="0">
                <a:latin typeface="微軟正黑體" panose="020B0604030504040204" pitchFamily="34" charset="-120"/>
                <a:ea typeface="微軟正黑體" panose="020B0604030504040204" pitchFamily="34" charset="-120"/>
              </a:rPr>
              <a:t>計畫仰賴</a:t>
            </a:r>
            <a:r>
              <a:rPr lang="en-US" altLang="zh-TW" sz="3000" dirty="0">
                <a:latin typeface="微軟正黑體" panose="020B0604030504040204" pitchFamily="34" charset="-120"/>
                <a:ea typeface="微軟正黑體" panose="020B0604030504040204" pitchFamily="34" charset="-120"/>
              </a:rPr>
              <a:t>Israel </a:t>
            </a:r>
            <a:r>
              <a:rPr lang="zh-TW" altLang="en-US" sz="3000" dirty="0">
                <a:latin typeface="微軟正黑體" panose="020B0604030504040204" pitchFamily="34" charset="-120"/>
                <a:ea typeface="微軟正黑體" panose="020B0604030504040204" pitchFamily="34" charset="-120"/>
              </a:rPr>
              <a:t>等人概述</a:t>
            </a:r>
            <a:r>
              <a:rPr lang="en-US" altLang="zh-TW" sz="3000" dirty="0">
                <a:latin typeface="微軟正黑體" panose="020B0604030504040204" pitchFamily="34" charset="-120"/>
                <a:ea typeface="微軟正黑體" panose="020B0604030504040204" pitchFamily="34" charset="-120"/>
              </a:rPr>
              <a:t>CBPR</a:t>
            </a:r>
            <a:r>
              <a:rPr lang="zh-TW" altLang="en-US" sz="3000" dirty="0">
                <a:latin typeface="微軟正黑體" panose="020B0604030504040204" pitchFamily="34" charset="-120"/>
                <a:ea typeface="微軟正黑體" panose="020B0604030504040204" pitchFamily="34" charset="-120"/>
              </a:rPr>
              <a:t>的</a:t>
            </a:r>
            <a:r>
              <a:rPr lang="en-US" altLang="zh-TW" sz="3000" dirty="0">
                <a:latin typeface="微軟正黑體" panose="020B0604030504040204" pitchFamily="34" charset="-120"/>
                <a:ea typeface="微軟正黑體" panose="020B0604030504040204" pitchFamily="34" charset="-120"/>
              </a:rPr>
              <a:t>9</a:t>
            </a:r>
            <a:r>
              <a:rPr lang="zh-TW" altLang="en-US" sz="3000" dirty="0">
                <a:latin typeface="微軟正黑體" panose="020B0604030504040204" pitchFamily="34" charset="-120"/>
                <a:ea typeface="微軟正黑體" panose="020B0604030504040204" pitchFamily="34" charset="-120"/>
              </a:rPr>
              <a:t>項關鍵原則，作為計畫的中心。</a:t>
            </a:r>
            <a:endParaRPr lang="en-US" altLang="zh-TW" sz="3000" dirty="0">
              <a:latin typeface="微軟正黑體" panose="020B0604030504040204" pitchFamily="34" charset="-120"/>
              <a:ea typeface="微軟正黑體" panose="020B0604030504040204" pitchFamily="34" charset="-120"/>
            </a:endParaRPr>
          </a:p>
        </p:txBody>
      </p:sp>
      <p:cxnSp>
        <p:nvCxnSpPr>
          <p:cNvPr id="4" name="直線接點 3">
            <a:extLst>
              <a:ext uri="{FF2B5EF4-FFF2-40B4-BE49-F238E27FC236}">
                <a16:creationId xmlns:a16="http://schemas.microsoft.com/office/drawing/2014/main" id="{28E8F086-307C-47DF-A28F-E35C84E58519}"/>
              </a:ext>
            </a:extLst>
          </p:cNvPr>
          <p:cNvCxnSpPr/>
          <p:nvPr/>
        </p:nvCxnSpPr>
        <p:spPr>
          <a:xfrm>
            <a:off x="502297" y="223935"/>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graphicFrame>
        <p:nvGraphicFramePr>
          <p:cNvPr id="7" name="資料庫圖表 6">
            <a:extLst>
              <a:ext uri="{FF2B5EF4-FFF2-40B4-BE49-F238E27FC236}">
                <a16:creationId xmlns:a16="http://schemas.microsoft.com/office/drawing/2014/main" id="{31204A16-8F11-4C07-A7A8-9619AE88B75B}"/>
              </a:ext>
            </a:extLst>
          </p:cNvPr>
          <p:cNvGraphicFramePr/>
          <p:nvPr>
            <p:extLst/>
          </p:nvPr>
        </p:nvGraphicFramePr>
        <p:xfrm>
          <a:off x="0" y="2551080"/>
          <a:ext cx="11863749" cy="4306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內容版面配置區 2">
            <a:extLst>
              <a:ext uri="{FF2B5EF4-FFF2-40B4-BE49-F238E27FC236}">
                <a16:creationId xmlns:a16="http://schemas.microsoft.com/office/drawing/2014/main" id="{23EF0B64-6DFB-4149-B4CB-1D9850B0117A}"/>
              </a:ext>
            </a:extLst>
          </p:cNvPr>
          <p:cNvSpPr txBox="1">
            <a:spLocks/>
          </p:cNvSpPr>
          <p:nvPr/>
        </p:nvSpPr>
        <p:spPr>
          <a:xfrm>
            <a:off x="502297" y="2281449"/>
            <a:ext cx="10515600" cy="5392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a:lstStyle>
          <a:p>
            <a:pPr>
              <a:buFont typeface="Wingdings" panose="05000000000000000000" pitchFamily="2" charset="2"/>
              <a:buChar char="ü"/>
            </a:pPr>
            <a:r>
              <a:rPr lang="zh-TW" altLang="en-US" sz="3000" dirty="0">
                <a:ea typeface="微軟正黑體" panose="020B0604030504040204" pitchFamily="34" charset="-120"/>
              </a:rPr>
              <a:t>因此</a:t>
            </a:r>
            <a:r>
              <a:rPr lang="en-US" altLang="zh-TW" sz="3000" dirty="0">
                <a:ea typeface="微軟正黑體" panose="020B0604030504040204" pitchFamily="34" charset="-120"/>
              </a:rPr>
              <a:t>CAST</a:t>
            </a:r>
            <a:r>
              <a:rPr lang="zh-TW" altLang="en-US" sz="3000" dirty="0">
                <a:ea typeface="微軟正黑體" panose="020B0604030504040204" pitchFamily="34" charset="-120"/>
              </a:rPr>
              <a:t>計畫設計如下：</a:t>
            </a:r>
            <a:endParaRPr lang="en-US" altLang="zh-TW" dirty="0">
              <a:latin typeface="微軟正黑體" panose="020B0604030504040204" pitchFamily="34" charset="-120"/>
              <a:ea typeface="微軟正黑體" panose="020B0604030504040204" pitchFamily="34" charset="-120"/>
            </a:endParaRPr>
          </a:p>
        </p:txBody>
      </p:sp>
      <p:sp>
        <p:nvSpPr>
          <p:cNvPr id="9" name="文字方塊 8">
            <a:extLst>
              <a:ext uri="{FF2B5EF4-FFF2-40B4-BE49-F238E27FC236}">
                <a16:creationId xmlns:a16="http://schemas.microsoft.com/office/drawing/2014/main" id="{D24CED97-DFFB-4E93-A935-5B512A39B6D7}"/>
              </a:ext>
            </a:extLst>
          </p:cNvPr>
          <p:cNvSpPr txBox="1"/>
          <p:nvPr/>
        </p:nvSpPr>
        <p:spPr>
          <a:xfrm>
            <a:off x="128052" y="3044279"/>
            <a:ext cx="996462" cy="769441"/>
          </a:xfrm>
          <a:prstGeom prst="rect">
            <a:avLst/>
          </a:prstGeom>
          <a:noFill/>
        </p:spPr>
        <p:txBody>
          <a:bodyPr wrap="square" rtlCol="0">
            <a:spAutoFit/>
          </a:bodyPr>
          <a:lstStyle/>
          <a:p>
            <a:pPr algn="ctr"/>
            <a:r>
              <a:rPr lang="en-US" altLang="zh-TW" sz="4400" dirty="0">
                <a:solidFill>
                  <a:srgbClr val="005C83"/>
                </a:solidFill>
              </a:rPr>
              <a:t>1</a:t>
            </a:r>
            <a:endParaRPr lang="zh-TW" altLang="en-US" sz="4400" dirty="0">
              <a:solidFill>
                <a:srgbClr val="005C83"/>
              </a:solidFill>
            </a:endParaRPr>
          </a:p>
        </p:txBody>
      </p:sp>
      <p:sp>
        <p:nvSpPr>
          <p:cNvPr id="10" name="文字方塊 9">
            <a:extLst>
              <a:ext uri="{FF2B5EF4-FFF2-40B4-BE49-F238E27FC236}">
                <a16:creationId xmlns:a16="http://schemas.microsoft.com/office/drawing/2014/main" id="{D6C85BCF-755E-4287-95F7-A63B898CE5F1}"/>
              </a:ext>
            </a:extLst>
          </p:cNvPr>
          <p:cNvSpPr txBox="1"/>
          <p:nvPr/>
        </p:nvSpPr>
        <p:spPr>
          <a:xfrm>
            <a:off x="431959" y="4319819"/>
            <a:ext cx="996462" cy="769441"/>
          </a:xfrm>
          <a:prstGeom prst="rect">
            <a:avLst/>
          </a:prstGeom>
          <a:noFill/>
        </p:spPr>
        <p:txBody>
          <a:bodyPr wrap="square" rtlCol="0">
            <a:spAutoFit/>
          </a:bodyPr>
          <a:lstStyle/>
          <a:p>
            <a:pPr algn="ctr"/>
            <a:r>
              <a:rPr lang="en-US" altLang="zh-TW" sz="4400" dirty="0">
                <a:solidFill>
                  <a:srgbClr val="005C83"/>
                </a:solidFill>
              </a:rPr>
              <a:t>2</a:t>
            </a:r>
            <a:endParaRPr lang="zh-TW" altLang="en-US" sz="4400" dirty="0">
              <a:solidFill>
                <a:srgbClr val="005C83"/>
              </a:solidFill>
            </a:endParaRPr>
          </a:p>
        </p:txBody>
      </p:sp>
      <p:sp>
        <p:nvSpPr>
          <p:cNvPr id="11" name="文字方塊 10">
            <a:extLst>
              <a:ext uri="{FF2B5EF4-FFF2-40B4-BE49-F238E27FC236}">
                <a16:creationId xmlns:a16="http://schemas.microsoft.com/office/drawing/2014/main" id="{A0DA1063-B7EF-4BB0-9ABE-0E48EE063AF0}"/>
              </a:ext>
            </a:extLst>
          </p:cNvPr>
          <p:cNvSpPr txBox="1"/>
          <p:nvPr/>
        </p:nvSpPr>
        <p:spPr>
          <a:xfrm>
            <a:off x="86127" y="5588909"/>
            <a:ext cx="996462" cy="769441"/>
          </a:xfrm>
          <a:prstGeom prst="rect">
            <a:avLst/>
          </a:prstGeom>
          <a:noFill/>
        </p:spPr>
        <p:txBody>
          <a:bodyPr wrap="square" rtlCol="0">
            <a:spAutoFit/>
          </a:bodyPr>
          <a:lstStyle/>
          <a:p>
            <a:pPr algn="ctr"/>
            <a:r>
              <a:rPr lang="en-US" altLang="zh-TW" sz="4400" dirty="0">
                <a:solidFill>
                  <a:srgbClr val="005C83"/>
                </a:solidFill>
              </a:rPr>
              <a:t>3</a:t>
            </a:r>
            <a:endParaRPr lang="zh-TW" altLang="en-US" sz="4400" dirty="0">
              <a:solidFill>
                <a:srgbClr val="005C83"/>
              </a:solidFill>
            </a:endParaRPr>
          </a:p>
        </p:txBody>
      </p:sp>
    </p:spTree>
    <p:extLst>
      <p:ext uri="{BB962C8B-B14F-4D97-AF65-F5344CB8AC3E}">
        <p14:creationId xmlns:p14="http://schemas.microsoft.com/office/powerpoint/2010/main" val="3804181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A03DFF0B-509E-4380-8AB2-28677415F84D}"/>
              </a:ext>
            </a:extLst>
          </p:cNvPr>
          <p:cNvSpPr/>
          <p:nvPr/>
        </p:nvSpPr>
        <p:spPr>
          <a:xfrm>
            <a:off x="0" y="0"/>
            <a:ext cx="12192000" cy="6858000"/>
          </a:xfrm>
          <a:prstGeom prst="rect">
            <a:avLst/>
          </a:prstGeom>
          <a:solidFill>
            <a:srgbClr val="D6DC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aphicFrame>
        <p:nvGraphicFramePr>
          <p:cNvPr id="7" name="資料庫圖表 6">
            <a:extLst>
              <a:ext uri="{FF2B5EF4-FFF2-40B4-BE49-F238E27FC236}">
                <a16:creationId xmlns:a16="http://schemas.microsoft.com/office/drawing/2014/main" id="{31204A16-8F11-4C07-A7A8-9619AE88B75B}"/>
              </a:ext>
            </a:extLst>
          </p:cNvPr>
          <p:cNvGraphicFramePr/>
          <p:nvPr>
            <p:extLst>
              <p:ext uri="{D42A27DB-BD31-4B8C-83A1-F6EECF244321}">
                <p14:modId xmlns:p14="http://schemas.microsoft.com/office/powerpoint/2010/main" val="2828166375"/>
              </p:ext>
            </p:extLst>
          </p:nvPr>
        </p:nvGraphicFramePr>
        <p:xfrm>
          <a:off x="0" y="-128954"/>
          <a:ext cx="12192000" cy="69869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文字方塊 9">
            <a:extLst>
              <a:ext uri="{FF2B5EF4-FFF2-40B4-BE49-F238E27FC236}">
                <a16:creationId xmlns:a16="http://schemas.microsoft.com/office/drawing/2014/main" id="{80B90614-7FC0-41A2-A41E-982A847404EA}"/>
              </a:ext>
            </a:extLst>
          </p:cNvPr>
          <p:cNvSpPr txBox="1"/>
          <p:nvPr/>
        </p:nvSpPr>
        <p:spPr>
          <a:xfrm>
            <a:off x="0" y="246186"/>
            <a:ext cx="996462" cy="769441"/>
          </a:xfrm>
          <a:prstGeom prst="rect">
            <a:avLst/>
          </a:prstGeom>
          <a:noFill/>
        </p:spPr>
        <p:txBody>
          <a:bodyPr wrap="square" rtlCol="0">
            <a:spAutoFit/>
          </a:bodyPr>
          <a:lstStyle/>
          <a:p>
            <a:pPr algn="ctr"/>
            <a:r>
              <a:rPr lang="en-US" altLang="zh-TW" sz="4400" dirty="0">
                <a:solidFill>
                  <a:srgbClr val="005C83"/>
                </a:solidFill>
              </a:rPr>
              <a:t>4</a:t>
            </a:r>
            <a:endParaRPr lang="zh-TW" altLang="en-US" sz="4400" dirty="0">
              <a:solidFill>
                <a:srgbClr val="005C83"/>
              </a:solidFill>
            </a:endParaRPr>
          </a:p>
        </p:txBody>
      </p:sp>
      <p:sp>
        <p:nvSpPr>
          <p:cNvPr id="11" name="文字方塊 10">
            <a:extLst>
              <a:ext uri="{FF2B5EF4-FFF2-40B4-BE49-F238E27FC236}">
                <a16:creationId xmlns:a16="http://schemas.microsoft.com/office/drawing/2014/main" id="{A5461CB6-97A1-4038-8D9C-56D34916B938}"/>
              </a:ext>
            </a:extLst>
          </p:cNvPr>
          <p:cNvSpPr txBox="1"/>
          <p:nvPr/>
        </p:nvSpPr>
        <p:spPr>
          <a:xfrm>
            <a:off x="445476" y="1331035"/>
            <a:ext cx="996462" cy="769441"/>
          </a:xfrm>
          <a:prstGeom prst="rect">
            <a:avLst/>
          </a:prstGeom>
          <a:noFill/>
        </p:spPr>
        <p:txBody>
          <a:bodyPr wrap="square" rtlCol="0">
            <a:spAutoFit/>
          </a:bodyPr>
          <a:lstStyle/>
          <a:p>
            <a:pPr algn="ctr"/>
            <a:r>
              <a:rPr lang="en-US" altLang="zh-TW" sz="4400" dirty="0">
                <a:solidFill>
                  <a:srgbClr val="005C83"/>
                </a:solidFill>
              </a:rPr>
              <a:t>5</a:t>
            </a:r>
            <a:endParaRPr lang="zh-TW" altLang="en-US" sz="4400" dirty="0">
              <a:solidFill>
                <a:srgbClr val="005C83"/>
              </a:solidFill>
            </a:endParaRPr>
          </a:p>
        </p:txBody>
      </p:sp>
      <p:sp>
        <p:nvSpPr>
          <p:cNvPr id="12" name="文字方塊 11">
            <a:extLst>
              <a:ext uri="{FF2B5EF4-FFF2-40B4-BE49-F238E27FC236}">
                <a16:creationId xmlns:a16="http://schemas.microsoft.com/office/drawing/2014/main" id="{D40ED758-35CC-4963-8609-C7BED64C3388}"/>
              </a:ext>
            </a:extLst>
          </p:cNvPr>
          <p:cNvSpPr txBox="1"/>
          <p:nvPr/>
        </p:nvSpPr>
        <p:spPr>
          <a:xfrm>
            <a:off x="662353" y="2477663"/>
            <a:ext cx="996462" cy="769441"/>
          </a:xfrm>
          <a:prstGeom prst="rect">
            <a:avLst/>
          </a:prstGeom>
          <a:noFill/>
        </p:spPr>
        <p:txBody>
          <a:bodyPr wrap="square" rtlCol="0">
            <a:spAutoFit/>
          </a:bodyPr>
          <a:lstStyle/>
          <a:p>
            <a:pPr algn="ctr"/>
            <a:r>
              <a:rPr lang="en-US" altLang="zh-TW" sz="4400" dirty="0">
                <a:solidFill>
                  <a:srgbClr val="005C83"/>
                </a:solidFill>
              </a:rPr>
              <a:t>6</a:t>
            </a:r>
            <a:endParaRPr lang="zh-TW" altLang="en-US" sz="4400" dirty="0">
              <a:solidFill>
                <a:srgbClr val="005C83"/>
              </a:solidFill>
            </a:endParaRPr>
          </a:p>
        </p:txBody>
      </p:sp>
      <p:sp>
        <p:nvSpPr>
          <p:cNvPr id="13" name="文字方塊 12">
            <a:extLst>
              <a:ext uri="{FF2B5EF4-FFF2-40B4-BE49-F238E27FC236}">
                <a16:creationId xmlns:a16="http://schemas.microsoft.com/office/drawing/2014/main" id="{332957A5-42B1-42C2-90E4-EEF3AAB072ED}"/>
              </a:ext>
            </a:extLst>
          </p:cNvPr>
          <p:cNvSpPr txBox="1"/>
          <p:nvPr/>
        </p:nvSpPr>
        <p:spPr>
          <a:xfrm>
            <a:off x="826477" y="3692770"/>
            <a:ext cx="996462" cy="769441"/>
          </a:xfrm>
          <a:prstGeom prst="rect">
            <a:avLst/>
          </a:prstGeom>
          <a:noFill/>
        </p:spPr>
        <p:txBody>
          <a:bodyPr wrap="square" rtlCol="0">
            <a:spAutoFit/>
          </a:bodyPr>
          <a:lstStyle/>
          <a:p>
            <a:pPr algn="ctr"/>
            <a:r>
              <a:rPr lang="en-US" altLang="zh-TW" sz="4400" dirty="0">
                <a:solidFill>
                  <a:srgbClr val="005C83"/>
                </a:solidFill>
              </a:rPr>
              <a:t>7</a:t>
            </a:r>
            <a:endParaRPr lang="zh-TW" altLang="en-US" sz="4400" dirty="0">
              <a:solidFill>
                <a:srgbClr val="005C83"/>
              </a:solidFill>
            </a:endParaRPr>
          </a:p>
        </p:txBody>
      </p:sp>
      <p:sp>
        <p:nvSpPr>
          <p:cNvPr id="14" name="文字方塊 13">
            <a:extLst>
              <a:ext uri="{FF2B5EF4-FFF2-40B4-BE49-F238E27FC236}">
                <a16:creationId xmlns:a16="http://schemas.microsoft.com/office/drawing/2014/main" id="{95733D9E-8C22-40BD-96FC-86D505B553CB}"/>
              </a:ext>
            </a:extLst>
          </p:cNvPr>
          <p:cNvSpPr txBox="1"/>
          <p:nvPr/>
        </p:nvSpPr>
        <p:spPr>
          <a:xfrm>
            <a:off x="498231" y="4757525"/>
            <a:ext cx="996462" cy="769441"/>
          </a:xfrm>
          <a:prstGeom prst="rect">
            <a:avLst/>
          </a:prstGeom>
          <a:noFill/>
        </p:spPr>
        <p:txBody>
          <a:bodyPr wrap="square" rtlCol="0">
            <a:spAutoFit/>
          </a:bodyPr>
          <a:lstStyle/>
          <a:p>
            <a:pPr algn="ctr"/>
            <a:r>
              <a:rPr lang="en-US" altLang="zh-TW" sz="4400" dirty="0">
                <a:solidFill>
                  <a:srgbClr val="005C83"/>
                </a:solidFill>
              </a:rPr>
              <a:t>8</a:t>
            </a:r>
            <a:endParaRPr lang="zh-TW" altLang="en-US" sz="4400" dirty="0">
              <a:solidFill>
                <a:srgbClr val="005C83"/>
              </a:solidFill>
            </a:endParaRPr>
          </a:p>
        </p:txBody>
      </p:sp>
      <p:sp>
        <p:nvSpPr>
          <p:cNvPr id="15" name="文字方塊 14">
            <a:extLst>
              <a:ext uri="{FF2B5EF4-FFF2-40B4-BE49-F238E27FC236}">
                <a16:creationId xmlns:a16="http://schemas.microsoft.com/office/drawing/2014/main" id="{A9110292-22F9-4DF6-813A-12CB9868C22C}"/>
              </a:ext>
            </a:extLst>
          </p:cNvPr>
          <p:cNvSpPr txBox="1"/>
          <p:nvPr/>
        </p:nvSpPr>
        <p:spPr>
          <a:xfrm>
            <a:off x="-23446" y="5804969"/>
            <a:ext cx="996462" cy="769441"/>
          </a:xfrm>
          <a:prstGeom prst="rect">
            <a:avLst/>
          </a:prstGeom>
          <a:noFill/>
        </p:spPr>
        <p:txBody>
          <a:bodyPr wrap="square" rtlCol="0">
            <a:spAutoFit/>
          </a:bodyPr>
          <a:lstStyle/>
          <a:p>
            <a:pPr algn="ctr"/>
            <a:r>
              <a:rPr lang="en-US" altLang="zh-TW" sz="4400" dirty="0">
                <a:solidFill>
                  <a:srgbClr val="005C83"/>
                </a:solidFill>
              </a:rPr>
              <a:t>9</a:t>
            </a:r>
            <a:endParaRPr lang="zh-TW" altLang="en-US" sz="4400" dirty="0">
              <a:solidFill>
                <a:srgbClr val="005C83"/>
              </a:solidFill>
            </a:endParaRPr>
          </a:p>
        </p:txBody>
      </p:sp>
    </p:spTree>
    <p:extLst>
      <p:ext uri="{BB962C8B-B14F-4D97-AF65-F5344CB8AC3E}">
        <p14:creationId xmlns:p14="http://schemas.microsoft.com/office/powerpoint/2010/main" val="2695669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C147627C-6D44-4A6F-A767-DDD1D22FD509}"/>
              </a:ext>
            </a:extLst>
          </p:cNvPr>
          <p:cNvSpPr/>
          <p:nvPr/>
        </p:nvSpPr>
        <p:spPr>
          <a:xfrm>
            <a:off x="0" y="0"/>
            <a:ext cx="12192000" cy="6858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7" name="圖片 6">
            <a:extLst>
              <a:ext uri="{FF2B5EF4-FFF2-40B4-BE49-F238E27FC236}">
                <a16:creationId xmlns:a16="http://schemas.microsoft.com/office/drawing/2014/main" id="{8BF35450-0794-4B8D-AFC4-AEAE2702D5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5115" y="0"/>
            <a:ext cx="3856886" cy="6858000"/>
          </a:xfrm>
          <a:prstGeom prst="rect">
            <a:avLst/>
          </a:prstGeom>
        </p:spPr>
      </p:pic>
      <p:sp>
        <p:nvSpPr>
          <p:cNvPr id="2" name="標題 1">
            <a:extLst>
              <a:ext uri="{FF2B5EF4-FFF2-40B4-BE49-F238E27FC236}">
                <a16:creationId xmlns:a16="http://schemas.microsoft.com/office/drawing/2014/main" id="{C0F61717-C44B-4D4D-B03C-A05D820F29F6}"/>
              </a:ext>
            </a:extLst>
          </p:cNvPr>
          <p:cNvSpPr>
            <a:spLocks noGrp="1"/>
          </p:cNvSpPr>
          <p:nvPr>
            <p:ph type="title"/>
          </p:nvPr>
        </p:nvSpPr>
        <p:spPr>
          <a:xfrm>
            <a:off x="502297" y="290652"/>
            <a:ext cx="10515600" cy="774422"/>
          </a:xfrm>
        </p:spPr>
        <p:txBody>
          <a:bodyPr/>
          <a:lstStyle/>
          <a:p>
            <a:r>
              <a:rPr lang="en-US" altLang="zh-TW" dirty="0">
                <a:latin typeface="Bahnschrift Condensed" panose="020B0502040204020203" pitchFamily="34" charset="0"/>
              </a:rPr>
              <a:t>The</a:t>
            </a:r>
            <a:r>
              <a:rPr lang="zh-TW" altLang="en-US" dirty="0">
                <a:latin typeface="Bahnschrift Condensed" panose="020B0502040204020203" pitchFamily="34" charset="0"/>
              </a:rPr>
              <a:t> </a:t>
            </a:r>
            <a:r>
              <a:rPr lang="en-US" altLang="zh-TW" dirty="0">
                <a:latin typeface="Bahnschrift Condensed" panose="020B0502040204020203" pitchFamily="34" charset="0"/>
              </a:rPr>
              <a:t>CAST</a:t>
            </a:r>
            <a:r>
              <a:rPr lang="zh-TW" altLang="en-US" dirty="0">
                <a:latin typeface="Bahnschrift Condensed" panose="020B0502040204020203" pitchFamily="34" charset="0"/>
              </a:rPr>
              <a:t> </a:t>
            </a:r>
            <a:r>
              <a:rPr lang="en-US" altLang="zh-TW" dirty="0">
                <a:latin typeface="Bahnschrift Condensed" panose="020B0502040204020203" pitchFamily="34" charset="0"/>
              </a:rPr>
              <a:t>multilevel</a:t>
            </a:r>
            <a:r>
              <a:rPr lang="zh-TW" altLang="en-US" dirty="0">
                <a:latin typeface="Bahnschrift Condensed" panose="020B0502040204020203" pitchFamily="34" charset="0"/>
              </a:rPr>
              <a:t> </a:t>
            </a:r>
            <a:r>
              <a:rPr lang="en-US" altLang="zh-TW" dirty="0">
                <a:latin typeface="Bahnschrift Condensed" panose="020B0502040204020203" pitchFamily="34" charset="0"/>
              </a:rPr>
              <a:t>Partnership</a:t>
            </a:r>
            <a:endParaRPr lang="zh-TW" altLang="en-US" dirty="0">
              <a:latin typeface="Bahnschrift Condensed" panose="020B0502040204020203" pitchFamily="34" charset="0"/>
            </a:endParaRPr>
          </a:p>
        </p:txBody>
      </p:sp>
      <p:sp>
        <p:nvSpPr>
          <p:cNvPr id="3" name="內容版面配置區 2">
            <a:extLst>
              <a:ext uri="{FF2B5EF4-FFF2-40B4-BE49-F238E27FC236}">
                <a16:creationId xmlns:a16="http://schemas.microsoft.com/office/drawing/2014/main" id="{17E80F53-DDBB-4A57-8664-6196C2D73949}"/>
              </a:ext>
            </a:extLst>
          </p:cNvPr>
          <p:cNvSpPr>
            <a:spLocks noGrp="1"/>
          </p:cNvSpPr>
          <p:nvPr>
            <p:ph idx="1"/>
          </p:nvPr>
        </p:nvSpPr>
        <p:spPr>
          <a:xfrm>
            <a:off x="0" y="1536690"/>
            <a:ext cx="8591944" cy="4351337"/>
          </a:xfrm>
        </p:spPr>
        <p:txBody>
          <a:bodyPr/>
          <a:lstStyle/>
          <a:p>
            <a:r>
              <a:rPr lang="en-US" altLang="zh-TW" dirty="0"/>
              <a:t>CAST</a:t>
            </a:r>
            <a:r>
              <a:rPr lang="zh-TW" altLang="en-US" dirty="0"/>
              <a:t>的總體目標是建立合作研究夥伴關係，以研究增加兒童肥胖風險的環境因素。 </a:t>
            </a:r>
            <a:endParaRPr lang="en-US" altLang="zh-TW" dirty="0"/>
          </a:p>
          <a:p>
            <a:r>
              <a:rPr lang="zh-TW" altLang="en-US" dirty="0"/>
              <a:t>此計畫的</a:t>
            </a:r>
            <a:r>
              <a:rPr lang="en-US" altLang="zh-TW" dirty="0"/>
              <a:t>5</a:t>
            </a:r>
            <a:r>
              <a:rPr lang="zh-TW" altLang="en-US" dirty="0"/>
              <a:t>年活動是圍繞六個連續目標組織的</a:t>
            </a:r>
            <a:r>
              <a:rPr lang="en-US" altLang="zh-TW" dirty="0"/>
              <a:t>(Fig. 1)</a:t>
            </a:r>
          </a:p>
        </p:txBody>
      </p:sp>
      <p:cxnSp>
        <p:nvCxnSpPr>
          <p:cNvPr id="4" name="直線接點 3">
            <a:extLst>
              <a:ext uri="{FF2B5EF4-FFF2-40B4-BE49-F238E27FC236}">
                <a16:creationId xmlns:a16="http://schemas.microsoft.com/office/drawing/2014/main" id="{9DDC308C-FE10-405E-9A8E-870C0769B12B}"/>
              </a:ext>
            </a:extLst>
          </p:cNvPr>
          <p:cNvCxnSpPr/>
          <p:nvPr/>
        </p:nvCxnSpPr>
        <p:spPr>
          <a:xfrm>
            <a:off x="502297" y="223935"/>
            <a:ext cx="0" cy="916247"/>
          </a:xfrm>
          <a:prstGeom prst="line">
            <a:avLst/>
          </a:prstGeom>
          <a:ln w="76200">
            <a:solidFill>
              <a:srgbClr val="005C8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7973290"/>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2141</TotalTime>
  <Words>2397</Words>
  <Application>Microsoft Office PowerPoint</Application>
  <PresentationFormat>寬螢幕</PresentationFormat>
  <Paragraphs>203</Paragraphs>
  <Slides>26</Slides>
  <Notes>2</Notes>
  <HiddenSlides>0</HiddenSlides>
  <MMClips>0</MMClips>
  <ScaleCrop>false</ScaleCrop>
  <HeadingPairs>
    <vt:vector size="6" baseType="variant">
      <vt:variant>
        <vt:lpstr>使用字型</vt:lpstr>
      </vt:variant>
      <vt:variant>
        <vt:i4>11</vt:i4>
      </vt:variant>
      <vt:variant>
        <vt:lpstr>佈景主題</vt:lpstr>
      </vt:variant>
      <vt:variant>
        <vt:i4>1</vt:i4>
      </vt:variant>
      <vt:variant>
        <vt:lpstr>投影片標題</vt:lpstr>
      </vt:variant>
      <vt:variant>
        <vt:i4>26</vt:i4>
      </vt:variant>
    </vt:vector>
  </HeadingPairs>
  <TitlesOfParts>
    <vt:vector size="38" baseType="lpstr">
      <vt:lpstr>Microsoft JhengHei UI</vt:lpstr>
      <vt:lpstr>宋体</vt:lpstr>
      <vt:lpstr>微軟正黑體</vt:lpstr>
      <vt:lpstr>新細明體</vt:lpstr>
      <vt:lpstr>標楷體</vt:lpstr>
      <vt:lpstr>Arial</vt:lpstr>
      <vt:lpstr>Bahnschrift Condensed</vt:lpstr>
      <vt:lpstr>Calibri</vt:lpstr>
      <vt:lpstr>Calibri Light</vt:lpstr>
      <vt:lpstr>Wingdings</vt:lpstr>
      <vt:lpstr>Wingdings 2</vt:lpstr>
      <vt:lpstr>HDOfficeLightV0</vt:lpstr>
      <vt:lpstr>A Community-Based Participatory Research Approach for preventing Childhood Obesity: The Communities and Schools Together Project</vt:lpstr>
      <vt:lpstr>Abstract</vt:lpstr>
      <vt:lpstr>PowerPoint 簡報</vt:lpstr>
      <vt:lpstr>Childhood Obesity 兒童肥胖</vt:lpstr>
      <vt:lpstr>Community-Based Participatory Research</vt:lpstr>
      <vt:lpstr>Communities and Schools Together Project</vt:lpstr>
      <vt:lpstr>CBPR context for CAST</vt:lpstr>
      <vt:lpstr>PowerPoint 簡報</vt:lpstr>
      <vt:lpstr>The CAST multilevel Partnership</vt:lpstr>
      <vt:lpstr>PowerPoint 簡報</vt:lpstr>
      <vt:lpstr>PowerPoint 簡報</vt:lpstr>
      <vt:lpstr>PowerPoint 簡報</vt:lpstr>
      <vt:lpstr>Organizational structure for facilitating the CAST partnership</vt:lpstr>
      <vt:lpstr>PowerPoint 簡報</vt:lpstr>
      <vt:lpstr>PowerPoint 簡報</vt:lpstr>
      <vt:lpstr>Community Health-Related Assessments and Activities</vt:lpstr>
      <vt:lpstr>Community Health-Related Assessments and Activities</vt:lpstr>
      <vt:lpstr>Community Health-Related Assessments and Activities</vt:lpstr>
      <vt:lpstr>Lesson1</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FJUSER200219A</dc:creator>
  <cp:lastModifiedBy>FJUSER200219A</cp:lastModifiedBy>
  <cp:revision>93</cp:revision>
  <dcterms:created xsi:type="dcterms:W3CDTF">2020-07-21T01:28:17Z</dcterms:created>
  <dcterms:modified xsi:type="dcterms:W3CDTF">2020-07-30T01:46:08Z</dcterms:modified>
</cp:coreProperties>
</file>