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notesMasterIdLst>
    <p:notesMasterId r:id="rId12"/>
  </p:notesMasterIdLst>
  <p:sldIdLst>
    <p:sldId id="256" r:id="rId2"/>
    <p:sldId id="260" r:id="rId3"/>
    <p:sldId id="261" r:id="rId4"/>
    <p:sldId id="257" r:id="rId5"/>
    <p:sldId id="258" r:id="rId6"/>
    <p:sldId id="265" r:id="rId7"/>
    <p:sldId id="259" r:id="rId8"/>
    <p:sldId id="267" r:id="rId9"/>
    <p:sldId id="268" r:id="rId10"/>
    <p:sldId id="269" r:id="rId11"/>
  </p:sldIdLst>
  <p:sldSz cx="12192000" cy="6858000"/>
  <p:notesSz cx="6802438" cy="9934575"/>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4" d="100"/>
          <a:sy n="94" d="100"/>
        </p:scale>
        <p:origin x="84"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7723" cy="498454"/>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53141" y="0"/>
            <a:ext cx="2947723" cy="498454"/>
          </a:xfrm>
          <a:prstGeom prst="rect">
            <a:avLst/>
          </a:prstGeom>
        </p:spPr>
        <p:txBody>
          <a:bodyPr vert="horz" lIns="91440" tIns="45720" rIns="91440" bIns="45720" rtlCol="0"/>
          <a:lstStyle>
            <a:lvl1pPr algn="r">
              <a:defRPr sz="1200"/>
            </a:lvl1pPr>
          </a:lstStyle>
          <a:p>
            <a:fld id="{32E921BB-DCAB-41F3-AF4F-0662A9CBCF17}" type="datetimeFigureOut">
              <a:rPr lang="zh-TW" altLang="en-US" smtClean="0"/>
              <a:t>2020/9/14</a:t>
            </a:fld>
            <a:endParaRPr lang="zh-TW" altLang="en-US"/>
          </a:p>
        </p:txBody>
      </p:sp>
      <p:sp>
        <p:nvSpPr>
          <p:cNvPr id="4" name="投影片圖像版面配置區 3"/>
          <p:cNvSpPr>
            <a:spLocks noGrp="1" noRot="1" noChangeAspect="1"/>
          </p:cNvSpPr>
          <p:nvPr>
            <p:ph type="sldImg" idx="2"/>
          </p:nvPr>
        </p:nvSpPr>
        <p:spPr>
          <a:xfrm>
            <a:off x="422275" y="1241425"/>
            <a:ext cx="5959475" cy="33528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0244" y="4781014"/>
            <a:ext cx="5441950" cy="3911739"/>
          </a:xfrm>
          <a:prstGeom prst="rect">
            <a:avLst/>
          </a:prstGeom>
        </p:spPr>
        <p:txBody>
          <a:bodyPr vert="horz" lIns="91440" tIns="45720" rIns="91440" bIns="45720"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9436123"/>
            <a:ext cx="2947723" cy="498453"/>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53141" y="9436123"/>
            <a:ext cx="2947723" cy="498453"/>
          </a:xfrm>
          <a:prstGeom prst="rect">
            <a:avLst/>
          </a:prstGeom>
        </p:spPr>
        <p:txBody>
          <a:bodyPr vert="horz" lIns="91440" tIns="45720" rIns="91440" bIns="45720" rtlCol="0" anchor="b"/>
          <a:lstStyle>
            <a:lvl1pPr algn="r">
              <a:defRPr sz="1200"/>
            </a:lvl1pPr>
          </a:lstStyle>
          <a:p>
            <a:fld id="{33ECAB1B-20F7-4389-9432-2269ACC2CA56}" type="slidenum">
              <a:rPr lang="zh-TW" altLang="en-US" smtClean="0"/>
              <a:t>‹#›</a:t>
            </a:fld>
            <a:endParaRPr lang="zh-TW" altLang="en-US"/>
          </a:p>
        </p:txBody>
      </p:sp>
    </p:spTree>
    <p:extLst>
      <p:ext uri="{BB962C8B-B14F-4D97-AF65-F5344CB8AC3E}">
        <p14:creationId xmlns:p14="http://schemas.microsoft.com/office/powerpoint/2010/main" val="21352590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p:txBody>
          <a:bodyPr/>
          <a:lstStyle/>
          <a:p>
            <a:fld id="{CF2883D9-07DE-4806-8136-267E150C521E}" type="datetimeFigureOut">
              <a:rPr lang="zh-TW" altLang="en-US" smtClean="0"/>
              <a:t>2020/9/14</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9DDF4AF5-B566-4A61-AE2A-CFEA3D3D2ACB}" type="slidenum">
              <a:rPr lang="zh-TW" altLang="en-US" smtClean="0"/>
              <a:t>‹#›</a:t>
            </a:fld>
            <a:endParaRPr lang="zh-TW" alt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20532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CF2883D9-07DE-4806-8136-267E150C521E}" type="datetimeFigureOut">
              <a:rPr lang="zh-TW" altLang="en-US" smtClean="0"/>
              <a:t>2020/9/14</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9DDF4AF5-B566-4A61-AE2A-CFEA3D3D2ACB}" type="slidenum">
              <a:rPr lang="zh-TW" altLang="en-US" smtClean="0"/>
              <a:t>‹#›</a:t>
            </a:fld>
            <a:endParaRPr lang="zh-TW" altLang="en-US"/>
          </a:p>
        </p:txBody>
      </p:sp>
    </p:spTree>
    <p:extLst>
      <p:ext uri="{BB962C8B-B14F-4D97-AF65-F5344CB8AC3E}">
        <p14:creationId xmlns:p14="http://schemas.microsoft.com/office/powerpoint/2010/main" val="1823180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直排標題及文字">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CF2883D9-07DE-4806-8136-267E150C521E}" type="datetimeFigureOut">
              <a:rPr lang="zh-TW" altLang="en-US" smtClean="0"/>
              <a:t>2020/9/14</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9DDF4AF5-B566-4A61-AE2A-CFEA3D3D2ACB}" type="slidenum">
              <a:rPr lang="zh-TW" altLang="en-US" smtClean="0"/>
              <a:t>‹#›</a:t>
            </a:fld>
            <a:endParaRPr lang="zh-TW" altLang="en-US"/>
          </a:p>
        </p:txBody>
      </p:sp>
    </p:spTree>
    <p:extLst>
      <p:ext uri="{BB962C8B-B14F-4D97-AF65-F5344CB8AC3E}">
        <p14:creationId xmlns:p14="http://schemas.microsoft.com/office/powerpoint/2010/main" val="3509876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zh-TW" altLang="en-US" smtClean="0"/>
              <a:t>按一下以編輯母片標題樣式</a:t>
            </a:r>
            <a:endParaRPr lang="en-US" dirty="0"/>
          </a:p>
        </p:txBody>
      </p:sp>
      <p:sp>
        <p:nvSpPr>
          <p:cNvPr id="3" name="Content Placeholder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CF2883D9-07DE-4806-8136-267E150C521E}" type="datetimeFigureOut">
              <a:rPr lang="zh-TW" altLang="en-US" smtClean="0"/>
              <a:t>2020/9/14</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9DDF4AF5-B566-4A61-AE2A-CFEA3D3D2ACB}" type="slidenum">
              <a:rPr lang="zh-TW" altLang="en-US" smtClean="0"/>
              <a:t>‹#›</a:t>
            </a:fld>
            <a:endParaRPr lang="zh-TW" altLang="en-US"/>
          </a:p>
        </p:txBody>
      </p:sp>
    </p:spTree>
    <p:extLst>
      <p:ext uri="{BB962C8B-B14F-4D97-AF65-F5344CB8AC3E}">
        <p14:creationId xmlns:p14="http://schemas.microsoft.com/office/powerpoint/2010/main" val="39618304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CF2883D9-07DE-4806-8136-267E150C521E}" type="datetimeFigureOut">
              <a:rPr lang="zh-TW" altLang="en-US" smtClean="0"/>
              <a:t>2020/9/14</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9DDF4AF5-B566-4A61-AE2A-CFEA3D3D2ACB}" type="slidenum">
              <a:rPr lang="zh-TW" altLang="en-US" smtClean="0"/>
              <a:t>‹#›</a:t>
            </a:fld>
            <a:endParaRPr lang="zh-TW" alt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29521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zh-TW" altLang="en-US" smtClean="0"/>
              <a:t>按一下以編輯母片標題樣式</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Date Placeholder 4"/>
          <p:cNvSpPr>
            <a:spLocks noGrp="1"/>
          </p:cNvSpPr>
          <p:nvPr>
            <p:ph type="dt" sz="half" idx="10"/>
          </p:nvPr>
        </p:nvSpPr>
        <p:spPr/>
        <p:txBody>
          <a:bodyPr/>
          <a:lstStyle/>
          <a:p>
            <a:fld id="{CF2883D9-07DE-4806-8136-267E150C521E}" type="datetimeFigureOut">
              <a:rPr lang="zh-TW" altLang="en-US" smtClean="0"/>
              <a:t>2020/9/14</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9DDF4AF5-B566-4A61-AE2A-CFEA3D3D2ACB}" type="slidenum">
              <a:rPr lang="zh-TW" altLang="en-US" smtClean="0"/>
              <a:t>‹#›</a:t>
            </a:fld>
            <a:endParaRPr lang="zh-TW" altLang="en-US"/>
          </a:p>
        </p:txBody>
      </p:sp>
    </p:spTree>
    <p:extLst>
      <p:ext uri="{BB962C8B-B14F-4D97-AF65-F5344CB8AC3E}">
        <p14:creationId xmlns:p14="http://schemas.microsoft.com/office/powerpoint/2010/main" val="11402872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Content Placeholder 3"/>
          <p:cNvSpPr>
            <a:spLocks noGrp="1"/>
          </p:cNvSpPr>
          <p:nvPr>
            <p:ph sz="half" idx="2"/>
          </p:nvPr>
        </p:nvSpPr>
        <p:spPr>
          <a:xfrm>
            <a:off x="1097280" y="2582334"/>
            <a:ext cx="4937760" cy="337820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Content Placeholder 5"/>
          <p:cNvSpPr>
            <a:spLocks noGrp="1"/>
          </p:cNvSpPr>
          <p:nvPr>
            <p:ph sz="quarter" idx="4"/>
          </p:nvPr>
        </p:nvSpPr>
        <p:spPr>
          <a:xfrm>
            <a:off x="6217920" y="2582334"/>
            <a:ext cx="4937760" cy="337820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fld id="{CF2883D9-07DE-4806-8136-267E150C521E}" type="datetimeFigureOut">
              <a:rPr lang="zh-TW" altLang="en-US" smtClean="0"/>
              <a:t>2020/9/14</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9DDF4AF5-B566-4A61-AE2A-CFEA3D3D2ACB}" type="slidenum">
              <a:rPr lang="zh-TW" altLang="en-US" smtClean="0"/>
              <a:t>‹#›</a:t>
            </a:fld>
            <a:endParaRPr lang="zh-TW" altLang="en-US"/>
          </a:p>
        </p:txBody>
      </p:sp>
    </p:spTree>
    <p:extLst>
      <p:ext uri="{BB962C8B-B14F-4D97-AF65-F5344CB8AC3E}">
        <p14:creationId xmlns:p14="http://schemas.microsoft.com/office/powerpoint/2010/main" val="32622665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Date Placeholder 2"/>
          <p:cNvSpPr>
            <a:spLocks noGrp="1"/>
          </p:cNvSpPr>
          <p:nvPr>
            <p:ph type="dt" sz="half" idx="10"/>
          </p:nvPr>
        </p:nvSpPr>
        <p:spPr/>
        <p:txBody>
          <a:bodyPr/>
          <a:lstStyle/>
          <a:p>
            <a:fld id="{CF2883D9-07DE-4806-8136-267E150C521E}" type="datetimeFigureOut">
              <a:rPr lang="zh-TW" altLang="en-US" smtClean="0"/>
              <a:t>2020/9/14</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9DDF4AF5-B566-4A61-AE2A-CFEA3D3D2ACB}" type="slidenum">
              <a:rPr lang="zh-TW" altLang="en-US" smtClean="0"/>
              <a:t>‹#›</a:t>
            </a:fld>
            <a:endParaRPr lang="zh-TW" altLang="en-US"/>
          </a:p>
        </p:txBody>
      </p:sp>
    </p:spTree>
    <p:extLst>
      <p:ext uri="{BB962C8B-B14F-4D97-AF65-F5344CB8AC3E}">
        <p14:creationId xmlns:p14="http://schemas.microsoft.com/office/powerpoint/2010/main" val="38856557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F2883D9-07DE-4806-8136-267E150C521E}" type="datetimeFigureOut">
              <a:rPr lang="zh-TW" altLang="en-US" smtClean="0"/>
              <a:t>2020/9/14</a:t>
            </a:fld>
            <a:endParaRPr lang="zh-TW" alt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zh-TW" altLang="en-US"/>
          </a:p>
        </p:txBody>
      </p:sp>
      <p:sp>
        <p:nvSpPr>
          <p:cNvPr id="9" name="Slide Number Placeholder 8"/>
          <p:cNvSpPr>
            <a:spLocks noGrp="1"/>
          </p:cNvSpPr>
          <p:nvPr>
            <p:ph type="sldNum" sz="quarter" idx="12"/>
          </p:nvPr>
        </p:nvSpPr>
        <p:spPr/>
        <p:txBody>
          <a:bodyPr/>
          <a:lstStyle/>
          <a:p>
            <a:fld id="{9DDF4AF5-B566-4A61-AE2A-CFEA3D3D2ACB}" type="slidenum">
              <a:rPr lang="zh-TW" altLang="en-US" smtClean="0"/>
              <a:t>‹#›</a:t>
            </a:fld>
            <a:endParaRPr lang="zh-TW" altLang="en-US"/>
          </a:p>
        </p:txBody>
      </p:sp>
    </p:spTree>
    <p:extLst>
      <p:ext uri="{BB962C8B-B14F-4D97-AF65-F5344CB8AC3E}">
        <p14:creationId xmlns:p14="http://schemas.microsoft.com/office/powerpoint/2010/main" val="33172425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zh-TW" altLang="en-US" smtClean="0"/>
              <a:t>按一下以編輯母片標題樣式</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CF2883D9-07DE-4806-8136-267E150C521E}" type="datetimeFigureOut">
              <a:rPr lang="zh-TW" altLang="en-US" smtClean="0"/>
              <a:t>2020/9/14</a:t>
            </a:fld>
            <a:endParaRPr lang="zh-TW" alt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zh-TW" alt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9DDF4AF5-B566-4A61-AE2A-CFEA3D3D2ACB}" type="slidenum">
              <a:rPr lang="zh-TW" altLang="en-US" smtClean="0"/>
              <a:t>‹#›</a:t>
            </a:fld>
            <a:endParaRPr lang="zh-TW" altLang="en-US"/>
          </a:p>
        </p:txBody>
      </p:sp>
    </p:spTree>
    <p:extLst>
      <p:ext uri="{BB962C8B-B14F-4D97-AF65-F5344CB8AC3E}">
        <p14:creationId xmlns:p14="http://schemas.microsoft.com/office/powerpoint/2010/main" val="39143749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zh-TW" altLang="en-US" smtClean="0"/>
              <a:t>按一下以編輯母片標題樣式</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smtClean="0"/>
              <a:t>按一下圖示以新增圖片</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CF2883D9-07DE-4806-8136-267E150C521E}" type="datetimeFigureOut">
              <a:rPr lang="zh-TW" altLang="en-US" smtClean="0"/>
              <a:t>2020/9/14</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9DDF4AF5-B566-4A61-AE2A-CFEA3D3D2ACB}" type="slidenum">
              <a:rPr lang="zh-TW" altLang="en-US" smtClean="0"/>
              <a:t>‹#›</a:t>
            </a:fld>
            <a:endParaRPr lang="zh-TW" altLang="en-US"/>
          </a:p>
        </p:txBody>
      </p:sp>
    </p:spTree>
    <p:extLst>
      <p:ext uri="{BB962C8B-B14F-4D97-AF65-F5344CB8AC3E}">
        <p14:creationId xmlns:p14="http://schemas.microsoft.com/office/powerpoint/2010/main" val="4126254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CF2883D9-07DE-4806-8136-267E150C521E}" type="datetimeFigureOut">
              <a:rPr lang="zh-TW" altLang="en-US" smtClean="0"/>
              <a:t>2020/9/14</a:t>
            </a:fld>
            <a:endParaRPr lang="zh-TW" alt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zh-TW" alt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9DDF4AF5-B566-4A61-AE2A-CFEA3D3D2ACB}" type="slidenum">
              <a:rPr lang="zh-TW" altLang="en-US" smtClean="0"/>
              <a:t>‹#›</a:t>
            </a:fld>
            <a:endParaRPr lang="zh-TW" alt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93787086"/>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524000" y="1122363"/>
            <a:ext cx="9398000" cy="2387600"/>
          </a:xfrm>
        </p:spPr>
        <p:txBody>
          <a:bodyPr>
            <a:normAutofit/>
          </a:bodyPr>
          <a:lstStyle/>
          <a:p>
            <a:r>
              <a:rPr lang="zh-TW" altLang="en-US" sz="4400" dirty="0" smtClean="0">
                <a:latin typeface="微軟正黑體" panose="020B0604030504040204" pitchFamily="34" charset="-120"/>
                <a:ea typeface="微軟正黑體" panose="020B0604030504040204" pitchFamily="34" charset="-120"/>
              </a:rPr>
              <a:t>以學校為基礎的介入措施，在馬來西亞國小學生中融合了營養教育和支持性的健康學校飲食環境：一項研究方案</a:t>
            </a:r>
            <a:endParaRPr lang="zh-TW" altLang="en-US" sz="4400" dirty="0">
              <a:latin typeface="微軟正黑體" panose="020B0604030504040204" pitchFamily="34" charset="-120"/>
              <a:ea typeface="微軟正黑體" panose="020B0604030504040204" pitchFamily="34" charset="-120"/>
            </a:endParaRPr>
          </a:p>
        </p:txBody>
      </p:sp>
      <p:sp>
        <p:nvSpPr>
          <p:cNvPr id="3" name="副標題 2"/>
          <p:cNvSpPr>
            <a:spLocks noGrp="1"/>
          </p:cNvSpPr>
          <p:nvPr>
            <p:ph type="subTitle" idx="1"/>
          </p:nvPr>
        </p:nvSpPr>
        <p:spPr/>
        <p:txBody>
          <a:bodyPr>
            <a:normAutofit fontScale="47500" lnSpcReduction="20000"/>
          </a:bodyPr>
          <a:lstStyle/>
          <a:p>
            <a:r>
              <a:rPr lang="en-US" altLang="zh-TW" dirty="0" smtClean="0"/>
              <a:t>School-based intervention that integrates</a:t>
            </a:r>
          </a:p>
          <a:p>
            <a:r>
              <a:rPr lang="en-US" altLang="zh-TW" dirty="0" smtClean="0"/>
              <a:t>nutrition education and supportive healthy</a:t>
            </a:r>
          </a:p>
          <a:p>
            <a:r>
              <a:rPr lang="en-US" altLang="zh-TW" dirty="0" smtClean="0"/>
              <a:t>school food environment among Malaysian</a:t>
            </a:r>
          </a:p>
          <a:p>
            <a:r>
              <a:rPr lang="en-US" altLang="zh-TW" dirty="0" smtClean="0"/>
              <a:t>primary school children: a study protocol</a:t>
            </a:r>
            <a:endParaRPr lang="zh-TW" altLang="en-US" dirty="0"/>
          </a:p>
        </p:txBody>
      </p:sp>
    </p:spTree>
    <p:extLst>
      <p:ext uri="{BB962C8B-B14F-4D97-AF65-F5344CB8AC3E}">
        <p14:creationId xmlns:p14="http://schemas.microsoft.com/office/powerpoint/2010/main" val="20804280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微軟正黑體" panose="020B0604030504040204" pitchFamily="34" charset="-120"/>
                <a:ea typeface="微軟正黑體" panose="020B0604030504040204" pitchFamily="34" charset="-120"/>
              </a:rPr>
              <a:t>結論與</a:t>
            </a:r>
            <a:r>
              <a:rPr lang="zh-TW" altLang="en-US" dirty="0" smtClean="0">
                <a:latin typeface="微軟正黑體" panose="020B0604030504040204" pitchFamily="34" charset="-120"/>
                <a:ea typeface="微軟正黑體" panose="020B0604030504040204" pitchFamily="34" charset="-120"/>
              </a:rPr>
              <a:t>討論</a:t>
            </a:r>
            <a:r>
              <a:rPr lang="en-US" altLang="zh-TW" dirty="0" smtClean="0">
                <a:latin typeface="微軟正黑體" panose="020B0604030504040204" pitchFamily="34" charset="-120"/>
                <a:ea typeface="微軟正黑體" panose="020B0604030504040204" pitchFamily="34" charset="-120"/>
              </a:rPr>
              <a:t>(4/4</a:t>
            </a:r>
            <a:r>
              <a:rPr lang="en-US" altLang="zh-TW" dirty="0">
                <a:latin typeface="微軟正黑體" panose="020B0604030504040204" pitchFamily="34" charset="-120"/>
                <a:ea typeface="微軟正黑體" panose="020B0604030504040204" pitchFamily="34" charset="-120"/>
              </a:rPr>
              <a:t>)</a:t>
            </a:r>
            <a:endParaRPr lang="zh-TW" altLang="en-US" dirty="0">
              <a:latin typeface="微軟正黑體" panose="020B0604030504040204" pitchFamily="34" charset="-120"/>
              <a:ea typeface="微軟正黑體" panose="020B0604030504040204" pitchFamily="34" charset="-120"/>
            </a:endParaRPr>
          </a:p>
        </p:txBody>
      </p:sp>
      <p:sp>
        <p:nvSpPr>
          <p:cNvPr id="3" name="內容版面配置區 2"/>
          <p:cNvSpPr>
            <a:spLocks noGrp="1"/>
          </p:cNvSpPr>
          <p:nvPr>
            <p:ph idx="1"/>
          </p:nvPr>
        </p:nvSpPr>
        <p:spPr/>
        <p:txBody>
          <a:bodyPr>
            <a:normAutofit fontScale="92500" lnSpcReduction="10000"/>
          </a:bodyPr>
          <a:lstStyle/>
          <a:p>
            <a:r>
              <a:rPr lang="zh-TW" altLang="en-US" dirty="0">
                <a:latin typeface="微軟正黑體" panose="020B0604030504040204" pitchFamily="34" charset="-120"/>
                <a:ea typeface="微軟正黑體" panose="020B0604030504040204" pitchFamily="34" charset="-120"/>
              </a:rPr>
              <a:t>世界衛生組織</a:t>
            </a:r>
            <a:r>
              <a:rPr lang="zh-TW" altLang="en-US" dirty="0" smtClean="0">
                <a:latin typeface="微軟正黑體" panose="020B0604030504040204" pitchFamily="34" charset="-120"/>
                <a:ea typeface="微軟正黑體" panose="020B0604030504040204" pitchFamily="34" charset="-120"/>
              </a:rPr>
              <a:t>報告中提到，</a:t>
            </a:r>
            <a:r>
              <a:rPr lang="zh-TW" altLang="en-US" dirty="0">
                <a:latin typeface="微軟正黑體" panose="020B0604030504040204" pitchFamily="34" charset="-120"/>
                <a:ea typeface="微軟正黑體" panose="020B0604030504040204" pitchFamily="34" charset="-120"/>
              </a:rPr>
              <a:t>實施一項全面</a:t>
            </a:r>
            <a:r>
              <a:rPr lang="zh-TW" altLang="en-US" dirty="0" smtClean="0">
                <a:latin typeface="微軟正黑體" panose="020B0604030504040204" pitchFamily="34" charset="-120"/>
                <a:ea typeface="微軟正黑體" panose="020B0604030504040204" pitchFamily="34" charset="-120"/>
              </a:rPr>
              <a:t>計畫以</a:t>
            </a:r>
            <a:r>
              <a:rPr lang="zh-TW" altLang="en-US" dirty="0">
                <a:latin typeface="微軟正黑體" panose="020B0604030504040204" pitchFamily="34" charset="-120"/>
                <a:ea typeface="微軟正黑體" panose="020B0604030504040204" pitchFamily="34" charset="-120"/>
              </a:rPr>
              <a:t>促進學齡兒童和青少年健康的學校飲食環境，健康和營養教育</a:t>
            </a:r>
            <a:r>
              <a:rPr lang="zh-TW" altLang="en-US" dirty="0" smtClean="0">
                <a:latin typeface="微軟正黑體" panose="020B0604030504040204" pitchFamily="34" charset="-120"/>
                <a:ea typeface="微軟正黑體" panose="020B0604030504040204" pitchFamily="34" charset="-120"/>
              </a:rPr>
              <a:t>以及身體活動，</a:t>
            </a:r>
            <a:r>
              <a:rPr lang="zh-TW" altLang="en-US" dirty="0">
                <a:latin typeface="微軟正黑體" panose="020B0604030504040204" pitchFamily="34" charset="-120"/>
                <a:ea typeface="微軟正黑體" panose="020B0604030504040204" pitchFamily="34" charset="-120"/>
              </a:rPr>
              <a:t>可以結束兒童的營養不良</a:t>
            </a:r>
            <a:r>
              <a:rPr lang="zh-TW" altLang="en-US" dirty="0" smtClean="0">
                <a:latin typeface="微軟正黑體" panose="020B0604030504040204" pitchFamily="34" charset="-120"/>
                <a:ea typeface="微軟正黑體" panose="020B0604030504040204" pitchFamily="34" charset="-120"/>
              </a:rPr>
              <a:t>問題。</a:t>
            </a:r>
            <a:endParaRPr lang="zh-TW" altLang="en-US" dirty="0">
              <a:latin typeface="微軟正黑體" panose="020B0604030504040204" pitchFamily="34" charset="-120"/>
              <a:ea typeface="微軟正黑體" panose="020B0604030504040204" pitchFamily="34" charset="-120"/>
            </a:endParaRPr>
          </a:p>
          <a:p>
            <a:r>
              <a:rPr lang="zh-TW" altLang="en-US" dirty="0">
                <a:latin typeface="微軟正黑體" panose="020B0604030504040204" pitchFamily="34" charset="-120"/>
                <a:ea typeface="微軟正黑體" panose="020B0604030504040204" pitchFamily="34" charset="-120"/>
              </a:rPr>
              <a:t>通過增加學校出售的全穀類食品的供應量來建立學校提供的膳食標準，這些食品應符合健康營養準則，並消除或減少不健康食品的提供或銷售，例如含糖飲料和高能量，營養不良的食品</a:t>
            </a:r>
            <a:r>
              <a:rPr lang="zh-TW" altLang="en-US" dirty="0" smtClean="0">
                <a:latin typeface="微軟正黑體" panose="020B0604030504040204" pitchFamily="34" charset="-120"/>
                <a:ea typeface="微軟正黑體" panose="020B0604030504040204" pitchFamily="34" charset="-120"/>
              </a:rPr>
              <a:t>。</a:t>
            </a:r>
            <a:endParaRPr lang="en-US" altLang="zh-TW" dirty="0" smtClean="0">
              <a:latin typeface="微軟正黑體" panose="020B0604030504040204" pitchFamily="34" charset="-120"/>
              <a:ea typeface="微軟正黑體" panose="020B0604030504040204" pitchFamily="34" charset="-120"/>
            </a:endParaRPr>
          </a:p>
          <a:p>
            <a:r>
              <a:rPr lang="zh-TW" altLang="en-US" dirty="0" smtClean="0">
                <a:solidFill>
                  <a:srgbClr val="FF0000"/>
                </a:solidFill>
                <a:latin typeface="微軟正黑體" panose="020B0604030504040204" pitchFamily="34" charset="-120"/>
                <a:ea typeface="微軟正黑體" panose="020B0604030504040204" pitchFamily="34" charset="-120"/>
              </a:rPr>
              <a:t>學校</a:t>
            </a:r>
            <a:r>
              <a:rPr lang="zh-TW" altLang="en-US" dirty="0">
                <a:solidFill>
                  <a:srgbClr val="FF0000"/>
                </a:solidFill>
                <a:latin typeface="微軟正黑體" panose="020B0604030504040204" pitchFamily="34" charset="-120"/>
                <a:ea typeface="微軟正黑體" panose="020B0604030504040204" pitchFamily="34" charset="-120"/>
              </a:rPr>
              <a:t>環境很</a:t>
            </a:r>
            <a:r>
              <a:rPr lang="zh-TW" altLang="en-US" dirty="0" smtClean="0">
                <a:solidFill>
                  <a:srgbClr val="FF0000"/>
                </a:solidFill>
                <a:latin typeface="微軟正黑體" panose="020B0604030504040204" pitchFamily="34" charset="-120"/>
                <a:ea typeface="微軟正黑體" panose="020B0604030504040204" pitchFamily="34" charset="-120"/>
              </a:rPr>
              <a:t>重要，</a:t>
            </a:r>
            <a:r>
              <a:rPr lang="zh-TW" altLang="en-US" dirty="0" smtClean="0">
                <a:latin typeface="微軟正黑體" panose="020B0604030504040204" pitchFamily="34" charset="-120"/>
                <a:ea typeface="微軟正黑體" panose="020B0604030504040204" pitchFamily="34" charset="-120"/>
              </a:rPr>
              <a:t>先前的當地研究</a:t>
            </a:r>
            <a:r>
              <a:rPr lang="zh-TW" altLang="en-US" dirty="0">
                <a:latin typeface="微軟正黑體" panose="020B0604030504040204" pitchFamily="34" charset="-120"/>
                <a:ea typeface="微軟正黑體" panose="020B0604030504040204" pitchFamily="34" charset="-120"/>
              </a:rPr>
              <a:t>表明，</a:t>
            </a:r>
            <a:r>
              <a:rPr lang="zh-TW" altLang="en-US" dirty="0">
                <a:solidFill>
                  <a:srgbClr val="FF0000"/>
                </a:solidFill>
                <a:latin typeface="微軟正黑體" panose="020B0604030504040204" pitchFamily="34" charset="-120"/>
                <a:ea typeface="微軟正黑體" panose="020B0604030504040204" pitchFamily="34" charset="-120"/>
              </a:rPr>
              <a:t>需要採取可改變的飲食習慣策略</a:t>
            </a:r>
            <a:r>
              <a:rPr lang="zh-TW" altLang="en-US" dirty="0">
                <a:latin typeface="微軟正黑體" panose="020B0604030504040204" pitchFamily="34" charset="-120"/>
                <a:ea typeface="微軟正黑體" panose="020B0604030504040204" pitchFamily="34" charset="-120"/>
              </a:rPr>
              <a:t>，例如增加水果和蔬菜的攝入量，增加全穀類的攝入量，限制甜味飲料的攝入量以及控制小份量以對抗兒童</a:t>
            </a:r>
            <a:r>
              <a:rPr lang="zh-TW" altLang="en-US" dirty="0" smtClean="0">
                <a:latin typeface="微軟正黑體" panose="020B0604030504040204" pitchFamily="34" charset="-120"/>
                <a:ea typeface="微軟正黑體" panose="020B0604030504040204" pitchFamily="34" charset="-120"/>
              </a:rPr>
              <a:t>肥胖。</a:t>
            </a:r>
            <a:r>
              <a:rPr lang="zh-TW" altLang="en-US" dirty="0">
                <a:latin typeface="微軟正黑體" panose="020B0604030504040204" pitchFamily="34" charset="-120"/>
                <a:ea typeface="微軟正黑體" panose="020B0604030504040204" pitchFamily="34" charset="-120"/>
              </a:rPr>
              <a:t>適當飲食的重要性不僅在控制與生活方式有關的疾病方面得到認可，而且在改善</a:t>
            </a:r>
            <a:r>
              <a:rPr lang="zh-TW" altLang="en-US" dirty="0" smtClean="0">
                <a:latin typeface="微軟正黑體" panose="020B0604030504040204" pitchFamily="34" charset="-120"/>
                <a:ea typeface="微軟正黑體" panose="020B0604030504040204" pitchFamily="34" charset="-120"/>
              </a:rPr>
              <a:t>身體（</a:t>
            </a:r>
            <a:r>
              <a:rPr lang="zh-TW" altLang="en-US" dirty="0">
                <a:latin typeface="微軟正黑體" panose="020B0604030504040204" pitchFamily="34" charset="-120"/>
                <a:ea typeface="微軟正黑體" panose="020B0604030504040204" pitchFamily="34" charset="-120"/>
              </a:rPr>
              <a:t>包括兒童的良好成長）的各個身體方面也更為</a:t>
            </a:r>
            <a:r>
              <a:rPr lang="zh-TW" altLang="en-US" dirty="0" smtClean="0">
                <a:latin typeface="微軟正黑體" panose="020B0604030504040204" pitchFamily="34" charset="-120"/>
                <a:ea typeface="微軟正黑體" panose="020B0604030504040204" pitchFamily="34" charset="-120"/>
              </a:rPr>
              <a:t>重要。</a:t>
            </a:r>
            <a:endParaRPr lang="en-US" altLang="zh-TW" dirty="0" smtClean="0">
              <a:latin typeface="微軟正黑體" panose="020B0604030504040204" pitchFamily="34" charset="-120"/>
              <a:ea typeface="微軟正黑體" panose="020B0604030504040204" pitchFamily="34" charset="-120"/>
            </a:endParaRPr>
          </a:p>
          <a:p>
            <a:r>
              <a:rPr lang="zh-TW" altLang="en-US" dirty="0">
                <a:latin typeface="微軟正黑體" panose="020B0604030504040204" pitchFamily="34" charset="-120"/>
                <a:ea typeface="微軟正黑體" panose="020B0604030504040204" pitchFamily="34" charset="-120"/>
              </a:rPr>
              <a:t>未來的</a:t>
            </a:r>
            <a:r>
              <a:rPr lang="zh-TW" altLang="en-US" dirty="0" smtClean="0">
                <a:latin typeface="微軟正黑體" panose="020B0604030504040204" pitchFamily="34" charset="-120"/>
                <a:ea typeface="微軟正黑體" panose="020B0604030504040204" pitchFamily="34" charset="-120"/>
              </a:rPr>
              <a:t>研究人員、衛生專業人員、政策</a:t>
            </a:r>
            <a:r>
              <a:rPr lang="zh-TW" altLang="en-US" dirty="0">
                <a:latin typeface="微軟正黑體" panose="020B0604030504040204" pitchFamily="34" charset="-120"/>
                <a:ea typeface="微軟正黑體" panose="020B0604030504040204" pitchFamily="34" charset="-120"/>
              </a:rPr>
              <a:t>制定者和學校可以使用當前研究的結果來計劃和實施介入措施，以預防馬來西亞小學生的營養不良。</a:t>
            </a:r>
            <a:endParaRPr lang="en-US" altLang="zh-TW" dirty="0">
              <a:latin typeface="微軟正黑體" panose="020B0604030504040204" pitchFamily="34" charset="-120"/>
              <a:ea typeface="微軟正黑體" panose="020B0604030504040204" pitchFamily="34" charset="-120"/>
            </a:endParaRPr>
          </a:p>
          <a:p>
            <a:r>
              <a:rPr lang="zh-TW" altLang="en-US" dirty="0">
                <a:latin typeface="微軟正黑體" panose="020B0604030504040204" pitchFamily="34" charset="-120"/>
                <a:ea typeface="微軟正黑體" panose="020B0604030504040204" pitchFamily="34" charset="-120"/>
              </a:rPr>
              <a:t>決策者（包括家長教師協會）、衛生機構，計劃制定者和社區領導者可以使用從這項研究中獲得的數據來計劃和實施有效的政策，以及其他包括營養教育和健康學校飲食環境在內的介入計劃</a:t>
            </a:r>
            <a:r>
              <a:rPr lang="zh-TW" altLang="en-US" dirty="0" smtClean="0">
                <a:latin typeface="微軟正黑體" panose="020B0604030504040204" pitchFamily="34" charset="-120"/>
                <a:ea typeface="微軟正黑體" panose="020B0604030504040204" pitchFamily="34" charset="-120"/>
              </a:rPr>
              <a:t>。</a:t>
            </a:r>
            <a:endParaRPr lang="zh-TW" altLang="en-US"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049383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latin typeface="微軟正黑體" panose="020B0604030504040204" pitchFamily="34" charset="-120"/>
                <a:ea typeface="微軟正黑體" panose="020B0604030504040204" pitchFamily="34" charset="-120"/>
              </a:rPr>
              <a:t>研究背景</a:t>
            </a:r>
            <a:r>
              <a:rPr lang="en-US" altLang="zh-TW" dirty="0" smtClean="0">
                <a:latin typeface="微軟正黑體" panose="020B0604030504040204" pitchFamily="34" charset="-120"/>
                <a:ea typeface="微軟正黑體" panose="020B0604030504040204" pitchFamily="34" charset="-120"/>
              </a:rPr>
              <a:t>(1/3):</a:t>
            </a:r>
            <a:endParaRPr lang="zh-TW" altLang="en-US" dirty="0">
              <a:latin typeface="微軟正黑體" panose="020B0604030504040204" pitchFamily="34" charset="-120"/>
              <a:ea typeface="微軟正黑體" panose="020B0604030504040204" pitchFamily="34" charset="-120"/>
            </a:endParaRPr>
          </a:p>
        </p:txBody>
      </p:sp>
      <p:sp>
        <p:nvSpPr>
          <p:cNvPr id="3" name="內容版面配置區 2"/>
          <p:cNvSpPr>
            <a:spLocks noGrp="1"/>
          </p:cNvSpPr>
          <p:nvPr>
            <p:ph idx="1"/>
          </p:nvPr>
        </p:nvSpPr>
        <p:spPr/>
        <p:txBody>
          <a:bodyPr>
            <a:noAutofit/>
          </a:bodyPr>
          <a:lstStyle/>
          <a:p>
            <a:pPr>
              <a:buFont typeface="Wingdings" panose="05000000000000000000" pitchFamily="2" charset="2"/>
              <a:buChar char="n"/>
            </a:pPr>
            <a:r>
              <a:rPr lang="zh-TW" altLang="en-US" sz="2400" dirty="0" smtClean="0">
                <a:latin typeface="微軟正黑體" panose="020B0604030504040204" pitchFamily="34" charset="-120"/>
                <a:ea typeface="微軟正黑體" panose="020B0604030504040204" pitchFamily="34" charset="-120"/>
              </a:rPr>
              <a:t>世界衛生組織報告表示，分別有</a:t>
            </a:r>
            <a:r>
              <a:rPr lang="en-US" altLang="zh-TW" sz="2400" dirty="0" smtClean="0">
                <a:latin typeface="微軟正黑體" panose="020B0604030504040204" pitchFamily="34" charset="-120"/>
                <a:ea typeface="微軟正黑體" panose="020B0604030504040204" pitchFamily="34" charset="-120"/>
              </a:rPr>
              <a:t>1.51</a:t>
            </a:r>
            <a:r>
              <a:rPr lang="zh-TW" altLang="en-US" sz="2400" dirty="0" smtClean="0">
                <a:latin typeface="微軟正黑體" panose="020B0604030504040204" pitchFamily="34" charset="-120"/>
                <a:ea typeface="微軟正黑體" panose="020B0604030504040204" pitchFamily="34" charset="-120"/>
              </a:rPr>
              <a:t>億和</a:t>
            </a:r>
            <a:r>
              <a:rPr lang="en-US" altLang="zh-TW" sz="2400" dirty="0" smtClean="0">
                <a:latin typeface="微軟正黑體" panose="020B0604030504040204" pitchFamily="34" charset="-120"/>
                <a:ea typeface="微軟正黑體" panose="020B0604030504040204" pitchFamily="34" charset="-120"/>
              </a:rPr>
              <a:t>5,100</a:t>
            </a:r>
            <a:r>
              <a:rPr lang="zh-TW" altLang="en-US" sz="2400" dirty="0" smtClean="0">
                <a:latin typeface="微軟正黑體" panose="020B0604030504040204" pitchFamily="34" charset="-120"/>
                <a:ea typeface="微軟正黑體" panose="020B0604030504040204" pitchFamily="34" charset="-120"/>
              </a:rPr>
              <a:t>萬五歲以下兒童發育遲緩；</a:t>
            </a:r>
            <a:r>
              <a:rPr lang="en-US" altLang="zh-TW" sz="2400" dirty="0" smtClean="0">
                <a:latin typeface="微軟正黑體" panose="020B0604030504040204" pitchFamily="34" charset="-120"/>
                <a:ea typeface="微軟正黑體" panose="020B0604030504040204" pitchFamily="34" charset="-120"/>
              </a:rPr>
              <a:t>2017</a:t>
            </a:r>
            <a:r>
              <a:rPr lang="zh-TW" altLang="en-US" sz="2400" dirty="0" smtClean="0">
                <a:latin typeface="微軟正黑體" panose="020B0604030504040204" pitchFamily="34" charset="-120"/>
                <a:ea typeface="微軟正黑體" panose="020B0604030504040204" pitchFamily="34" charset="-120"/>
              </a:rPr>
              <a:t>年全球</a:t>
            </a:r>
            <a:r>
              <a:rPr lang="en-US" altLang="zh-TW" sz="2400" dirty="0" smtClean="0">
                <a:latin typeface="微軟正黑體" panose="020B0604030504040204" pitchFamily="34" charset="-120"/>
                <a:ea typeface="微軟正黑體" panose="020B0604030504040204" pitchFamily="34" charset="-120"/>
              </a:rPr>
              <a:t>5</a:t>
            </a:r>
            <a:r>
              <a:rPr lang="zh-TW" altLang="en-US" sz="2400" dirty="0" smtClean="0">
                <a:latin typeface="微軟正黑體" panose="020B0604030504040204" pitchFamily="34" charset="-120"/>
                <a:ea typeface="微軟正黑體" panose="020B0604030504040204" pitchFamily="34" charset="-120"/>
              </a:rPr>
              <a:t>歲以下超重或肥胖兒童的數量為</a:t>
            </a:r>
            <a:r>
              <a:rPr lang="en-US" altLang="zh-TW" sz="2400" dirty="0" smtClean="0">
                <a:latin typeface="微軟正黑體" panose="020B0604030504040204" pitchFamily="34" charset="-120"/>
                <a:ea typeface="微軟正黑體" panose="020B0604030504040204" pitchFamily="34" charset="-120"/>
              </a:rPr>
              <a:t>3,800</a:t>
            </a:r>
            <a:r>
              <a:rPr lang="zh-TW" altLang="en-US" sz="2400" dirty="0" smtClean="0">
                <a:latin typeface="微軟正黑體" panose="020B0604030504040204" pitchFamily="34" charset="-120"/>
                <a:ea typeface="微軟正黑體" panose="020B0604030504040204" pitchFamily="34" charset="-120"/>
              </a:rPr>
              <a:t>萬。亞洲有一半以上的兒童發育不良，三分之二的兒童瘦弱和近一半的兒童超重。</a:t>
            </a:r>
            <a:endParaRPr lang="en-US" altLang="zh-TW" sz="2400" dirty="0">
              <a:latin typeface="微軟正黑體" panose="020B0604030504040204" pitchFamily="34" charset="-120"/>
              <a:ea typeface="微軟正黑體" panose="020B0604030504040204" pitchFamily="34" charset="-120"/>
            </a:endParaRPr>
          </a:p>
          <a:p>
            <a:pPr>
              <a:buFont typeface="Wingdings" panose="05000000000000000000" pitchFamily="2" charset="2"/>
              <a:buChar char="n"/>
            </a:pPr>
            <a:r>
              <a:rPr lang="zh-TW" altLang="en-US" sz="2400" dirty="0" smtClean="0">
                <a:latin typeface="微軟正黑體" panose="020B0604030504040204" pitchFamily="34" charset="-120"/>
                <a:ea typeface="微軟正黑體" panose="020B0604030504040204" pitchFamily="34" charset="-120"/>
              </a:rPr>
              <a:t>在東南亞，五歲以下兒童中至少有四分之一發育不良；每</a:t>
            </a:r>
            <a:r>
              <a:rPr lang="en-US" altLang="zh-TW" sz="2400" dirty="0" smtClean="0">
                <a:latin typeface="微軟正黑體" panose="020B0604030504040204" pitchFamily="34" charset="-120"/>
                <a:ea typeface="微軟正黑體" panose="020B0604030504040204" pitchFamily="34" charset="-120"/>
              </a:rPr>
              <a:t>10</a:t>
            </a:r>
            <a:r>
              <a:rPr lang="zh-TW" altLang="en-US" sz="2400" dirty="0" smtClean="0">
                <a:latin typeface="微軟正黑體" panose="020B0604030504040204" pitchFamily="34" charset="-120"/>
                <a:ea typeface="微軟正黑體" panose="020B0604030504040204" pitchFamily="34" charset="-120"/>
              </a:rPr>
              <a:t>名</a:t>
            </a:r>
            <a:r>
              <a:rPr lang="en-US" altLang="zh-TW" sz="2400" dirty="0" smtClean="0">
                <a:latin typeface="微軟正黑體" panose="020B0604030504040204" pitchFamily="34" charset="-120"/>
                <a:ea typeface="微軟正黑體" panose="020B0604030504040204" pitchFamily="34" charset="-120"/>
              </a:rPr>
              <a:t>5</a:t>
            </a:r>
            <a:r>
              <a:rPr lang="zh-TW" altLang="en-US" sz="2400" dirty="0" smtClean="0">
                <a:latin typeface="微軟正黑體" panose="020B0604030504040204" pitchFamily="34" charset="-120"/>
                <a:ea typeface="微軟正黑體" panose="020B0604030504040204" pitchFamily="34" charset="-120"/>
              </a:rPr>
              <a:t>歲以下的兒童中至少有</a:t>
            </a:r>
            <a:r>
              <a:rPr lang="en-US" altLang="zh-TW" sz="2400" dirty="0" smtClean="0">
                <a:latin typeface="微軟正黑體" panose="020B0604030504040204" pitchFamily="34" charset="-120"/>
                <a:ea typeface="微軟正黑體" panose="020B0604030504040204" pitchFamily="34" charset="-120"/>
              </a:rPr>
              <a:t>1</a:t>
            </a:r>
            <a:r>
              <a:rPr lang="zh-TW" altLang="en-US" sz="2400" dirty="0" smtClean="0">
                <a:latin typeface="微軟正黑體" panose="020B0604030504040204" pitchFamily="34" charset="-120"/>
                <a:ea typeface="微軟正黑體" panose="020B0604030504040204" pitchFamily="34" charset="-120"/>
              </a:rPr>
              <a:t>名分別被浪費和超重。</a:t>
            </a:r>
            <a:endParaRPr lang="en-US" altLang="zh-TW" sz="2400" dirty="0" smtClean="0">
              <a:latin typeface="微軟正黑體" panose="020B0604030504040204" pitchFamily="34" charset="-120"/>
              <a:ea typeface="微軟正黑體" panose="020B0604030504040204" pitchFamily="34" charset="-120"/>
            </a:endParaRPr>
          </a:p>
          <a:p>
            <a:pPr>
              <a:buFont typeface="Wingdings" panose="05000000000000000000" pitchFamily="2" charset="2"/>
              <a:buChar char="n"/>
            </a:pPr>
            <a:r>
              <a:rPr lang="zh-TW" altLang="en-US" sz="2400" dirty="0" smtClean="0">
                <a:latin typeface="微軟正黑體" panose="020B0604030504040204" pitchFamily="34" charset="-120"/>
                <a:ea typeface="微軟正黑體" panose="020B0604030504040204" pitchFamily="34" charset="-120"/>
              </a:rPr>
              <a:t>在馬來西亞的小學生中，營養過剩和營養不足並存。</a:t>
            </a:r>
            <a:endParaRPr lang="en-US" altLang="zh-TW" sz="2400" dirty="0">
              <a:latin typeface="微軟正黑體" panose="020B0604030504040204" pitchFamily="34" charset="-120"/>
              <a:ea typeface="微軟正黑體" panose="020B0604030504040204" pitchFamily="34" charset="-120"/>
            </a:endParaRPr>
          </a:p>
          <a:p>
            <a:pPr>
              <a:buFont typeface="Wingdings" panose="05000000000000000000" pitchFamily="2" charset="2"/>
              <a:buChar char="n"/>
            </a:pPr>
            <a:r>
              <a:rPr lang="en-US" altLang="zh-TW" sz="2400" dirty="0" smtClean="0">
                <a:latin typeface="微軟正黑體" panose="020B0604030504040204" pitchFamily="34" charset="-120"/>
                <a:ea typeface="微軟正黑體" panose="020B0604030504040204" pitchFamily="34" charset="-120"/>
              </a:rPr>
              <a:t>2017</a:t>
            </a:r>
            <a:r>
              <a:rPr lang="zh-TW" altLang="en-US" sz="2400" dirty="0" smtClean="0">
                <a:latin typeface="微軟正黑體" panose="020B0604030504040204" pitchFamily="34" charset="-120"/>
                <a:ea typeface="微軟正黑體" panose="020B0604030504040204" pitchFamily="34" charset="-120"/>
              </a:rPr>
              <a:t>年國家健康和發病率調查（</a:t>
            </a:r>
            <a:r>
              <a:rPr lang="en-US" altLang="zh-TW" sz="2400" dirty="0" smtClean="0">
                <a:latin typeface="微軟正黑體" panose="020B0604030504040204" pitchFamily="34" charset="-120"/>
                <a:ea typeface="微軟正黑體" panose="020B0604030504040204" pitchFamily="34" charset="-120"/>
              </a:rPr>
              <a:t>NHMS</a:t>
            </a:r>
            <a:r>
              <a:rPr lang="zh-TW" altLang="en-US" sz="2400" dirty="0" smtClean="0">
                <a:latin typeface="微軟正黑體" panose="020B0604030504040204" pitchFamily="34" charset="-120"/>
                <a:ea typeface="微軟正黑體" panose="020B0604030504040204" pitchFamily="34" charset="-120"/>
              </a:rPr>
              <a:t>）顯示，在</a:t>
            </a:r>
            <a:r>
              <a:rPr lang="en-US" altLang="zh-TW" sz="2400" dirty="0" smtClean="0">
                <a:latin typeface="微軟正黑體" panose="020B0604030504040204" pitchFamily="34" charset="-120"/>
                <a:ea typeface="微軟正黑體" panose="020B0604030504040204" pitchFamily="34" charset="-120"/>
              </a:rPr>
              <a:t>10</a:t>
            </a:r>
            <a:r>
              <a:rPr lang="zh-TW" altLang="en-US" sz="2400" dirty="0" smtClean="0">
                <a:latin typeface="微軟正黑體" panose="020B0604030504040204" pitchFamily="34" charset="-120"/>
                <a:ea typeface="微軟正黑體" panose="020B0604030504040204" pitchFamily="34" charset="-120"/>
              </a:rPr>
              <a:t>至</a:t>
            </a:r>
            <a:r>
              <a:rPr lang="en-US" altLang="zh-TW" sz="2400" dirty="0" smtClean="0">
                <a:latin typeface="微軟正黑體" panose="020B0604030504040204" pitchFamily="34" charset="-120"/>
                <a:ea typeface="微軟正黑體" panose="020B0604030504040204" pitchFamily="34" charset="-120"/>
              </a:rPr>
              <a:t>12</a:t>
            </a:r>
            <a:r>
              <a:rPr lang="zh-TW" altLang="en-US" sz="2400" dirty="0" smtClean="0">
                <a:latin typeface="微軟正黑體" panose="020B0604030504040204" pitchFamily="34" charset="-120"/>
                <a:ea typeface="微軟正黑體" panose="020B0604030504040204" pitchFamily="34" charset="-120"/>
              </a:rPr>
              <a:t>歲的馬來西亞兒童中，營養過度（超重</a:t>
            </a:r>
            <a:r>
              <a:rPr lang="en-US" altLang="zh-TW" sz="2400" dirty="0" smtClean="0">
                <a:latin typeface="微軟正黑體" panose="020B0604030504040204" pitchFamily="34" charset="-120"/>
                <a:ea typeface="微軟正黑體" panose="020B0604030504040204" pitchFamily="34" charset="-120"/>
              </a:rPr>
              <a:t>16.3</a:t>
            </a:r>
            <a:r>
              <a:rPr lang="zh-TW" altLang="en-US" sz="2400" dirty="0" smtClean="0">
                <a:latin typeface="微軟正黑體" panose="020B0604030504040204" pitchFamily="34" charset="-120"/>
                <a:ea typeface="微軟正黑體" panose="020B0604030504040204" pitchFamily="34" charset="-120"/>
              </a:rPr>
              <a:t>％</a:t>
            </a:r>
            <a:r>
              <a:rPr lang="en-US" altLang="zh-TW" sz="2400" dirty="0" smtClean="0">
                <a:latin typeface="微軟正黑體" panose="020B0604030504040204" pitchFamily="34" charset="-120"/>
                <a:ea typeface="微軟正黑體" panose="020B0604030504040204" pitchFamily="34" charset="-120"/>
              </a:rPr>
              <a:t>;</a:t>
            </a:r>
            <a:r>
              <a:rPr lang="zh-TW" altLang="en-US" sz="2400" dirty="0" smtClean="0">
                <a:latin typeface="微軟正黑體" panose="020B0604030504040204" pitchFamily="34" charset="-120"/>
                <a:ea typeface="微軟正黑體" panose="020B0604030504040204" pitchFamily="34" charset="-120"/>
              </a:rPr>
              <a:t>肥胖</a:t>
            </a:r>
            <a:r>
              <a:rPr lang="en-US" altLang="zh-TW" sz="2400" dirty="0" smtClean="0">
                <a:latin typeface="微軟正黑體" panose="020B0604030504040204" pitchFamily="34" charset="-120"/>
                <a:ea typeface="微軟正黑體" panose="020B0604030504040204" pitchFamily="34" charset="-120"/>
              </a:rPr>
              <a:t>17.4</a:t>
            </a:r>
            <a:r>
              <a:rPr lang="zh-TW" altLang="en-US" sz="2400" dirty="0" smtClean="0">
                <a:latin typeface="微軟正黑體" panose="020B0604030504040204" pitchFamily="34" charset="-120"/>
                <a:ea typeface="微軟正黑體" panose="020B0604030504040204" pitchFamily="34" charset="-120"/>
              </a:rPr>
              <a:t>％）的患病率是營養不足（瘦身</a:t>
            </a:r>
            <a:r>
              <a:rPr lang="en-US" altLang="zh-TW" sz="2400" dirty="0" smtClean="0">
                <a:latin typeface="微軟正黑體" panose="020B0604030504040204" pitchFamily="34" charset="-120"/>
                <a:ea typeface="微軟正黑體" panose="020B0604030504040204" pitchFamily="34" charset="-120"/>
              </a:rPr>
              <a:t>6.7</a:t>
            </a:r>
            <a:r>
              <a:rPr lang="zh-TW" altLang="en-US" sz="2400" dirty="0" smtClean="0">
                <a:latin typeface="微軟正黑體" panose="020B0604030504040204" pitchFamily="34" charset="-120"/>
                <a:ea typeface="微軟正黑體" panose="020B0604030504040204" pitchFamily="34" charset="-120"/>
              </a:rPr>
              <a:t>％</a:t>
            </a:r>
            <a:r>
              <a:rPr lang="en-US" altLang="zh-TW" sz="2400" dirty="0" smtClean="0">
                <a:latin typeface="微軟正黑體" panose="020B0604030504040204" pitchFamily="34" charset="-120"/>
                <a:ea typeface="微軟正黑體" panose="020B0604030504040204" pitchFamily="34" charset="-120"/>
              </a:rPr>
              <a:t>;</a:t>
            </a:r>
            <a:r>
              <a:rPr lang="zh-TW" altLang="en-US" sz="2400" dirty="0" smtClean="0">
                <a:latin typeface="微軟正黑體" panose="020B0604030504040204" pitchFamily="34" charset="-120"/>
                <a:ea typeface="微軟正黑體" panose="020B0604030504040204" pitchFamily="34" charset="-120"/>
              </a:rPr>
              <a:t>發育不良</a:t>
            </a:r>
            <a:r>
              <a:rPr lang="en-US" altLang="zh-TW" sz="2400" dirty="0" smtClean="0">
                <a:latin typeface="微軟正黑體" panose="020B0604030504040204" pitchFamily="34" charset="-120"/>
                <a:ea typeface="微軟正黑體" panose="020B0604030504040204" pitchFamily="34" charset="-120"/>
              </a:rPr>
              <a:t>7.8</a:t>
            </a:r>
            <a:r>
              <a:rPr lang="zh-TW" altLang="en-US" sz="2400" dirty="0" smtClean="0">
                <a:latin typeface="微軟正黑體" panose="020B0604030504040204" pitchFamily="34" charset="-120"/>
                <a:ea typeface="微軟正黑體" panose="020B0604030504040204" pitchFamily="34" charset="-120"/>
              </a:rPr>
              <a:t>％）的兩倍。</a:t>
            </a:r>
            <a:endParaRPr lang="en-US" altLang="zh-TW" sz="2400" dirty="0">
              <a:latin typeface="微軟正黑體" panose="020B0604030504040204" pitchFamily="34" charset="-120"/>
              <a:ea typeface="微軟正黑體" panose="020B0604030504040204" pitchFamily="34" charset="-120"/>
            </a:endParaRPr>
          </a:p>
          <a:p>
            <a:pPr>
              <a:buFont typeface="Wingdings" panose="05000000000000000000" pitchFamily="2" charset="2"/>
              <a:buChar char="n"/>
            </a:pPr>
            <a:r>
              <a:rPr lang="zh-TW" altLang="en-US" sz="2400" dirty="0" smtClean="0">
                <a:latin typeface="微軟正黑體" panose="020B0604030504040204" pitchFamily="34" charset="-120"/>
                <a:ea typeface="微軟正黑體" panose="020B0604030504040204" pitchFamily="34" charset="-120"/>
              </a:rPr>
              <a:t>小學生的肥</a:t>
            </a:r>
            <a:r>
              <a:rPr lang="zh-TW" altLang="en-US" sz="2400" dirty="0">
                <a:latin typeface="微軟正黑體" panose="020B0604030504040204" pitchFamily="34" charset="-120"/>
                <a:ea typeface="微軟正黑體" panose="020B0604030504040204" pitchFamily="34" charset="-120"/>
              </a:rPr>
              <a:t>胖</a:t>
            </a:r>
            <a:r>
              <a:rPr lang="zh-TW" altLang="en-US" sz="2400" dirty="0" smtClean="0">
                <a:latin typeface="微軟正黑體" panose="020B0604030504040204" pitchFamily="34" charset="-120"/>
                <a:ea typeface="微軟正黑體" panose="020B0604030504040204" pitchFamily="34" charset="-120"/>
              </a:rPr>
              <a:t>發生率（</a:t>
            </a:r>
            <a:r>
              <a:rPr lang="en-US" altLang="zh-TW" sz="2400" dirty="0" smtClean="0">
                <a:latin typeface="微軟正黑體" panose="020B0604030504040204" pitchFamily="34" charset="-120"/>
                <a:ea typeface="微軟正黑體" panose="020B0604030504040204" pitchFamily="34" charset="-120"/>
              </a:rPr>
              <a:t>33.7</a:t>
            </a:r>
            <a:r>
              <a:rPr lang="zh-TW" altLang="en-US" sz="2400" dirty="0" smtClean="0">
                <a:latin typeface="微軟正黑體" panose="020B0604030504040204" pitchFamily="34" charset="-120"/>
                <a:ea typeface="微軟正黑體" panose="020B0604030504040204" pitchFamily="34" charset="-120"/>
              </a:rPr>
              <a:t>％）高於中學的青少年（</a:t>
            </a:r>
            <a:r>
              <a:rPr lang="en-US" altLang="zh-TW" sz="2400" dirty="0" smtClean="0">
                <a:latin typeface="微軟正黑體" panose="020B0604030504040204" pitchFamily="34" charset="-120"/>
                <a:ea typeface="微軟正黑體" panose="020B0604030504040204" pitchFamily="34" charset="-120"/>
              </a:rPr>
              <a:t>28.5</a:t>
            </a:r>
            <a:r>
              <a:rPr lang="zh-TW" altLang="en-US" sz="2400" dirty="0" smtClean="0">
                <a:latin typeface="微軟正黑體" panose="020B0604030504040204" pitchFamily="34" charset="-120"/>
                <a:ea typeface="微軟正黑體" panose="020B0604030504040204" pitchFamily="34" charset="-120"/>
              </a:rPr>
              <a:t>％</a:t>
            </a:r>
            <a:r>
              <a:rPr lang="en-US" altLang="zh-TW" sz="2400" dirty="0" smtClean="0">
                <a:latin typeface="微軟正黑體" panose="020B0604030504040204" pitchFamily="34" charset="-120"/>
                <a:ea typeface="微軟正黑體" panose="020B0604030504040204" pitchFamily="34" charset="-120"/>
              </a:rPr>
              <a:t>)</a:t>
            </a:r>
            <a:endParaRPr lang="zh-TW" altLang="en-US" sz="2400"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29836415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latin typeface="微軟正黑體" panose="020B0604030504040204" pitchFamily="34" charset="-120"/>
                <a:ea typeface="微軟正黑體" panose="020B0604030504040204" pitchFamily="34" charset="-120"/>
              </a:rPr>
              <a:t>研究背景</a:t>
            </a:r>
            <a:r>
              <a:rPr lang="en-US" altLang="zh-TW" dirty="0" smtClean="0">
                <a:latin typeface="微軟正黑體" panose="020B0604030504040204" pitchFamily="34" charset="-120"/>
                <a:ea typeface="微軟正黑體" panose="020B0604030504040204" pitchFamily="34" charset="-120"/>
              </a:rPr>
              <a:t>(2/3):</a:t>
            </a:r>
            <a:endParaRPr lang="zh-TW" altLang="en-US" dirty="0">
              <a:latin typeface="微軟正黑體" panose="020B0604030504040204" pitchFamily="34" charset="-120"/>
              <a:ea typeface="微軟正黑體" panose="020B0604030504040204" pitchFamily="34" charset="-120"/>
            </a:endParaRPr>
          </a:p>
        </p:txBody>
      </p:sp>
      <p:sp>
        <p:nvSpPr>
          <p:cNvPr id="3" name="內容版面配置區 2"/>
          <p:cNvSpPr>
            <a:spLocks noGrp="1"/>
          </p:cNvSpPr>
          <p:nvPr>
            <p:ph idx="1"/>
          </p:nvPr>
        </p:nvSpPr>
        <p:spPr/>
        <p:txBody>
          <a:bodyPr>
            <a:normAutofit/>
          </a:bodyPr>
          <a:lstStyle/>
          <a:p>
            <a:pPr>
              <a:buFont typeface="Wingdings" panose="05000000000000000000" pitchFamily="2" charset="2"/>
              <a:buChar char="n"/>
            </a:pPr>
            <a:r>
              <a:rPr lang="zh-TW" altLang="en-US" sz="2400" dirty="0" smtClean="0">
                <a:latin typeface="微軟正黑體" panose="020B0604030504040204" pitchFamily="34" charset="-120"/>
                <a:ea typeface="微軟正黑體" panose="020B0604030504040204" pitchFamily="34" charset="-120"/>
              </a:rPr>
              <a:t>在馬來西亞，年齡在</a:t>
            </a:r>
            <a:r>
              <a:rPr lang="en-US" altLang="zh-TW" sz="2400" dirty="0" smtClean="0">
                <a:latin typeface="微軟正黑體" panose="020B0604030504040204" pitchFamily="34" charset="-120"/>
                <a:ea typeface="微軟正黑體" panose="020B0604030504040204" pitchFamily="34" charset="-120"/>
              </a:rPr>
              <a:t>7</a:t>
            </a:r>
            <a:r>
              <a:rPr lang="zh-TW" altLang="en-US" sz="2400" dirty="0" smtClean="0">
                <a:latin typeface="微軟正黑體" panose="020B0604030504040204" pitchFamily="34" charset="-120"/>
                <a:ea typeface="微軟正黑體" panose="020B0604030504040204" pitchFamily="34" charset="-120"/>
              </a:rPr>
              <a:t>至</a:t>
            </a:r>
            <a:r>
              <a:rPr lang="en-US" altLang="zh-TW" sz="2400" dirty="0" smtClean="0">
                <a:latin typeface="微軟正黑體" panose="020B0604030504040204" pitchFamily="34" charset="-120"/>
                <a:ea typeface="微軟正黑體" panose="020B0604030504040204" pitchFamily="34" charset="-120"/>
              </a:rPr>
              <a:t>12</a:t>
            </a:r>
            <a:r>
              <a:rPr lang="zh-TW" altLang="en-US" sz="2400" dirty="0" smtClean="0">
                <a:latin typeface="微軟正黑體" panose="020B0604030504040204" pitchFamily="34" charset="-120"/>
                <a:ea typeface="微軟正黑體" panose="020B0604030504040204" pitchFamily="34" charset="-120"/>
              </a:rPr>
              <a:t>歲之間的兒童通常在小學學習</a:t>
            </a:r>
            <a:r>
              <a:rPr lang="en-US" altLang="zh-TW" sz="2400" dirty="0" smtClean="0">
                <a:latin typeface="微軟正黑體" panose="020B0604030504040204" pitchFamily="34" charset="-120"/>
                <a:ea typeface="微軟正黑體" panose="020B0604030504040204" pitchFamily="34" charset="-120"/>
              </a:rPr>
              <a:t>6</a:t>
            </a:r>
            <a:r>
              <a:rPr lang="zh-TW" altLang="en-US" sz="2400" dirty="0" smtClean="0">
                <a:latin typeface="微軟正黑體" panose="020B0604030504040204" pitchFamily="34" charset="-120"/>
                <a:ea typeface="微軟正黑體" panose="020B0604030504040204" pitchFamily="34" charset="-120"/>
              </a:rPr>
              <a:t>年。</a:t>
            </a:r>
            <a:endParaRPr lang="en-US" altLang="zh-TW" sz="2400" dirty="0">
              <a:latin typeface="微軟正黑體" panose="020B0604030504040204" pitchFamily="34" charset="-120"/>
              <a:ea typeface="微軟正黑體" panose="020B0604030504040204" pitchFamily="34" charset="-120"/>
            </a:endParaRPr>
          </a:p>
          <a:p>
            <a:pPr>
              <a:buFont typeface="Wingdings" panose="05000000000000000000" pitchFamily="2" charset="2"/>
              <a:buChar char="n"/>
            </a:pPr>
            <a:r>
              <a:rPr lang="zh-TW" altLang="en-US" sz="2400" dirty="0" smtClean="0">
                <a:latin typeface="微軟正黑體" panose="020B0604030504040204" pitchFamily="34" charset="-120"/>
                <a:ea typeface="微軟正黑體" panose="020B0604030504040204" pitchFamily="34" charset="-120"/>
              </a:rPr>
              <a:t>終身營養模式是在兒童時期形成的，可以在他們的生活中達到影響力的階段。</a:t>
            </a:r>
            <a:endParaRPr lang="en-US" altLang="zh-TW" sz="2400" dirty="0">
              <a:latin typeface="微軟正黑體" panose="020B0604030504040204" pitchFamily="34" charset="-120"/>
              <a:ea typeface="微軟正黑體" panose="020B0604030504040204" pitchFamily="34" charset="-120"/>
            </a:endParaRPr>
          </a:p>
          <a:p>
            <a:pPr>
              <a:buFont typeface="Wingdings" panose="05000000000000000000" pitchFamily="2" charset="2"/>
              <a:buChar char="n"/>
            </a:pPr>
            <a:r>
              <a:rPr lang="zh-TW" altLang="en-US" sz="2400" dirty="0" smtClean="0">
                <a:latin typeface="微軟正黑體" panose="020B0604030504040204" pitchFamily="34" charset="-120"/>
                <a:ea typeface="微軟正黑體" panose="020B0604030504040204" pitchFamily="34" charset="-120"/>
              </a:rPr>
              <a:t>先前的研究報告指出，馬來西亞小學生飲食行為不良的風險增加，包括不吃早餐，水果和蔬菜攝入不足，不健康的零食行為和低度運動，這可能會影響他們的營養狀況，包括兒童營養不良，認知能力低下，生活品質較差。</a:t>
            </a:r>
            <a:endParaRPr lang="en-US" altLang="zh-TW" sz="2400" dirty="0">
              <a:latin typeface="微軟正黑體" panose="020B0604030504040204" pitchFamily="34" charset="-120"/>
              <a:ea typeface="微軟正黑體" panose="020B0604030504040204" pitchFamily="34" charset="-120"/>
            </a:endParaRPr>
          </a:p>
          <a:p>
            <a:pPr>
              <a:buFont typeface="Wingdings" panose="05000000000000000000" pitchFamily="2" charset="2"/>
              <a:buChar char="n"/>
            </a:pPr>
            <a:r>
              <a:rPr lang="zh-TW" altLang="en-US" sz="2400" dirty="0" smtClean="0">
                <a:latin typeface="微軟正黑體" panose="020B0604030504040204" pitchFamily="34" charset="-120"/>
                <a:ea typeface="微軟正黑體" panose="020B0604030504040204" pitchFamily="34" charset="-120"/>
              </a:rPr>
              <a:t>有必要製定一項全面的營養介入計畫，促進所有小學生的健康飲食和積極的生活，使他們能夠擁有健康的生活方式，良好的營養狀況，更好的認知能力和良好的生活品質。</a:t>
            </a:r>
            <a:endParaRPr lang="zh-TW" altLang="en-US" sz="2400"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0881357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latin typeface="微軟正黑體" panose="020B0604030504040204" pitchFamily="34" charset="-120"/>
                <a:ea typeface="微軟正黑體" panose="020B0604030504040204" pitchFamily="34" charset="-120"/>
              </a:rPr>
              <a:t>研究背景</a:t>
            </a:r>
            <a:r>
              <a:rPr lang="en-US" altLang="zh-TW" dirty="0" smtClean="0">
                <a:latin typeface="微軟正黑體" panose="020B0604030504040204" pitchFamily="34" charset="-120"/>
                <a:ea typeface="微軟正黑體" panose="020B0604030504040204" pitchFamily="34" charset="-120"/>
              </a:rPr>
              <a:t>(3/3):</a:t>
            </a:r>
            <a:endParaRPr lang="zh-TW" altLang="en-US" dirty="0">
              <a:latin typeface="微軟正黑體" panose="020B0604030504040204" pitchFamily="34" charset="-120"/>
              <a:ea typeface="微軟正黑體" panose="020B0604030504040204" pitchFamily="34" charset="-120"/>
            </a:endParaRPr>
          </a:p>
        </p:txBody>
      </p:sp>
      <p:sp>
        <p:nvSpPr>
          <p:cNvPr id="3" name="內容版面配置區 2"/>
          <p:cNvSpPr>
            <a:spLocks noGrp="1"/>
          </p:cNvSpPr>
          <p:nvPr>
            <p:ph idx="1"/>
          </p:nvPr>
        </p:nvSpPr>
        <p:spPr/>
        <p:txBody>
          <a:bodyPr>
            <a:normAutofit/>
          </a:bodyPr>
          <a:lstStyle/>
          <a:p>
            <a:r>
              <a:rPr lang="zh-TW" altLang="en-US" dirty="0" smtClean="0">
                <a:latin typeface="微軟正黑體" panose="020B0604030504040204" pitchFamily="34" charset="-120"/>
                <a:ea typeface="微軟正黑體" panose="020B0604030504040204" pitchFamily="34" charset="-120"/>
              </a:rPr>
              <a:t>國小學生營養不良可能會導致不良的健康後果，例如非傳染性疾病、認知能力差、心理困擾及生活品質低下，這些疾病可能持續到成年。 </a:t>
            </a:r>
            <a:endParaRPr lang="en-US" altLang="zh-TW" dirty="0" smtClean="0">
              <a:latin typeface="微軟正黑體" panose="020B0604030504040204" pitchFamily="34" charset="-120"/>
              <a:ea typeface="微軟正黑體" panose="020B0604030504040204" pitchFamily="34" charset="-120"/>
            </a:endParaRPr>
          </a:p>
          <a:p>
            <a:r>
              <a:rPr lang="zh-TW" altLang="en-US" dirty="0" smtClean="0">
                <a:latin typeface="微軟正黑體" panose="020B0604030504040204" pitchFamily="34" charset="-120"/>
                <a:ea typeface="微軟正黑體" panose="020B0604030504040204" pitchFamily="34" charset="-120"/>
              </a:rPr>
              <a:t>為了防止兒童期營養不良，需要一項將營養教育和健康的學校飲食環境相結合的介入計畫，提供營養訊息並加強學校中健康飲食行為的技能。 </a:t>
            </a:r>
            <a:endParaRPr lang="en-US" altLang="zh-TW" dirty="0" smtClean="0">
              <a:latin typeface="微軟正黑體" panose="020B0604030504040204" pitchFamily="34" charset="-120"/>
              <a:ea typeface="微軟正黑體" panose="020B0604030504040204" pitchFamily="34" charset="-120"/>
            </a:endParaRPr>
          </a:p>
          <a:p>
            <a:r>
              <a:rPr lang="zh-TW" altLang="en-US" dirty="0" smtClean="0">
                <a:latin typeface="微軟正黑體" panose="020B0604030504040204" pitchFamily="34" charset="-120"/>
                <a:ea typeface="微軟正黑體" panose="020B0604030504040204" pitchFamily="34" charset="-120"/>
              </a:rPr>
              <a:t>本</a:t>
            </a:r>
            <a:r>
              <a:rPr lang="zh-TW" altLang="en-US" dirty="0">
                <a:latin typeface="微軟正黑體" panose="020B0604030504040204" pitchFamily="34" charset="-120"/>
                <a:ea typeface="微軟正黑體" panose="020B0604030504040204" pitchFamily="34" charset="-120"/>
              </a:rPr>
              <a:t>研究</a:t>
            </a:r>
            <a:r>
              <a:rPr lang="zh-TW" altLang="en-US" dirty="0" smtClean="0">
                <a:latin typeface="微軟正黑體" panose="020B0604030504040204" pitchFamily="34" charset="-120"/>
                <a:ea typeface="微軟正黑體" panose="020B0604030504040204" pitchFamily="34" charset="-120"/>
              </a:rPr>
              <a:t>介紹了一項以學校介入計畫的研究協議，該計畫將</a:t>
            </a:r>
            <a:r>
              <a:rPr lang="zh-TW" altLang="en-US" dirty="0" smtClean="0">
                <a:solidFill>
                  <a:srgbClr val="FF0000"/>
                </a:solidFill>
                <a:latin typeface="微軟正黑體" panose="020B0604030504040204" pitchFamily="34" charset="-120"/>
                <a:ea typeface="微軟正黑體" panose="020B0604030504040204" pitchFamily="34" charset="-120"/>
              </a:rPr>
              <a:t>營養教育</a:t>
            </a:r>
            <a:r>
              <a:rPr lang="zh-TW" altLang="en-US" dirty="0" smtClean="0">
                <a:latin typeface="微軟正黑體" panose="020B0604030504040204" pitchFamily="34" charset="-120"/>
                <a:ea typeface="微軟正黑體" panose="020B0604030504040204" pitchFamily="34" charset="-120"/>
              </a:rPr>
              <a:t>與健康的</a:t>
            </a:r>
            <a:r>
              <a:rPr lang="zh-TW" altLang="en-US" dirty="0" smtClean="0">
                <a:solidFill>
                  <a:srgbClr val="FF0000"/>
                </a:solidFill>
                <a:latin typeface="微軟正黑體" panose="020B0604030504040204" pitchFamily="34" charset="-120"/>
                <a:ea typeface="微軟正黑體" panose="020B0604030504040204" pitchFamily="34" charset="-120"/>
              </a:rPr>
              <a:t>學校飲食環境</a:t>
            </a:r>
            <a:r>
              <a:rPr lang="zh-TW" altLang="en-US" dirty="0" smtClean="0">
                <a:latin typeface="微軟正黑體" panose="020B0604030504040204" pitchFamily="34" charset="-120"/>
                <a:ea typeface="微軟正黑體" panose="020B0604030504040204" pitchFamily="34" charset="-120"/>
              </a:rPr>
              <a:t>相結合，即學校營養計劃（</a:t>
            </a:r>
            <a:r>
              <a:rPr lang="en-US" altLang="zh-TW" dirty="0" smtClean="0">
                <a:latin typeface="微軟正黑體" panose="020B0604030504040204" pitchFamily="34" charset="-120"/>
                <a:ea typeface="微軟正黑體" panose="020B0604030504040204" pitchFamily="34" charset="-120"/>
              </a:rPr>
              <a:t>SNP</a:t>
            </a:r>
            <a:r>
              <a:rPr lang="zh-TW" altLang="en-US" dirty="0" smtClean="0">
                <a:latin typeface="微軟正黑體" panose="020B0604030504040204" pitchFamily="34" charset="-120"/>
                <a:ea typeface="微軟正黑體" panose="020B0604030504040204" pitchFamily="34" charset="-120"/>
              </a:rPr>
              <a:t>）。</a:t>
            </a:r>
          </a:p>
          <a:p>
            <a:r>
              <a:rPr lang="en-US" altLang="zh-TW" dirty="0" smtClean="0">
                <a:latin typeface="微軟正黑體" panose="020B0604030504040204" pitchFamily="34" charset="-120"/>
                <a:ea typeface="微軟正黑體" panose="020B0604030504040204" pitchFamily="34" charset="-120"/>
              </a:rPr>
              <a:t>SNP</a:t>
            </a:r>
            <a:r>
              <a:rPr lang="zh-TW" altLang="en-US" dirty="0" smtClean="0">
                <a:latin typeface="微軟正黑體" panose="020B0604030504040204" pitchFamily="34" charset="-120"/>
                <a:ea typeface="微軟正黑體" panose="020B0604030504040204" pitchFamily="34" charset="-120"/>
              </a:rPr>
              <a:t>是一項</a:t>
            </a:r>
            <a:r>
              <a:rPr lang="zh-TW" altLang="en-US" dirty="0" smtClean="0">
                <a:solidFill>
                  <a:srgbClr val="FF0000"/>
                </a:solidFill>
                <a:latin typeface="微軟正黑體" panose="020B0604030504040204" pitchFamily="34" charset="-120"/>
                <a:ea typeface="微軟正黑體" panose="020B0604030504040204" pitchFamily="34" charset="-120"/>
              </a:rPr>
              <a:t>初級預防計畫</a:t>
            </a:r>
            <a:r>
              <a:rPr lang="zh-TW" altLang="en-US" dirty="0" smtClean="0">
                <a:latin typeface="微軟正黑體" panose="020B0604030504040204" pitchFamily="34" charset="-120"/>
                <a:ea typeface="微軟正黑體" panose="020B0604030504040204" pitchFamily="34" charset="-120"/>
              </a:rPr>
              <a:t>，鑑於馬來西亞兒童營養不良的普遍性，該計劃旨在促進小學生健康的生活方式。</a:t>
            </a:r>
            <a:endParaRPr lang="zh-TW" altLang="en-US"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3079484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03835" y="2904893"/>
            <a:ext cx="4079523" cy="2919573"/>
          </a:xfrm>
          <a:prstGeom prst="rect">
            <a:avLst/>
          </a:prstGeom>
        </p:spPr>
      </p:pic>
      <p:sp>
        <p:nvSpPr>
          <p:cNvPr id="2" name="標題 1"/>
          <p:cNvSpPr>
            <a:spLocks noGrp="1"/>
          </p:cNvSpPr>
          <p:nvPr>
            <p:ph type="title"/>
          </p:nvPr>
        </p:nvSpPr>
        <p:spPr>
          <a:xfrm>
            <a:off x="1070119" y="0"/>
            <a:ext cx="10058400" cy="1450757"/>
          </a:xfrm>
        </p:spPr>
        <p:txBody>
          <a:bodyPr/>
          <a:lstStyle/>
          <a:p>
            <a:r>
              <a:rPr lang="zh-TW" altLang="en-US" dirty="0" smtClean="0">
                <a:latin typeface="微軟正黑體" panose="020B0604030504040204" pitchFamily="34" charset="-120"/>
                <a:ea typeface="微軟正黑體" panose="020B0604030504040204" pitchFamily="34" charset="-120"/>
              </a:rPr>
              <a:t>研究設計、方法</a:t>
            </a:r>
            <a:endParaRPr lang="zh-TW" altLang="en-US" dirty="0">
              <a:latin typeface="微軟正黑體" panose="020B0604030504040204" pitchFamily="34" charset="-120"/>
              <a:ea typeface="微軟正黑體" panose="020B0604030504040204" pitchFamily="34" charset="-120"/>
            </a:endParaRPr>
          </a:p>
        </p:txBody>
      </p:sp>
      <p:sp>
        <p:nvSpPr>
          <p:cNvPr id="3" name="內容版面配置區 2"/>
          <p:cNvSpPr>
            <a:spLocks noGrp="1"/>
          </p:cNvSpPr>
          <p:nvPr>
            <p:ph idx="1"/>
          </p:nvPr>
        </p:nvSpPr>
        <p:spPr>
          <a:xfrm>
            <a:off x="273013" y="1845735"/>
            <a:ext cx="7657823" cy="4023360"/>
          </a:xfrm>
        </p:spPr>
        <p:txBody>
          <a:bodyPr>
            <a:noAutofit/>
          </a:bodyPr>
          <a:lstStyle/>
          <a:p>
            <a:pPr>
              <a:lnSpc>
                <a:spcPts val="2500"/>
              </a:lnSpc>
              <a:buFont typeface="Wingdings" panose="05000000000000000000" pitchFamily="2" charset="2"/>
              <a:buChar char="n"/>
            </a:pPr>
            <a:r>
              <a:rPr lang="zh-TW" altLang="en-US" sz="1800" dirty="0" smtClean="0">
                <a:latin typeface="微軟正黑體" panose="020B0604030504040204" pitchFamily="34" charset="-120"/>
                <a:ea typeface="微軟正黑體" panose="020B0604030504040204" pitchFamily="34" charset="-120"/>
              </a:rPr>
              <a:t>這項準實驗研究目的在評估</a:t>
            </a:r>
            <a:r>
              <a:rPr lang="zh-TW" altLang="en-US" sz="1800" dirty="0" smtClean="0">
                <a:solidFill>
                  <a:srgbClr val="FF0000"/>
                </a:solidFill>
                <a:latin typeface="微軟正黑體" panose="020B0604030504040204" pitchFamily="34" charset="-120"/>
                <a:ea typeface="微軟正黑體" panose="020B0604030504040204" pitchFamily="34" charset="-120"/>
              </a:rPr>
              <a:t>學校營養計</a:t>
            </a:r>
            <a:r>
              <a:rPr lang="zh-TW" altLang="en-US" sz="1800" dirty="0">
                <a:solidFill>
                  <a:srgbClr val="FF0000"/>
                </a:solidFill>
                <a:latin typeface="微軟正黑體" panose="020B0604030504040204" pitchFamily="34" charset="-120"/>
                <a:ea typeface="微軟正黑體" panose="020B0604030504040204" pitchFamily="34" charset="-120"/>
              </a:rPr>
              <a:t>畫</a:t>
            </a:r>
            <a:r>
              <a:rPr lang="en-US" altLang="zh-TW" sz="1800" dirty="0" smtClean="0">
                <a:solidFill>
                  <a:srgbClr val="FF0000"/>
                </a:solidFill>
                <a:latin typeface="微軟正黑體" panose="020B0604030504040204" pitchFamily="34" charset="-120"/>
                <a:ea typeface="微軟正黑體" panose="020B0604030504040204" pitchFamily="34" charset="-120"/>
              </a:rPr>
              <a:t>(SNP)</a:t>
            </a:r>
            <a:r>
              <a:rPr lang="zh-TW" altLang="en-US" sz="1800" dirty="0" smtClean="0">
                <a:solidFill>
                  <a:srgbClr val="FF0000"/>
                </a:solidFill>
                <a:latin typeface="微軟正黑體" panose="020B0604030504040204" pitchFamily="34" charset="-120"/>
                <a:ea typeface="微軟正黑體" panose="020B0604030504040204" pitchFamily="34" charset="-120"/>
              </a:rPr>
              <a:t>前後</a:t>
            </a:r>
            <a:r>
              <a:rPr lang="zh-TW" altLang="en-US" sz="1800" dirty="0" smtClean="0">
                <a:latin typeface="微軟正黑體" panose="020B0604030504040204" pitchFamily="34" charset="-120"/>
                <a:ea typeface="微軟正黑體" panose="020B0604030504040204" pitchFamily="34" charset="-120"/>
              </a:rPr>
              <a:t>，</a:t>
            </a:r>
            <a:r>
              <a:rPr lang="zh-TW" altLang="en-US" sz="1800" dirty="0" smtClean="0">
                <a:solidFill>
                  <a:srgbClr val="FF0000"/>
                </a:solidFill>
                <a:latin typeface="微軟正黑體" panose="020B0604030504040204" pitchFamily="34" charset="-120"/>
                <a:ea typeface="微軟正黑體" panose="020B0604030504040204" pitchFamily="34" charset="-120"/>
              </a:rPr>
              <a:t>實驗組</a:t>
            </a:r>
            <a:r>
              <a:rPr lang="zh-TW" altLang="en-US" sz="1800" dirty="0" smtClean="0">
                <a:latin typeface="微軟正黑體" panose="020B0604030504040204" pitchFamily="34" charset="-120"/>
                <a:ea typeface="微軟正黑體" panose="020B0604030504040204" pitchFamily="34" charset="-120"/>
              </a:rPr>
              <a:t>和</a:t>
            </a:r>
            <a:r>
              <a:rPr lang="zh-TW" altLang="en-US" sz="1800" dirty="0" smtClean="0">
                <a:solidFill>
                  <a:srgbClr val="FF0000"/>
                </a:solidFill>
                <a:latin typeface="微軟正黑體" panose="020B0604030504040204" pitchFamily="34" charset="-120"/>
                <a:ea typeface="微軟正黑體" panose="020B0604030504040204" pitchFamily="34" charset="-120"/>
              </a:rPr>
              <a:t>對照組</a:t>
            </a:r>
            <a:r>
              <a:rPr lang="zh-TW" altLang="en-US" sz="1800" dirty="0" smtClean="0">
                <a:latin typeface="微軟正黑體" panose="020B0604030504040204" pitchFamily="34" charset="-120"/>
                <a:ea typeface="微軟正黑體" panose="020B0604030504040204" pitchFamily="34" charset="-120"/>
              </a:rPr>
              <a:t>之間以及</a:t>
            </a:r>
            <a:r>
              <a:rPr lang="en-US" altLang="zh-TW" sz="1800" dirty="0" smtClean="0">
                <a:solidFill>
                  <a:srgbClr val="FF0000"/>
                </a:solidFill>
                <a:latin typeface="微軟正黑體" panose="020B0604030504040204" pitchFamily="34" charset="-120"/>
                <a:ea typeface="微軟正黑體" panose="020B0604030504040204" pitchFamily="34" charset="-120"/>
              </a:rPr>
              <a:t>3</a:t>
            </a:r>
            <a:r>
              <a:rPr lang="zh-TW" altLang="en-US" sz="1800" dirty="0" smtClean="0">
                <a:solidFill>
                  <a:srgbClr val="FF0000"/>
                </a:solidFill>
                <a:latin typeface="微軟正黑體" panose="020B0604030504040204" pitchFamily="34" charset="-120"/>
                <a:ea typeface="微軟正黑體" panose="020B0604030504040204" pitchFamily="34" charset="-120"/>
              </a:rPr>
              <a:t>個月追蹤</a:t>
            </a:r>
            <a:r>
              <a:rPr lang="zh-TW" altLang="en-US" sz="1800" dirty="0" smtClean="0">
                <a:latin typeface="微軟正黑體" panose="020B0604030504040204" pitchFamily="34" charset="-120"/>
                <a:ea typeface="微軟正黑體" panose="020B0604030504040204" pitchFamily="34" charset="-120"/>
              </a:rPr>
              <a:t>後</a:t>
            </a:r>
            <a:r>
              <a:rPr lang="en-US" altLang="zh-TW" sz="1800" dirty="0" smtClean="0">
                <a:latin typeface="微軟正黑體" panose="020B0604030504040204" pitchFamily="34" charset="-120"/>
                <a:ea typeface="微軟正黑體" panose="020B0604030504040204" pitchFamily="34" charset="-120"/>
              </a:rPr>
              <a:t>SNP</a:t>
            </a:r>
            <a:r>
              <a:rPr lang="zh-TW" altLang="en-US" sz="1800" dirty="0" smtClean="0">
                <a:latin typeface="微軟正黑體" panose="020B0604030504040204" pitchFamily="34" charset="-120"/>
                <a:ea typeface="微軟正黑體" panose="020B0604030504040204" pitchFamily="34" charset="-120"/>
              </a:rPr>
              <a:t>的有效性。</a:t>
            </a:r>
            <a:endParaRPr lang="en-US" altLang="zh-TW" sz="1800" dirty="0" smtClean="0">
              <a:latin typeface="微軟正黑體" panose="020B0604030504040204" pitchFamily="34" charset="-120"/>
              <a:ea typeface="微軟正黑體" panose="020B0604030504040204" pitchFamily="34" charset="-120"/>
            </a:endParaRPr>
          </a:p>
          <a:p>
            <a:pPr>
              <a:lnSpc>
                <a:spcPts val="2500"/>
              </a:lnSpc>
              <a:buFont typeface="Wingdings" panose="05000000000000000000" pitchFamily="2" charset="2"/>
              <a:buChar char="n"/>
            </a:pPr>
            <a:r>
              <a:rPr lang="en-US" altLang="zh-TW" sz="1800" dirty="0" smtClean="0">
                <a:latin typeface="微軟正黑體" panose="020B0604030504040204" pitchFamily="34" charset="-120"/>
                <a:ea typeface="微軟正黑體" panose="020B0604030504040204" pitchFamily="34" charset="-120"/>
              </a:rPr>
              <a:t>SNP</a:t>
            </a:r>
            <a:r>
              <a:rPr lang="zh-TW" altLang="en-US" sz="1800" dirty="0" smtClean="0">
                <a:latin typeface="微軟正黑體" panose="020B0604030504040204" pitchFamily="34" charset="-120"/>
                <a:ea typeface="微軟正黑體" panose="020B0604030504040204" pitchFamily="34" charset="-120"/>
              </a:rPr>
              <a:t>由兩個主要組成部分組成，其中</a:t>
            </a:r>
            <a:r>
              <a:rPr lang="zh-TW" altLang="en-US" sz="1800" dirty="0" smtClean="0">
                <a:solidFill>
                  <a:srgbClr val="FF0000"/>
                </a:solidFill>
                <a:latin typeface="微軟正黑體" panose="020B0604030504040204" pitchFamily="34" charset="-120"/>
                <a:ea typeface="微軟正黑體" panose="020B0604030504040204" pitchFamily="34" charset="-120"/>
              </a:rPr>
              <a:t>受過訓練的教師使用三個標準化模組</a:t>
            </a:r>
            <a:r>
              <a:rPr lang="zh-TW" altLang="en-US" sz="1800" dirty="0" smtClean="0">
                <a:latin typeface="微軟正黑體" panose="020B0604030504040204" pitchFamily="34" charset="-120"/>
                <a:ea typeface="微軟正黑體" panose="020B0604030504040204" pitchFamily="34" charset="-120"/>
              </a:rPr>
              <a:t>實施了三</a:t>
            </a:r>
            <a:r>
              <a:rPr lang="zh-TW" altLang="en-US" sz="1800" dirty="0" smtClean="0">
                <a:solidFill>
                  <a:srgbClr val="FF0000"/>
                </a:solidFill>
                <a:latin typeface="微軟正黑體" panose="020B0604030504040204" pitchFamily="34" charset="-120"/>
                <a:ea typeface="微軟正黑體" panose="020B0604030504040204" pitchFamily="34" charset="-120"/>
              </a:rPr>
              <a:t>個營養教育課程</a:t>
            </a:r>
            <a:r>
              <a:rPr lang="zh-TW" altLang="en-US" sz="1800" dirty="0" smtClean="0">
                <a:latin typeface="微軟正黑體" panose="020B0604030504040204" pitchFamily="34" charset="-120"/>
                <a:ea typeface="微軟正黑體" panose="020B0604030504040204" pitchFamily="34" charset="-120"/>
              </a:rPr>
              <a:t>，</a:t>
            </a:r>
            <a:r>
              <a:rPr lang="zh-TW" altLang="en-US" sz="1800" dirty="0" smtClean="0">
                <a:solidFill>
                  <a:srgbClr val="FF0000"/>
                </a:solidFill>
                <a:latin typeface="微軟正黑體" panose="020B0604030504040204" pitchFamily="34" charset="-120"/>
                <a:ea typeface="微軟正黑體" panose="020B0604030504040204" pitchFamily="34" charset="-120"/>
              </a:rPr>
              <a:t>食堂食品管理人員實施</a:t>
            </a:r>
            <a:r>
              <a:rPr lang="zh-TW" altLang="en-US" sz="1800" dirty="0" smtClean="0">
                <a:latin typeface="微軟正黑體" panose="020B0604030504040204" pitchFamily="34" charset="-120"/>
                <a:ea typeface="微軟正黑體" panose="020B0604030504040204" pitchFamily="34" charset="-120"/>
              </a:rPr>
              <a:t>了</a:t>
            </a:r>
            <a:r>
              <a:rPr lang="zh-TW" altLang="en-US" sz="1800" dirty="0" smtClean="0">
                <a:solidFill>
                  <a:srgbClr val="FF0000"/>
                </a:solidFill>
                <a:latin typeface="微軟正黑體" panose="020B0604030504040204" pitchFamily="34" charset="-120"/>
                <a:ea typeface="微軟正黑體" panose="020B0604030504040204" pitchFamily="34" charset="-120"/>
              </a:rPr>
              <a:t>健康的學校飲食環境</a:t>
            </a:r>
            <a:r>
              <a:rPr lang="zh-TW" altLang="en-US" sz="1800" dirty="0" smtClean="0">
                <a:latin typeface="微軟正黑體" panose="020B0604030504040204" pitchFamily="34" charset="-120"/>
                <a:ea typeface="微軟正黑體" panose="020B0604030504040204" pitchFamily="34" charset="-120"/>
              </a:rPr>
              <a:t>，並在課餘時間為兒童</a:t>
            </a:r>
            <a:r>
              <a:rPr lang="zh-TW" altLang="en-US" sz="1800" dirty="0" smtClean="0">
                <a:solidFill>
                  <a:srgbClr val="FF0000"/>
                </a:solidFill>
                <a:latin typeface="微軟正黑體" panose="020B0604030504040204" pitchFamily="34" charset="-120"/>
                <a:ea typeface="微軟正黑體" panose="020B0604030504040204" pitchFamily="34" charset="-120"/>
              </a:rPr>
              <a:t>提供了健康的菜單</a:t>
            </a:r>
            <a:r>
              <a:rPr lang="zh-TW" altLang="en-US" sz="1800" dirty="0" smtClean="0">
                <a:latin typeface="微軟正黑體" panose="020B0604030504040204" pitchFamily="34" charset="-120"/>
                <a:ea typeface="微軟正黑體" panose="020B0604030504040204" pitchFamily="34" charset="-120"/>
              </a:rPr>
              <a:t>。</a:t>
            </a:r>
            <a:endParaRPr lang="en-US" altLang="zh-TW" sz="1800" dirty="0" smtClean="0">
              <a:latin typeface="微軟正黑體" panose="020B0604030504040204" pitchFamily="34" charset="-120"/>
              <a:ea typeface="微軟正黑體" panose="020B0604030504040204" pitchFamily="34" charset="-120"/>
            </a:endParaRPr>
          </a:p>
          <a:p>
            <a:pPr>
              <a:lnSpc>
                <a:spcPts val="2500"/>
              </a:lnSpc>
              <a:buFont typeface="Wingdings" panose="05000000000000000000" pitchFamily="2" charset="2"/>
              <a:buChar char="n"/>
            </a:pPr>
            <a:r>
              <a:rPr lang="zh-TW" altLang="en-US" sz="1800" dirty="0" smtClean="0">
                <a:latin typeface="微軟正黑體" panose="020B0604030504040204" pitchFamily="34" charset="-120"/>
                <a:ea typeface="微軟正黑體" panose="020B0604030504040204" pitchFamily="34" charset="-120"/>
              </a:rPr>
              <a:t> 除了標準的身體和健康課程外，實驗組的兒童還參加了</a:t>
            </a:r>
            <a:r>
              <a:rPr lang="en-US" altLang="zh-TW" sz="1800" dirty="0" smtClean="0">
                <a:latin typeface="微軟正黑體" panose="020B0604030504040204" pitchFamily="34" charset="-120"/>
                <a:ea typeface="微軟正黑體" panose="020B0604030504040204" pitchFamily="34" charset="-120"/>
              </a:rPr>
              <a:t>SNP</a:t>
            </a:r>
            <a:r>
              <a:rPr lang="zh-TW" altLang="en-US" sz="1800" dirty="0" smtClean="0">
                <a:latin typeface="微軟正黑體" panose="020B0604030504040204" pitchFamily="34" charset="-120"/>
                <a:ea typeface="微軟正黑體" panose="020B0604030504040204" pitchFamily="34" charset="-120"/>
              </a:rPr>
              <a:t>。</a:t>
            </a:r>
            <a:endParaRPr lang="en-US" altLang="zh-TW" sz="1800" dirty="0" smtClean="0">
              <a:latin typeface="微軟正黑體" panose="020B0604030504040204" pitchFamily="34" charset="-120"/>
              <a:ea typeface="微軟正黑體" panose="020B0604030504040204" pitchFamily="34" charset="-120"/>
            </a:endParaRPr>
          </a:p>
          <a:p>
            <a:pPr>
              <a:lnSpc>
                <a:spcPts val="2500"/>
              </a:lnSpc>
              <a:buFont typeface="Wingdings" panose="05000000000000000000" pitchFamily="2" charset="2"/>
              <a:buChar char="n"/>
            </a:pPr>
            <a:r>
              <a:rPr lang="zh-TW" altLang="en-US" sz="1800" dirty="0" smtClean="0">
                <a:solidFill>
                  <a:srgbClr val="FF0000"/>
                </a:solidFill>
                <a:latin typeface="微軟正黑體" panose="020B0604030504040204" pitchFamily="34" charset="-120"/>
                <a:ea typeface="微軟正黑體" panose="020B0604030504040204" pitchFamily="34" charset="-120"/>
              </a:rPr>
              <a:t>對照</a:t>
            </a:r>
            <a:r>
              <a:rPr lang="zh-TW" altLang="en-US" sz="1800" dirty="0">
                <a:solidFill>
                  <a:srgbClr val="FF0000"/>
                </a:solidFill>
                <a:latin typeface="微軟正黑體" panose="020B0604030504040204" pitchFamily="34" charset="-120"/>
                <a:ea typeface="微軟正黑體" panose="020B0604030504040204" pitchFamily="34" charset="-120"/>
              </a:rPr>
              <a:t>組</a:t>
            </a:r>
            <a:r>
              <a:rPr lang="zh-TW" altLang="en-US" sz="1800" dirty="0" smtClean="0">
                <a:latin typeface="微軟正黑體" panose="020B0604030504040204" pitchFamily="34" charset="-120"/>
                <a:ea typeface="微軟正黑體" panose="020B0604030504040204" pitchFamily="34" charset="-120"/>
              </a:rPr>
              <a:t>僅參加了</a:t>
            </a:r>
            <a:r>
              <a:rPr lang="zh-TW" altLang="en-US" sz="1800" dirty="0" smtClean="0">
                <a:solidFill>
                  <a:srgbClr val="FF0000"/>
                </a:solidFill>
                <a:latin typeface="微軟正黑體" panose="020B0604030504040204" pitchFamily="34" charset="-120"/>
                <a:ea typeface="微軟正黑體" panose="020B0604030504040204" pitchFamily="34" charset="-120"/>
              </a:rPr>
              <a:t>標準化的身體和健康課程</a:t>
            </a:r>
            <a:r>
              <a:rPr lang="zh-TW" altLang="en-US" sz="1800" dirty="0" smtClean="0">
                <a:latin typeface="微軟正黑體" panose="020B0604030504040204" pitchFamily="34" charset="-120"/>
                <a:ea typeface="微軟正黑體" panose="020B0604030504040204" pitchFamily="34" charset="-120"/>
              </a:rPr>
              <a:t>，並提醒學校食堂食品從業人員遵循馬來西亞教育部的標準食堂準則。</a:t>
            </a:r>
            <a:endParaRPr lang="en-US" altLang="zh-TW" sz="1800" dirty="0" smtClean="0">
              <a:latin typeface="微軟正黑體" panose="020B0604030504040204" pitchFamily="34" charset="-120"/>
              <a:ea typeface="微軟正黑體" panose="020B0604030504040204" pitchFamily="34" charset="-120"/>
            </a:endParaRPr>
          </a:p>
          <a:p>
            <a:pPr>
              <a:lnSpc>
                <a:spcPts val="2500"/>
              </a:lnSpc>
              <a:buFont typeface="Wingdings" panose="05000000000000000000" pitchFamily="2" charset="2"/>
              <a:buChar char="n"/>
            </a:pPr>
            <a:r>
              <a:rPr lang="zh-TW" altLang="en-US" sz="1800" dirty="0" smtClean="0">
                <a:latin typeface="微軟正黑體" panose="020B0604030504040204" pitchFamily="34" charset="-120"/>
                <a:ea typeface="微軟正黑體" panose="020B0604030504040204" pitchFamily="34" charset="-120"/>
              </a:rPr>
              <a:t>評估該</a:t>
            </a:r>
            <a:r>
              <a:rPr lang="zh-TW" altLang="en-US" sz="1800" dirty="0">
                <a:latin typeface="微軟正黑體" panose="020B0604030504040204" pitchFamily="34" charset="-120"/>
                <a:ea typeface="微軟正黑體" panose="020B0604030504040204" pitchFamily="34" charset="-120"/>
              </a:rPr>
              <a:t>計畫有效性</a:t>
            </a:r>
            <a:r>
              <a:rPr lang="zh-TW" altLang="en-US" sz="1800" dirty="0" smtClean="0">
                <a:latin typeface="微軟正黑體" panose="020B0604030504040204" pitchFamily="34" charset="-120"/>
                <a:ea typeface="微軟正黑體" panose="020B0604030504040204" pitchFamily="34" charset="-120"/>
              </a:rPr>
              <a:t>的評估參數是有關營養，飲食行為，體育活動，身體成分，心理困擾，認知表現和健康相關生活質量的知識，態度和實踐。</a:t>
            </a:r>
            <a:endParaRPr lang="en-US" altLang="zh-TW" sz="1800" dirty="0" smtClean="0">
              <a:latin typeface="微軟正黑體" panose="020B0604030504040204" pitchFamily="34" charset="-120"/>
              <a:ea typeface="微軟正黑體" panose="020B0604030504040204" pitchFamily="34" charset="-120"/>
            </a:endParaRPr>
          </a:p>
          <a:p>
            <a:pPr>
              <a:lnSpc>
                <a:spcPts val="2500"/>
              </a:lnSpc>
              <a:buFont typeface="Wingdings" panose="05000000000000000000" pitchFamily="2" charset="2"/>
              <a:buChar char="n"/>
            </a:pPr>
            <a:r>
              <a:rPr lang="zh-TW" altLang="en-US" sz="1800" dirty="0" smtClean="0">
                <a:solidFill>
                  <a:srgbClr val="FF0000"/>
                </a:solidFill>
                <a:latin typeface="微軟正黑體" panose="020B0604030504040204" pitchFamily="34" charset="-120"/>
                <a:ea typeface="微軟正黑體" panose="020B0604030504040204" pitchFamily="34" charset="-120"/>
              </a:rPr>
              <a:t>在三個時間點進行評估</a:t>
            </a:r>
            <a:r>
              <a:rPr lang="zh-TW" altLang="en-US" sz="1800" dirty="0" smtClean="0">
                <a:latin typeface="微軟正黑體" panose="020B0604030504040204" pitchFamily="34" charset="-120"/>
                <a:ea typeface="微軟正黑體" panose="020B0604030504040204" pitchFamily="34" charset="-120"/>
              </a:rPr>
              <a:t>：介入前，介入後和</a:t>
            </a:r>
            <a:r>
              <a:rPr lang="en-US" altLang="zh-TW" sz="1800" dirty="0" smtClean="0">
                <a:latin typeface="微軟正黑體" panose="020B0604030504040204" pitchFamily="34" charset="-120"/>
                <a:ea typeface="微軟正黑體" panose="020B0604030504040204" pitchFamily="34" charset="-120"/>
              </a:rPr>
              <a:t>3</a:t>
            </a:r>
            <a:r>
              <a:rPr lang="zh-TW" altLang="en-US" sz="1800" dirty="0" smtClean="0">
                <a:latin typeface="微軟正黑體" panose="020B0604030504040204" pitchFamily="34" charset="-120"/>
                <a:ea typeface="微軟正黑體" panose="020B0604030504040204" pitchFamily="34" charset="-120"/>
              </a:rPr>
              <a:t>個月的追蹤。</a:t>
            </a:r>
            <a:endParaRPr lang="zh-TW" altLang="en-US" sz="1800"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8791781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latin typeface="微軟正黑體" panose="020B0604030504040204" pitchFamily="34" charset="-120"/>
                <a:ea typeface="微軟正黑體" panose="020B0604030504040204" pitchFamily="34" charset="-120"/>
              </a:rPr>
              <a:t>測量</a:t>
            </a:r>
            <a:endParaRPr lang="zh-TW" altLang="en-US" dirty="0">
              <a:latin typeface="微軟正黑體" panose="020B0604030504040204" pitchFamily="34" charset="-120"/>
              <a:ea typeface="微軟正黑體" panose="020B0604030504040204" pitchFamily="34" charset="-120"/>
            </a:endParaRPr>
          </a:p>
        </p:txBody>
      </p:sp>
      <p:sp>
        <p:nvSpPr>
          <p:cNvPr id="3" name="內容版面配置區 2"/>
          <p:cNvSpPr>
            <a:spLocks noGrp="1"/>
          </p:cNvSpPr>
          <p:nvPr>
            <p:ph idx="1"/>
          </p:nvPr>
        </p:nvSpPr>
        <p:spPr/>
        <p:txBody>
          <a:bodyPr>
            <a:normAutofit/>
          </a:bodyPr>
          <a:lstStyle/>
          <a:p>
            <a:pPr marL="361950" indent="-361950">
              <a:buFont typeface="Wingdings" panose="05000000000000000000" pitchFamily="2" charset="2"/>
              <a:buChar char="n"/>
            </a:pPr>
            <a:r>
              <a:rPr lang="zh-TW" altLang="en-US" sz="2800" dirty="0">
                <a:latin typeface="微軟正黑體" panose="020B0604030504040204" pitchFamily="34" charset="-120"/>
                <a:ea typeface="微軟正黑體" panose="020B0604030504040204" pitchFamily="34" charset="-120"/>
              </a:rPr>
              <a:t>在計劃開始之前（介入前），完成學校營養運動後一周（介入</a:t>
            </a:r>
            <a:r>
              <a:rPr lang="en-US" altLang="zh-TW" sz="2800" dirty="0">
                <a:latin typeface="微軟正黑體" panose="020B0604030504040204" pitchFamily="34" charset="-120"/>
                <a:ea typeface="微軟正黑體" panose="020B0604030504040204" pitchFamily="34" charset="-120"/>
              </a:rPr>
              <a:t>I</a:t>
            </a:r>
            <a:r>
              <a:rPr lang="zh-TW" altLang="en-US" sz="2800" dirty="0">
                <a:latin typeface="微軟正黑體" panose="020B0604030504040204" pitchFamily="34" charset="-120"/>
                <a:ea typeface="微軟正黑體" panose="020B0604030504040204" pitchFamily="34" charset="-120"/>
              </a:rPr>
              <a:t>）和乾預後三個月（介入後</a:t>
            </a:r>
            <a:r>
              <a:rPr lang="en-US" altLang="zh-TW" sz="2800" dirty="0">
                <a:latin typeface="微軟正黑體" panose="020B0604030504040204" pitchFamily="34" charset="-120"/>
                <a:ea typeface="微軟正黑體" panose="020B0604030504040204" pitchFamily="34" charset="-120"/>
              </a:rPr>
              <a:t>II</a:t>
            </a:r>
            <a:r>
              <a:rPr lang="zh-TW" altLang="en-US" sz="2800" dirty="0">
                <a:latin typeface="微軟正黑體" panose="020B0604030504040204" pitchFamily="34" charset="-120"/>
                <a:ea typeface="微軟正黑體" panose="020B0604030504040204" pitchFamily="34" charset="-120"/>
              </a:rPr>
              <a:t>）之後，在介入計畫開始之前（介入前）對所有參與者進行了評估。 </a:t>
            </a:r>
          </a:p>
          <a:p>
            <a:pPr marL="361950" indent="-361950">
              <a:buFont typeface="Wingdings" panose="05000000000000000000" pitchFamily="2" charset="2"/>
              <a:buChar char="n"/>
            </a:pPr>
            <a:r>
              <a:rPr lang="zh-TW" altLang="en-US" sz="2800" dirty="0" smtClean="0">
                <a:latin typeface="微軟正黑體" panose="020B0604030504040204" pitchFamily="34" charset="-120"/>
                <a:ea typeface="微軟正黑體" panose="020B0604030504040204" pitchFamily="34" charset="-120"/>
              </a:rPr>
              <a:t>問卷以馬來語，中文和泰米爾語編寫，以使孩子們更好地理解問卷。 對兒童的人體測量和認知評估是由經訓練的研究人員進行的。</a:t>
            </a:r>
            <a:endParaRPr lang="zh-TW" altLang="en-US" sz="2800"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5622719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latin typeface="微軟正黑體" panose="020B0604030504040204" pitchFamily="34" charset="-120"/>
                <a:ea typeface="微軟正黑體" panose="020B0604030504040204" pitchFamily="34" charset="-120"/>
              </a:rPr>
              <a:t>結論與討論</a:t>
            </a:r>
            <a:r>
              <a:rPr lang="en-US" altLang="zh-TW" dirty="0" smtClean="0">
                <a:latin typeface="微軟正黑體" panose="020B0604030504040204" pitchFamily="34" charset="-120"/>
                <a:ea typeface="微軟正黑體" panose="020B0604030504040204" pitchFamily="34" charset="-120"/>
              </a:rPr>
              <a:t>(1/4)</a:t>
            </a:r>
            <a:endParaRPr lang="zh-TW" altLang="en-US" dirty="0">
              <a:latin typeface="微軟正黑體" panose="020B0604030504040204" pitchFamily="34" charset="-120"/>
              <a:ea typeface="微軟正黑體" panose="020B0604030504040204" pitchFamily="34" charset="-120"/>
            </a:endParaRPr>
          </a:p>
        </p:txBody>
      </p:sp>
      <p:sp>
        <p:nvSpPr>
          <p:cNvPr id="3" name="內容版面配置區 2"/>
          <p:cNvSpPr>
            <a:spLocks noGrp="1"/>
          </p:cNvSpPr>
          <p:nvPr>
            <p:ph idx="1"/>
          </p:nvPr>
        </p:nvSpPr>
        <p:spPr/>
        <p:txBody>
          <a:bodyPr>
            <a:normAutofit fontScale="85000" lnSpcReduction="10000"/>
          </a:bodyPr>
          <a:lstStyle/>
          <a:p>
            <a:pPr>
              <a:buFont typeface="Wingdings" panose="05000000000000000000" pitchFamily="2" charset="2"/>
              <a:buChar char="n"/>
            </a:pPr>
            <a:r>
              <a:rPr lang="zh-TW" altLang="en-US" sz="2400" dirty="0">
                <a:latin typeface="微軟正黑體" panose="020B0604030504040204" pitchFamily="34" charset="-120"/>
                <a:ea typeface="微軟正黑體" panose="020B0604030504040204" pitchFamily="34" charset="-120"/>
              </a:rPr>
              <a:t>本研究將評估以學校為基礎</a:t>
            </a:r>
            <a:r>
              <a:rPr lang="zh-TW" altLang="en-US" sz="2400" dirty="0" smtClean="0">
                <a:latin typeface="微軟正黑體" panose="020B0604030504040204" pitchFamily="34" charset="-120"/>
                <a:ea typeface="微軟正黑體" panose="020B0604030504040204" pitchFamily="34" charset="-120"/>
              </a:rPr>
              <a:t>的</a:t>
            </a:r>
            <a:r>
              <a:rPr lang="zh-TW" altLang="en-US" sz="2400" dirty="0">
                <a:latin typeface="微軟正黑體" panose="020B0604030504040204" pitchFamily="34" charset="-120"/>
                <a:ea typeface="微軟正黑體" panose="020B0604030504040204" pitchFamily="34" charset="-120"/>
              </a:rPr>
              <a:t>介入</a:t>
            </a:r>
            <a:r>
              <a:rPr lang="zh-TW" altLang="en-US" sz="2400" dirty="0" smtClean="0">
                <a:latin typeface="微軟正黑體" panose="020B0604030504040204" pitchFamily="34" charset="-120"/>
                <a:ea typeface="微軟正黑體" panose="020B0604030504040204" pitchFamily="34" charset="-120"/>
              </a:rPr>
              <a:t>措施</a:t>
            </a:r>
            <a:r>
              <a:rPr lang="zh-TW" altLang="en-US" sz="2400" dirty="0">
                <a:latin typeface="微軟正黑體" panose="020B0604030504040204" pitchFamily="34" charset="-120"/>
                <a:ea typeface="微軟正黑體" panose="020B0604030504040204" pitchFamily="34" charset="-120"/>
              </a:rPr>
              <a:t>在預防馬來西亞小學生營養不良方面的有效性。 </a:t>
            </a:r>
            <a:endParaRPr lang="en-US" altLang="zh-TW" sz="2400" dirty="0">
              <a:latin typeface="微軟正黑體" panose="020B0604030504040204" pitchFamily="34" charset="-120"/>
              <a:ea typeface="微軟正黑體" panose="020B0604030504040204" pitchFamily="34" charset="-120"/>
            </a:endParaRPr>
          </a:p>
          <a:p>
            <a:pPr>
              <a:buFont typeface="Wingdings" panose="05000000000000000000" pitchFamily="2" charset="2"/>
              <a:buChar char="n"/>
            </a:pPr>
            <a:r>
              <a:rPr lang="zh-TW" altLang="en-US" sz="2400" dirty="0" smtClean="0">
                <a:latin typeface="微軟正黑體" panose="020B0604030504040204" pitchFamily="34" charset="-120"/>
                <a:ea typeface="微軟正黑體" panose="020B0604030504040204" pitchFamily="34" charset="-120"/>
              </a:rPr>
              <a:t>為期</a:t>
            </a:r>
            <a:r>
              <a:rPr lang="zh-TW" altLang="en-US" sz="2400" dirty="0">
                <a:latin typeface="微軟正黑體" panose="020B0604030504040204" pitchFamily="34" charset="-120"/>
                <a:ea typeface="微軟正黑體" panose="020B0604030504040204" pitchFamily="34" charset="-120"/>
              </a:rPr>
              <a:t>三個月的</a:t>
            </a:r>
            <a:r>
              <a:rPr lang="en-US" altLang="zh-TW" sz="2400" dirty="0">
                <a:latin typeface="微軟正黑體" panose="020B0604030504040204" pitchFamily="34" charset="-120"/>
                <a:ea typeface="微軟正黑體" panose="020B0604030504040204" pitchFamily="34" charset="-120"/>
              </a:rPr>
              <a:t>SNP</a:t>
            </a:r>
            <a:r>
              <a:rPr lang="zh-TW" altLang="en-US" sz="2400" dirty="0">
                <a:latin typeface="微軟正黑體" panose="020B0604030504040204" pitchFamily="34" charset="-120"/>
                <a:ea typeface="微軟正黑體" panose="020B0604030504040204" pitchFamily="34" charset="-120"/>
              </a:rPr>
              <a:t>將</a:t>
            </a:r>
            <a:r>
              <a:rPr lang="zh-TW" altLang="en-US" sz="2400" dirty="0">
                <a:solidFill>
                  <a:srgbClr val="FF0000"/>
                </a:solidFill>
                <a:latin typeface="微軟正黑體" panose="020B0604030504040204" pitchFamily="34" charset="-120"/>
                <a:ea typeface="微軟正黑體" panose="020B0604030504040204" pitchFamily="34" charset="-120"/>
              </a:rPr>
              <a:t>營養教育和健康的學校飲食環境相結合</a:t>
            </a:r>
            <a:r>
              <a:rPr lang="zh-TW" altLang="en-US" sz="2400" dirty="0" smtClean="0">
                <a:latin typeface="微軟正黑體" panose="020B0604030504040204" pitchFamily="34" charset="-120"/>
                <a:ea typeface="微軟正黑體" panose="020B0604030504040204" pitchFamily="34" charset="-120"/>
              </a:rPr>
              <a:t>，目的在</a:t>
            </a:r>
            <a:r>
              <a:rPr lang="zh-TW" altLang="en-US" sz="2400" dirty="0">
                <a:latin typeface="微軟正黑體" panose="020B0604030504040204" pitchFamily="34" charset="-120"/>
                <a:ea typeface="微軟正黑體" panose="020B0604030504040204" pitchFamily="34" charset="-120"/>
              </a:rPr>
              <a:t>提高對</a:t>
            </a:r>
            <a:r>
              <a:rPr lang="zh-TW" altLang="en-US" sz="2400" dirty="0" smtClean="0">
                <a:latin typeface="微軟正黑體" panose="020B0604030504040204" pitchFamily="34" charset="-120"/>
                <a:ea typeface="微軟正黑體" panose="020B0604030504040204" pitchFamily="34" charset="-120"/>
              </a:rPr>
              <a:t>營養、飲食行為、身體活動</a:t>
            </a:r>
            <a:r>
              <a:rPr lang="zh-TW" altLang="en-US" sz="2400" dirty="0">
                <a:latin typeface="微軟正黑體" panose="020B0604030504040204" pitchFamily="34" charset="-120"/>
                <a:ea typeface="微軟正黑體" panose="020B0604030504040204" pitchFamily="34" charset="-120"/>
              </a:rPr>
              <a:t>，認知表現和健康相關</a:t>
            </a:r>
            <a:r>
              <a:rPr lang="zh-TW" altLang="en-US" sz="2400" dirty="0" smtClean="0">
                <a:latin typeface="微軟正黑體" panose="020B0604030504040204" pitchFamily="34" charset="-120"/>
                <a:ea typeface="微軟正黑體" panose="020B0604030504040204" pitchFamily="34" charset="-120"/>
              </a:rPr>
              <a:t>生活品</a:t>
            </a:r>
            <a:r>
              <a:rPr lang="zh-TW" altLang="en-US" sz="2400" dirty="0">
                <a:latin typeface="微軟正黑體" panose="020B0604030504040204" pitchFamily="34" charset="-120"/>
                <a:ea typeface="微軟正黑體" panose="020B0604030504040204" pitchFamily="34" charset="-120"/>
              </a:rPr>
              <a:t>質</a:t>
            </a:r>
            <a:r>
              <a:rPr lang="zh-TW" altLang="en-US" sz="2400" dirty="0" smtClean="0">
                <a:latin typeface="微軟正黑體" panose="020B0604030504040204" pitchFamily="34" charset="-120"/>
                <a:ea typeface="微軟正黑體" panose="020B0604030504040204" pitchFamily="34" charset="-120"/>
              </a:rPr>
              <a:t>的</a:t>
            </a:r>
            <a:r>
              <a:rPr lang="zh-TW" altLang="en-US" sz="2400" dirty="0">
                <a:latin typeface="微軟正黑體" panose="020B0604030504040204" pitchFamily="34" charset="-120"/>
                <a:ea typeface="微軟正黑體" panose="020B0604030504040204" pitchFamily="34" charset="-120"/>
              </a:rPr>
              <a:t>知識，態度和實踐； 並減少小學生的</a:t>
            </a:r>
            <a:r>
              <a:rPr lang="en-US" altLang="zh-TW" sz="2400" dirty="0" smtClean="0">
                <a:latin typeface="微軟正黑體" panose="020B0604030504040204" pitchFamily="34" charset="-120"/>
                <a:ea typeface="微軟正黑體" panose="020B0604030504040204" pitchFamily="34" charset="-120"/>
              </a:rPr>
              <a:t>BMI</a:t>
            </a:r>
            <a:r>
              <a:rPr lang="zh-TW" altLang="en-US" sz="2400" dirty="0" smtClean="0">
                <a:latin typeface="微軟正黑體" panose="020B0604030504040204" pitchFamily="34" charset="-120"/>
                <a:ea typeface="微軟正黑體" panose="020B0604030504040204" pitchFamily="34" charset="-120"/>
              </a:rPr>
              <a:t>。 </a:t>
            </a:r>
            <a:endParaRPr lang="en-US" altLang="zh-TW" sz="2400" dirty="0" smtClean="0">
              <a:latin typeface="微軟正黑體" panose="020B0604030504040204" pitchFamily="34" charset="-120"/>
              <a:ea typeface="微軟正黑體" panose="020B0604030504040204" pitchFamily="34" charset="-120"/>
            </a:endParaRPr>
          </a:p>
          <a:p>
            <a:pPr>
              <a:buFont typeface="Wingdings" panose="05000000000000000000" pitchFamily="2" charset="2"/>
              <a:buChar char="n"/>
            </a:pPr>
            <a:r>
              <a:rPr lang="zh-TW" altLang="en-US" sz="2400" dirty="0">
                <a:latin typeface="微軟正黑體" panose="020B0604030504040204" pitchFamily="34" charset="-120"/>
                <a:ea typeface="微軟正黑體" panose="020B0604030504040204" pitchFamily="34" charset="-120"/>
              </a:rPr>
              <a:t>在馬來西亞，已經對</a:t>
            </a:r>
            <a:r>
              <a:rPr lang="en-US" altLang="zh-TW" sz="2400" dirty="0">
                <a:latin typeface="微軟正黑體" panose="020B0604030504040204" pitchFamily="34" charset="-120"/>
                <a:ea typeface="微軟正黑體" panose="020B0604030504040204" pitchFamily="34" charset="-120"/>
              </a:rPr>
              <a:t>8</a:t>
            </a:r>
            <a:r>
              <a:rPr lang="zh-TW" altLang="en-US" sz="2400" dirty="0">
                <a:latin typeface="微軟正黑體" panose="020B0604030504040204" pitchFamily="34" charset="-120"/>
                <a:ea typeface="微軟正黑體" panose="020B0604030504040204" pitchFamily="34" charset="-120"/>
              </a:rPr>
              <a:t>歲的兒童、青少年和有超重和肥胖問題的兒童進行了一些營養介入計劃，這些報告指出，營養教育介入計畫在提高知識，態度方面的具有效性。</a:t>
            </a:r>
          </a:p>
          <a:p>
            <a:pPr>
              <a:buFont typeface="Wingdings" panose="05000000000000000000" pitchFamily="2" charset="2"/>
              <a:buChar char="n"/>
            </a:pPr>
            <a:r>
              <a:rPr lang="zh-TW" altLang="en-US" sz="2400" dirty="0">
                <a:latin typeface="微軟正黑體" panose="020B0604030504040204" pitchFamily="34" charset="-120"/>
                <a:ea typeface="微軟正黑體" panose="020B0604030504040204" pitchFamily="34" charset="-120"/>
              </a:rPr>
              <a:t>這些努力主要是為了促進健康飲食</a:t>
            </a:r>
            <a:r>
              <a:rPr lang="zh-TW" altLang="en-US" sz="2400" dirty="0" smtClean="0">
                <a:latin typeface="微軟正黑體" panose="020B0604030504040204" pitchFamily="34" charset="-120"/>
                <a:ea typeface="微軟正黑體" panose="020B0604030504040204" pitchFamily="34" charset="-120"/>
              </a:rPr>
              <a:t>和身體活動的</a:t>
            </a:r>
            <a:r>
              <a:rPr lang="zh-TW" altLang="en-US" sz="2400" dirty="0">
                <a:latin typeface="微軟正黑體" panose="020B0604030504040204" pitchFamily="34" charset="-120"/>
                <a:ea typeface="微軟正黑體" panose="020B0604030504040204" pitchFamily="34" charset="-120"/>
              </a:rPr>
              <a:t>營養教育。例如，一項針對馬來西亞</a:t>
            </a:r>
            <a:r>
              <a:rPr lang="en-US" altLang="zh-TW" sz="2400" dirty="0">
                <a:latin typeface="微軟正黑體" panose="020B0604030504040204" pitchFamily="34" charset="-120"/>
                <a:ea typeface="微軟正黑體" panose="020B0604030504040204" pitchFamily="34" charset="-120"/>
              </a:rPr>
              <a:t>8</a:t>
            </a:r>
            <a:r>
              <a:rPr lang="zh-TW" altLang="en-US" sz="2400" dirty="0">
                <a:latin typeface="微軟正黑體" panose="020B0604030504040204" pitchFamily="34" charset="-120"/>
                <a:ea typeface="微軟正黑體" panose="020B0604030504040204" pitchFamily="34" charset="-120"/>
              </a:rPr>
              <a:t>歲兒童的為期</a:t>
            </a:r>
            <a:r>
              <a:rPr lang="en-US" altLang="zh-TW" sz="2400" dirty="0">
                <a:latin typeface="微軟正黑體" panose="020B0604030504040204" pitchFamily="34" charset="-120"/>
                <a:ea typeface="微軟正黑體" panose="020B0604030504040204" pitchFamily="34" charset="-120"/>
              </a:rPr>
              <a:t>3</a:t>
            </a:r>
            <a:r>
              <a:rPr lang="zh-TW" altLang="en-US" sz="2400" dirty="0">
                <a:latin typeface="微軟正黑體" panose="020B0604030504040204" pitchFamily="34" charset="-120"/>
                <a:ea typeface="微軟正黑體" panose="020B0604030504040204" pitchFamily="34" charset="-120"/>
              </a:rPr>
              <a:t>週的營養教育計劃，目的在改善營養知識，態度和行為，發現介入後和</a:t>
            </a:r>
            <a:r>
              <a:rPr lang="en-US" altLang="zh-TW" sz="2400" dirty="0">
                <a:latin typeface="微軟正黑體" panose="020B0604030504040204" pitchFamily="34" charset="-120"/>
                <a:ea typeface="微軟正黑體" panose="020B0604030504040204" pitchFamily="34" charset="-120"/>
              </a:rPr>
              <a:t>6</a:t>
            </a:r>
            <a:r>
              <a:rPr lang="zh-TW" altLang="en-US" sz="2400" dirty="0">
                <a:latin typeface="微軟正黑體" panose="020B0604030504040204" pitchFamily="34" charset="-120"/>
                <a:ea typeface="微軟正黑體" panose="020B0604030504040204" pitchFamily="34" charset="-120"/>
              </a:rPr>
              <a:t>個月的隨訪中知識和態度有所改善，但在整個研究期間，介入組的得分並​​未隨時間增加。 </a:t>
            </a:r>
            <a:r>
              <a:rPr lang="en-US" altLang="zh-TW" sz="2400" dirty="0" err="1">
                <a:latin typeface="微軟正黑體" panose="020B0604030504040204" pitchFamily="34" charset="-120"/>
                <a:ea typeface="微軟正黑體" panose="020B0604030504040204" pitchFamily="34" charset="-120"/>
              </a:rPr>
              <a:t>Zalilah</a:t>
            </a:r>
            <a:r>
              <a:rPr lang="zh-TW" altLang="en-US" sz="2400" dirty="0">
                <a:latin typeface="微軟正黑體" panose="020B0604030504040204" pitchFamily="34" charset="-120"/>
                <a:ea typeface="微軟正黑體" panose="020B0604030504040204" pitchFamily="34" charset="-120"/>
              </a:rPr>
              <a:t>等人的另一項營養教育計劃，以</a:t>
            </a:r>
            <a:r>
              <a:rPr lang="en-US" altLang="zh-TW" sz="2400" dirty="0">
                <a:latin typeface="微軟正黑體" panose="020B0604030504040204" pitchFamily="34" charset="-120"/>
                <a:ea typeface="微軟正黑體" panose="020B0604030504040204" pitchFamily="34" charset="-120"/>
              </a:rPr>
              <a:t>8</a:t>
            </a:r>
            <a:r>
              <a:rPr lang="zh-TW" altLang="en-US" sz="2400" dirty="0">
                <a:latin typeface="微軟正黑體" panose="020B0604030504040204" pitchFamily="34" charset="-120"/>
                <a:ea typeface="微軟正黑體" panose="020B0604030504040204" pitchFamily="34" charset="-120"/>
              </a:rPr>
              <a:t>歲兒童為研究對象，表明介入後對營養知識，態度和行為產生了影響。</a:t>
            </a:r>
          </a:p>
          <a:p>
            <a:pPr>
              <a:buFont typeface="Wingdings" panose="05000000000000000000" pitchFamily="2" charset="2"/>
              <a:buChar char="n"/>
            </a:pPr>
            <a:r>
              <a:rPr lang="zh-TW" altLang="en-US" sz="2400" dirty="0">
                <a:latin typeface="微軟正黑體" panose="020B0604030504040204" pitchFamily="34" charset="-120"/>
                <a:ea typeface="微軟正黑體" panose="020B0604030504040204" pitchFamily="34" charset="-120"/>
              </a:rPr>
              <a:t> </a:t>
            </a:r>
            <a:r>
              <a:rPr lang="en-US" altLang="zh-TW" sz="2400" dirty="0" err="1">
                <a:latin typeface="微軟正黑體" panose="020B0604030504040204" pitchFamily="34" charset="-120"/>
                <a:ea typeface="微軟正黑體" panose="020B0604030504040204" pitchFamily="34" charset="-120"/>
              </a:rPr>
              <a:t>Zalilah</a:t>
            </a:r>
            <a:r>
              <a:rPr lang="zh-TW" altLang="en-US" sz="2400" dirty="0">
                <a:latin typeface="微軟正黑體" panose="020B0604030504040204" pitchFamily="34" charset="-120"/>
                <a:ea typeface="微軟正黑體" panose="020B0604030504040204" pitchFamily="34" charset="-120"/>
              </a:rPr>
              <a:t>等。建議將健康的家庭環境、</a:t>
            </a:r>
            <a:r>
              <a:rPr lang="zh-TW" altLang="en-US" sz="2400" dirty="0">
                <a:solidFill>
                  <a:srgbClr val="FF0000"/>
                </a:solidFill>
                <a:latin typeface="微軟正黑體" panose="020B0604030504040204" pitchFamily="34" charset="-120"/>
                <a:ea typeface="微軟正黑體" panose="020B0604030504040204" pitchFamily="34" charset="-120"/>
              </a:rPr>
              <a:t>供應健康的食物和學校的可及性納入營養介入措施</a:t>
            </a:r>
            <a:r>
              <a:rPr lang="zh-TW" altLang="en-US" sz="2400" dirty="0">
                <a:latin typeface="微軟正黑體" panose="020B0604030504040204" pitchFamily="34" charset="-120"/>
                <a:ea typeface="微軟正黑體" panose="020B0604030504040204" pitchFamily="34" charset="-120"/>
              </a:rPr>
              <a:t>，以維持營養實踐</a:t>
            </a:r>
            <a:endParaRPr lang="en-US" altLang="zh-TW" sz="2400"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4862596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微軟正黑體" panose="020B0604030504040204" pitchFamily="34" charset="-120"/>
                <a:ea typeface="微軟正黑體" panose="020B0604030504040204" pitchFamily="34" charset="-120"/>
              </a:rPr>
              <a:t>結論與</a:t>
            </a:r>
            <a:r>
              <a:rPr lang="zh-TW" altLang="en-US" dirty="0" smtClean="0">
                <a:latin typeface="微軟正黑體" panose="020B0604030504040204" pitchFamily="34" charset="-120"/>
                <a:ea typeface="微軟正黑體" panose="020B0604030504040204" pitchFamily="34" charset="-120"/>
              </a:rPr>
              <a:t>討論</a:t>
            </a:r>
            <a:r>
              <a:rPr lang="en-US" altLang="zh-TW" dirty="0" smtClean="0">
                <a:latin typeface="微軟正黑體" panose="020B0604030504040204" pitchFamily="34" charset="-120"/>
                <a:ea typeface="微軟正黑體" panose="020B0604030504040204" pitchFamily="34" charset="-120"/>
              </a:rPr>
              <a:t>(2/4</a:t>
            </a:r>
            <a:r>
              <a:rPr lang="en-US" altLang="zh-TW" dirty="0">
                <a:latin typeface="微軟正黑體" panose="020B0604030504040204" pitchFamily="34" charset="-120"/>
                <a:ea typeface="微軟正黑體" panose="020B0604030504040204" pitchFamily="34" charset="-120"/>
              </a:rPr>
              <a:t>)</a:t>
            </a:r>
            <a:endParaRPr lang="zh-TW" altLang="en-US" dirty="0">
              <a:latin typeface="微軟正黑體" panose="020B0604030504040204" pitchFamily="34" charset="-120"/>
              <a:ea typeface="微軟正黑體" panose="020B0604030504040204" pitchFamily="34" charset="-120"/>
            </a:endParaRPr>
          </a:p>
        </p:txBody>
      </p:sp>
      <p:sp>
        <p:nvSpPr>
          <p:cNvPr id="3" name="內容版面配置區 2"/>
          <p:cNvSpPr>
            <a:spLocks noGrp="1"/>
          </p:cNvSpPr>
          <p:nvPr>
            <p:ph idx="1"/>
          </p:nvPr>
        </p:nvSpPr>
        <p:spPr/>
        <p:txBody>
          <a:bodyPr>
            <a:noAutofit/>
          </a:bodyPr>
          <a:lstStyle/>
          <a:p>
            <a:pPr>
              <a:lnSpc>
                <a:spcPts val="2040"/>
              </a:lnSpc>
            </a:pPr>
            <a:r>
              <a:rPr lang="en-US" altLang="zh-TW" sz="1600" dirty="0">
                <a:latin typeface="微軟正黑體" panose="020B0604030504040204" pitchFamily="34" charset="-120"/>
                <a:ea typeface="微軟正黑體" panose="020B0604030504040204" pitchFamily="34" charset="-120"/>
              </a:rPr>
              <a:t>Tee</a:t>
            </a:r>
            <a:r>
              <a:rPr lang="zh-TW" altLang="en-US" sz="1600" dirty="0" smtClean="0">
                <a:latin typeface="微軟正黑體" panose="020B0604030504040204" pitchFamily="34" charset="-120"/>
                <a:ea typeface="微軟正黑體" panose="020B0604030504040204" pitchFamily="34" charset="-120"/>
              </a:rPr>
              <a:t>等人，</a:t>
            </a:r>
            <a:r>
              <a:rPr lang="zh-TW" altLang="en-US" sz="1600" dirty="0" smtClean="0">
                <a:solidFill>
                  <a:srgbClr val="FF0000"/>
                </a:solidFill>
                <a:latin typeface="微軟正黑體" panose="020B0604030504040204" pitchFamily="34" charset="-120"/>
                <a:ea typeface="微軟正黑體" panose="020B0604030504040204" pitchFamily="34" charset="-120"/>
              </a:rPr>
              <a:t>建議</a:t>
            </a:r>
            <a:r>
              <a:rPr lang="zh-TW" altLang="en-US" sz="1600" dirty="0">
                <a:solidFill>
                  <a:srgbClr val="FF0000"/>
                </a:solidFill>
                <a:latin typeface="微軟正黑體" panose="020B0604030504040204" pitchFamily="34" charset="-120"/>
                <a:ea typeface="微軟正黑體" panose="020B0604030504040204" pitchFamily="34" charset="-120"/>
              </a:rPr>
              <a:t>成功的</a:t>
            </a:r>
            <a:r>
              <a:rPr lang="zh-TW" altLang="en-US" sz="1600" dirty="0" smtClean="0">
                <a:solidFill>
                  <a:srgbClr val="FF0000"/>
                </a:solidFill>
                <a:latin typeface="微軟正黑體" panose="020B0604030504040204" pitchFamily="34" charset="-120"/>
                <a:ea typeface="微軟正黑體" panose="020B0604030504040204" pitchFamily="34" charset="-120"/>
              </a:rPr>
              <a:t>營養介入措施</a:t>
            </a:r>
            <a:r>
              <a:rPr lang="zh-TW" altLang="en-US" sz="1600" dirty="0">
                <a:solidFill>
                  <a:srgbClr val="FF0000"/>
                </a:solidFill>
                <a:latin typeface="微軟正黑體" panose="020B0604030504040204" pitchFamily="34" charset="-120"/>
                <a:ea typeface="微軟正黑體" panose="020B0604030504040204" pitchFamily="34" charset="-120"/>
              </a:rPr>
              <a:t>應</a:t>
            </a:r>
            <a:r>
              <a:rPr lang="zh-TW" altLang="en-US" sz="1600" dirty="0" smtClean="0">
                <a:solidFill>
                  <a:srgbClr val="FF0000"/>
                </a:solidFill>
                <a:latin typeface="微軟正黑體" panose="020B0604030504040204" pitchFamily="34" charset="-120"/>
                <a:ea typeface="微軟正黑體" panose="020B0604030504040204" pitchFamily="34" charset="-120"/>
              </a:rPr>
              <a:t>包括妥適的教學策略，並注意兒童發展</a:t>
            </a:r>
            <a:r>
              <a:rPr lang="zh-TW" altLang="en-US" sz="1600" dirty="0">
                <a:solidFill>
                  <a:srgbClr val="FF0000"/>
                </a:solidFill>
                <a:latin typeface="微軟正黑體" panose="020B0604030504040204" pitchFamily="34" charset="-120"/>
                <a:ea typeface="微軟正黑體" panose="020B0604030504040204" pitchFamily="34" charset="-120"/>
              </a:rPr>
              <a:t>及</a:t>
            </a:r>
            <a:r>
              <a:rPr lang="zh-TW" altLang="en-US" sz="1600" dirty="0" smtClean="0">
                <a:solidFill>
                  <a:srgbClr val="FF0000"/>
                </a:solidFill>
                <a:latin typeface="微軟正黑體" panose="020B0604030504040204" pitchFamily="34" charset="-120"/>
                <a:ea typeface="微軟正黑體" panose="020B0604030504040204" pitchFamily="34" charset="-120"/>
              </a:rPr>
              <a:t>環境變化</a:t>
            </a:r>
            <a:r>
              <a:rPr lang="zh-TW" altLang="en-US" sz="1600" dirty="0" smtClean="0">
                <a:latin typeface="微軟正黑體" panose="020B0604030504040204" pitchFamily="34" charset="-120"/>
                <a:ea typeface="微軟正黑體" panose="020B0604030504040204" pitchFamily="34" charset="-120"/>
              </a:rPr>
              <a:t>。重要</a:t>
            </a:r>
            <a:r>
              <a:rPr lang="zh-TW" altLang="en-US" sz="1600" dirty="0">
                <a:latin typeface="微軟正黑體" panose="020B0604030504040204" pitchFamily="34" charset="-120"/>
                <a:ea typeface="微軟正黑體" panose="020B0604030504040204" pitchFamily="34" charset="-120"/>
              </a:rPr>
              <a:t>的是發展一種將營養教育與學校飲食環境相結合</a:t>
            </a:r>
            <a:r>
              <a:rPr lang="zh-TW" altLang="en-US" sz="1600" dirty="0" smtClean="0">
                <a:latin typeface="微軟正黑體" panose="020B0604030504040204" pitchFamily="34" charset="-120"/>
                <a:ea typeface="微軟正黑體" panose="020B0604030504040204" pitchFamily="34" charset="-120"/>
              </a:rPr>
              <a:t>的</a:t>
            </a:r>
            <a:r>
              <a:rPr lang="zh-TW" altLang="en-US" sz="1600" dirty="0">
                <a:latin typeface="微軟正黑體" panose="020B0604030504040204" pitchFamily="34" charset="-120"/>
                <a:ea typeface="微軟正黑體" panose="020B0604030504040204" pitchFamily="34" charset="-120"/>
              </a:rPr>
              <a:t>介入</a:t>
            </a:r>
            <a:r>
              <a:rPr lang="zh-TW" altLang="en-US" sz="1600" dirty="0" smtClean="0">
                <a:latin typeface="微軟正黑體" panose="020B0604030504040204" pitchFamily="34" charset="-120"/>
                <a:ea typeface="微軟正黑體" panose="020B0604030504040204" pitchFamily="34" charset="-120"/>
              </a:rPr>
              <a:t>措施</a:t>
            </a:r>
            <a:r>
              <a:rPr lang="zh-TW" altLang="en-US" sz="1600" dirty="0">
                <a:latin typeface="微軟正黑體" panose="020B0604030504040204" pitchFamily="34" charset="-120"/>
                <a:ea typeface="微軟正黑體" panose="020B0604030504040204" pitchFamily="34" charset="-120"/>
              </a:rPr>
              <a:t>，</a:t>
            </a:r>
            <a:r>
              <a:rPr lang="zh-TW" altLang="en-US" sz="1600" dirty="0" smtClean="0">
                <a:latin typeface="微軟正黑體" panose="020B0604030504040204" pitchFamily="34" charset="-120"/>
                <a:ea typeface="微軟正黑體" panose="020B0604030504040204" pitchFamily="34" charset="-120"/>
              </a:rPr>
              <a:t>尤其是</a:t>
            </a:r>
            <a:r>
              <a:rPr lang="zh-TW" altLang="en-US" sz="1600" dirty="0" smtClean="0">
                <a:solidFill>
                  <a:srgbClr val="FF0000"/>
                </a:solidFill>
                <a:latin typeface="微軟正黑體" panose="020B0604030504040204" pitchFamily="34" charset="-120"/>
                <a:ea typeface="微軟正黑體" panose="020B0604030504040204" pitchFamily="34" charset="-120"/>
              </a:rPr>
              <a:t>學校餐廳</a:t>
            </a:r>
            <a:r>
              <a:rPr lang="zh-TW" altLang="en-US" sz="1600" dirty="0" smtClean="0">
                <a:latin typeface="微軟正黑體" panose="020B0604030504040204" pitchFamily="34" charset="-120"/>
                <a:ea typeface="微軟正黑體" panose="020B0604030504040204" pitchFamily="34" charset="-120"/>
              </a:rPr>
              <a:t>會對</a:t>
            </a:r>
            <a:r>
              <a:rPr lang="zh-TW" altLang="en-US" sz="1600" dirty="0">
                <a:latin typeface="微軟正黑體" panose="020B0604030504040204" pitchFamily="34" charset="-120"/>
                <a:ea typeface="微軟正黑體" panose="020B0604030504040204" pitchFamily="34" charset="-120"/>
              </a:rPr>
              <a:t>孩子的飲食</a:t>
            </a:r>
            <a:r>
              <a:rPr lang="zh-TW" altLang="en-US" sz="1600" dirty="0" smtClean="0">
                <a:latin typeface="微軟正黑體" panose="020B0604030504040204" pitchFamily="34" charset="-120"/>
                <a:ea typeface="微軟正黑體" panose="020B0604030504040204" pitchFamily="34" charset="-120"/>
              </a:rPr>
              <a:t>決策會產生</a:t>
            </a:r>
            <a:r>
              <a:rPr lang="zh-TW" altLang="en-US" sz="1600" dirty="0">
                <a:latin typeface="微軟正黑體" panose="020B0604030504040204" pitchFamily="34" charset="-120"/>
                <a:ea typeface="微軟正黑體" panose="020B0604030504040204" pitchFamily="34" charset="-120"/>
              </a:rPr>
              <a:t>重大</a:t>
            </a:r>
            <a:r>
              <a:rPr lang="zh-TW" altLang="en-US" sz="1600" dirty="0" smtClean="0">
                <a:latin typeface="微軟正黑體" panose="020B0604030504040204" pitchFamily="34" charset="-120"/>
                <a:ea typeface="微軟正黑體" panose="020B0604030504040204" pitchFamily="34" charset="-120"/>
              </a:rPr>
              <a:t>影響。</a:t>
            </a:r>
            <a:endParaRPr lang="en-US" altLang="zh-TW" sz="1600" dirty="0">
              <a:latin typeface="微軟正黑體" panose="020B0604030504040204" pitchFamily="34" charset="-120"/>
              <a:ea typeface="微軟正黑體" panose="020B0604030504040204" pitchFamily="34" charset="-120"/>
            </a:endParaRPr>
          </a:p>
          <a:p>
            <a:pPr>
              <a:lnSpc>
                <a:spcPts val="2040"/>
              </a:lnSpc>
            </a:pPr>
            <a:r>
              <a:rPr lang="zh-TW" altLang="en-US" sz="1600" dirty="0" smtClean="0">
                <a:latin typeface="微軟正黑體" panose="020B0604030504040204" pitchFamily="34" charset="-120"/>
                <a:ea typeface="微軟正黑體" panose="020B0604030504040204" pitchFamily="34" charset="-120"/>
              </a:rPr>
              <a:t>在馬來西亞</a:t>
            </a:r>
            <a:r>
              <a:rPr lang="zh-TW" altLang="en-US" sz="1600" dirty="0">
                <a:latin typeface="微軟正黑體" panose="020B0604030504040204" pitchFamily="34" charset="-120"/>
                <a:ea typeface="微軟正黑體" panose="020B0604030504040204" pitchFamily="34" charset="-120"/>
              </a:rPr>
              <a:t>，小學生在學校食堂</a:t>
            </a:r>
            <a:r>
              <a:rPr lang="zh-TW" altLang="en-US" sz="1600" dirty="0" smtClean="0">
                <a:latin typeface="微軟正黑體" panose="020B0604030504040204" pitchFamily="34" charset="-120"/>
                <a:ea typeface="微軟正黑體" panose="020B0604030504040204" pitchFamily="34" charset="-120"/>
              </a:rPr>
              <a:t>休息時段會在</a:t>
            </a:r>
            <a:r>
              <a:rPr lang="zh-TW" altLang="en-US" sz="1600" dirty="0">
                <a:latin typeface="微軟正黑體" panose="020B0604030504040204" pitchFamily="34" charset="-120"/>
                <a:ea typeface="微軟正黑體" panose="020B0604030504040204" pitchFamily="34" charset="-120"/>
              </a:rPr>
              <a:t>早上喝茶休息</a:t>
            </a:r>
            <a:r>
              <a:rPr lang="zh-TW" altLang="en-US" sz="1600" dirty="0" smtClean="0">
                <a:latin typeface="微軟正黑體" panose="020B0604030504040204" pitchFamily="34" charset="-120"/>
                <a:ea typeface="微軟正黑體" panose="020B0604030504040204" pitchFamily="34" charset="-120"/>
              </a:rPr>
              <a:t>，另一些</a:t>
            </a:r>
            <a:r>
              <a:rPr lang="zh-TW" altLang="en-US" sz="1600" dirty="0">
                <a:latin typeface="微軟正黑體" panose="020B0604030504040204" pitchFamily="34" charset="-120"/>
                <a:ea typeface="微軟正黑體" panose="020B0604030504040204" pitchFamily="34" charset="-120"/>
              </a:rPr>
              <a:t>孩子在參加補習班或課外活動時會在學校吃午餐。健康教育食堂指南是由教育部馬來西亞於</a:t>
            </a:r>
            <a:r>
              <a:rPr lang="en-US" altLang="zh-TW" sz="1600" dirty="0">
                <a:latin typeface="微軟正黑體" panose="020B0604030504040204" pitchFamily="34" charset="-120"/>
                <a:ea typeface="微軟正黑體" panose="020B0604030504040204" pitchFamily="34" charset="-120"/>
              </a:rPr>
              <a:t>2011</a:t>
            </a:r>
            <a:r>
              <a:rPr lang="zh-TW" altLang="en-US" sz="1600" dirty="0">
                <a:latin typeface="微軟正黑體" panose="020B0604030504040204" pitchFamily="34" charset="-120"/>
                <a:ea typeface="微軟正黑體" panose="020B0604030504040204" pitchFamily="34" charset="-120"/>
              </a:rPr>
              <a:t>年制定並實施的。這些指南旨在</a:t>
            </a:r>
            <a:r>
              <a:rPr lang="zh-TW" altLang="en-US" sz="1600" dirty="0">
                <a:solidFill>
                  <a:srgbClr val="FF0000"/>
                </a:solidFill>
                <a:latin typeface="微軟正黑體" panose="020B0604030504040204" pitchFamily="34" charset="-120"/>
                <a:ea typeface="微軟正黑體" panose="020B0604030504040204" pitchFamily="34" charset="-120"/>
              </a:rPr>
              <a:t>改善學校食堂的飲食服務</a:t>
            </a:r>
            <a:r>
              <a:rPr lang="zh-TW" altLang="en-US" sz="1600" dirty="0">
                <a:latin typeface="微軟正黑體" panose="020B0604030504040204" pitchFamily="34" charset="-120"/>
                <a:ea typeface="微軟正黑體" panose="020B0604030504040204" pitchFamily="34" charset="-120"/>
              </a:rPr>
              <a:t>，並在學校中培養均衡健康的食物攝入</a:t>
            </a:r>
            <a:r>
              <a:rPr lang="zh-TW" altLang="en-US" sz="1600" dirty="0" smtClean="0">
                <a:latin typeface="微軟正黑體" panose="020B0604030504040204" pitchFamily="34" charset="-120"/>
                <a:ea typeface="微軟正黑體" panose="020B0604030504040204" pitchFamily="34" charset="-120"/>
              </a:rPr>
              <a:t>量。</a:t>
            </a:r>
            <a:endParaRPr lang="en-US" altLang="zh-TW" sz="1600" dirty="0" smtClean="0">
              <a:latin typeface="微軟正黑體" panose="020B0604030504040204" pitchFamily="34" charset="-120"/>
              <a:ea typeface="微軟正黑體" panose="020B0604030504040204" pitchFamily="34" charset="-120"/>
            </a:endParaRPr>
          </a:p>
          <a:p>
            <a:pPr>
              <a:lnSpc>
                <a:spcPts val="2040"/>
              </a:lnSpc>
            </a:pPr>
            <a:r>
              <a:rPr lang="zh-TW" altLang="en-US" sz="1600" dirty="0" smtClean="0">
                <a:latin typeface="微軟正黑體" panose="020B0604030504040204" pitchFamily="34" charset="-120"/>
                <a:ea typeface="微軟正黑體" panose="020B0604030504040204" pitchFamily="34" charset="-120"/>
              </a:rPr>
              <a:t>根據</a:t>
            </a:r>
            <a:r>
              <a:rPr lang="en-US" altLang="zh-TW" sz="1600" dirty="0">
                <a:latin typeface="微軟正黑體" panose="020B0604030504040204" pitchFamily="34" charset="-120"/>
                <a:ea typeface="微軟正黑體" panose="020B0604030504040204" pitchFamily="34" charset="-120"/>
              </a:rPr>
              <a:t>2015</a:t>
            </a:r>
            <a:r>
              <a:rPr lang="zh-TW" altLang="en-US" sz="1600" dirty="0">
                <a:latin typeface="微軟正黑體" panose="020B0604030504040204" pitchFamily="34" charset="-120"/>
                <a:ea typeface="微軟正黑體" panose="020B0604030504040204" pitchFamily="34" charset="-120"/>
              </a:rPr>
              <a:t>年</a:t>
            </a:r>
            <a:r>
              <a:rPr lang="zh-TW" altLang="en-US" sz="1600" dirty="0" smtClean="0">
                <a:latin typeface="微軟正黑體" panose="020B0604030504040204" pitchFamily="34" charset="-120"/>
                <a:ea typeface="微軟正黑體" panose="020B0604030504040204" pitchFamily="34" charset="-120"/>
              </a:rPr>
              <a:t>對</a:t>
            </a:r>
            <a:r>
              <a:rPr lang="en-US" altLang="zh-TW" sz="1600" dirty="0" err="1" smtClean="0">
                <a:latin typeface="微軟正黑體" panose="020B0604030504040204" pitchFamily="34" charset="-120"/>
                <a:ea typeface="微軟正黑體" panose="020B0604030504040204" pitchFamily="34" charset="-120"/>
              </a:rPr>
              <a:t>Batu</a:t>
            </a:r>
            <a:r>
              <a:rPr lang="en-US" altLang="zh-TW" sz="1600" dirty="0" smtClean="0">
                <a:latin typeface="微軟正黑體" panose="020B0604030504040204" pitchFamily="34" charset="-120"/>
                <a:ea typeface="微軟正黑體" panose="020B0604030504040204" pitchFamily="34" charset="-120"/>
              </a:rPr>
              <a:t> </a:t>
            </a:r>
            <a:r>
              <a:rPr lang="en-US" altLang="zh-TW" sz="1600" dirty="0" err="1">
                <a:latin typeface="微軟正黑體" panose="020B0604030504040204" pitchFamily="34" charset="-120"/>
                <a:ea typeface="微軟正黑體" panose="020B0604030504040204" pitchFamily="34" charset="-120"/>
              </a:rPr>
              <a:t>Pahat</a:t>
            </a:r>
            <a:r>
              <a:rPr lang="zh-TW" altLang="en-US" sz="1600" dirty="0" smtClean="0">
                <a:latin typeface="微軟正黑體" panose="020B0604030504040204" pitchFamily="34" charset="-120"/>
                <a:ea typeface="微軟正黑體" panose="020B0604030504040204" pitchFamily="34" charset="-120"/>
              </a:rPr>
              <a:t>地區</a:t>
            </a:r>
            <a:r>
              <a:rPr lang="en-US" altLang="zh-TW" sz="1600" dirty="0">
                <a:latin typeface="微軟正黑體" panose="020B0604030504040204" pitchFamily="34" charset="-120"/>
                <a:ea typeface="微軟正黑體" panose="020B0604030504040204" pitchFamily="34" charset="-120"/>
              </a:rPr>
              <a:t>113</a:t>
            </a:r>
            <a:r>
              <a:rPr lang="zh-TW" altLang="en-US" sz="1600" dirty="0">
                <a:latin typeface="微軟正黑體" panose="020B0604030504040204" pitchFamily="34" charset="-120"/>
                <a:ea typeface="微軟正黑體" panose="020B0604030504040204" pitchFamily="34" charset="-120"/>
              </a:rPr>
              <a:t>個小學食堂的評估，約有三分之一（</a:t>
            </a:r>
            <a:r>
              <a:rPr lang="en-US" altLang="zh-TW" sz="1600" dirty="0">
                <a:latin typeface="微軟正黑體" panose="020B0604030504040204" pitchFamily="34" charset="-120"/>
                <a:ea typeface="微軟正黑體" panose="020B0604030504040204" pitchFamily="34" charset="-120"/>
              </a:rPr>
              <a:t>33.6</a:t>
            </a:r>
            <a:r>
              <a:rPr lang="zh-TW" altLang="en-US" sz="1600" dirty="0">
                <a:latin typeface="微軟正黑體" panose="020B0604030504040204" pitchFamily="34" charset="-120"/>
                <a:ea typeface="微軟正黑體" panose="020B0604030504040204" pitchFamily="34" charset="-120"/>
              </a:rPr>
              <a:t>％）的食堂屬於“不滿意”類別</a:t>
            </a:r>
            <a:r>
              <a:rPr lang="zh-TW" altLang="en-US" sz="1600" dirty="0" smtClean="0">
                <a:latin typeface="微軟正黑體" panose="020B0604030504040204" pitchFamily="34" charset="-120"/>
                <a:ea typeface="微軟正黑體" panose="020B0604030504040204" pitchFamily="34" charset="-120"/>
              </a:rPr>
              <a:t>，未</a:t>
            </a:r>
            <a:r>
              <a:rPr lang="zh-TW" altLang="en-US" sz="1600" dirty="0">
                <a:latin typeface="微軟正黑體" panose="020B0604030504040204" pitchFamily="34" charset="-120"/>
                <a:ea typeface="微軟正黑體" panose="020B0604030504040204" pitchFamily="34" charset="-120"/>
              </a:rPr>
              <a:t>遵守</a:t>
            </a:r>
            <a:r>
              <a:rPr lang="zh-TW" altLang="en-US" sz="1600" dirty="0" smtClean="0">
                <a:latin typeface="微軟正黑體" panose="020B0604030504040204" pitchFamily="34" charset="-120"/>
                <a:ea typeface="微軟正黑體" panose="020B0604030504040204" pitchFamily="34" charset="-120"/>
              </a:rPr>
              <a:t>準則。</a:t>
            </a:r>
            <a:r>
              <a:rPr lang="zh-TW" altLang="en-US" sz="1600" dirty="0">
                <a:latin typeface="微軟正黑體" panose="020B0604030504040204" pitchFamily="34" charset="-120"/>
                <a:ea typeface="微軟正黑體" panose="020B0604030504040204" pitchFamily="34" charset="-120"/>
              </a:rPr>
              <a:t>大多數食堂承辦酒席的人都</a:t>
            </a:r>
            <a:r>
              <a:rPr lang="zh-TW" altLang="en-US" sz="1600" dirty="0" smtClean="0">
                <a:latin typeface="微軟正黑體" panose="020B0604030504040204" pitchFamily="34" charset="-120"/>
                <a:ea typeface="微軟正黑體" panose="020B0604030504040204" pitchFamily="34" charset="-120"/>
              </a:rPr>
              <a:t>出售飲料</a:t>
            </a:r>
            <a:r>
              <a:rPr lang="zh-TW" altLang="en-US" sz="1600" dirty="0">
                <a:latin typeface="微軟正黑體" panose="020B0604030504040204" pitchFamily="34" charset="-120"/>
                <a:ea typeface="微軟正黑體" panose="020B0604030504040204" pitchFamily="34" charset="-120"/>
              </a:rPr>
              <a:t>，碳酸飲料和油炸食品，尤其是加工食品，</a:t>
            </a:r>
            <a:r>
              <a:rPr lang="zh-TW" altLang="en-US" sz="1600" dirty="0" smtClean="0">
                <a:latin typeface="微軟正黑體" panose="020B0604030504040204" pitchFamily="34" charset="-120"/>
                <a:ea typeface="微軟正黑體" panose="020B0604030504040204" pitchFamily="34" charset="-120"/>
              </a:rPr>
              <a:t>如漢堡</a:t>
            </a:r>
            <a:r>
              <a:rPr lang="zh-TW" altLang="en-US" sz="1600" dirty="0">
                <a:latin typeface="微軟正黑體" panose="020B0604030504040204" pitchFamily="34" charset="-120"/>
                <a:ea typeface="微軟正黑體" panose="020B0604030504040204" pitchFamily="34" charset="-120"/>
              </a:rPr>
              <a:t>和</a:t>
            </a:r>
            <a:r>
              <a:rPr lang="zh-TW" altLang="en-US" sz="1600" dirty="0" smtClean="0">
                <a:latin typeface="微軟正黑體" panose="020B0604030504040204" pitchFamily="34" charset="-120"/>
                <a:ea typeface="微軟正黑體" panose="020B0604030504040204" pitchFamily="34" charset="-120"/>
              </a:rPr>
              <a:t>熱狗；同時</a:t>
            </a:r>
            <a:r>
              <a:rPr lang="zh-TW" altLang="en-US" sz="1600" dirty="0">
                <a:latin typeface="微軟正黑體" panose="020B0604030504040204" pitchFamily="34" charset="-120"/>
                <a:ea typeface="微軟正黑體" panose="020B0604030504040204" pitchFamily="34" charset="-120"/>
              </a:rPr>
              <a:t>為學生準備的綠色蔬菜和水果</a:t>
            </a:r>
            <a:r>
              <a:rPr lang="zh-TW" altLang="en-US" sz="1600" dirty="0" smtClean="0">
                <a:latin typeface="微軟正黑體" panose="020B0604030504040204" pitchFamily="34" charset="-120"/>
                <a:ea typeface="微軟正黑體" panose="020B0604030504040204" pitchFamily="34" charset="-120"/>
              </a:rPr>
              <a:t>不足。 </a:t>
            </a:r>
            <a:endParaRPr lang="en-US" altLang="zh-TW" sz="1600" dirty="0" smtClean="0">
              <a:latin typeface="微軟正黑體" panose="020B0604030504040204" pitchFamily="34" charset="-120"/>
              <a:ea typeface="微軟正黑體" panose="020B0604030504040204" pitchFamily="34" charset="-120"/>
            </a:endParaRPr>
          </a:p>
          <a:p>
            <a:pPr>
              <a:lnSpc>
                <a:spcPts val="2040"/>
              </a:lnSpc>
            </a:pPr>
            <a:r>
              <a:rPr lang="en-US" altLang="zh-TW" sz="1600" dirty="0" err="1" smtClean="0">
                <a:latin typeface="微軟正黑體" panose="020B0604030504040204" pitchFamily="34" charset="-120"/>
                <a:ea typeface="微軟正黑體" panose="020B0604030504040204" pitchFamily="34" charset="-120"/>
              </a:rPr>
              <a:t>Frederike</a:t>
            </a:r>
            <a:r>
              <a:rPr lang="zh-TW" altLang="en-US" sz="1600" dirty="0" smtClean="0">
                <a:latin typeface="微軟正黑體" panose="020B0604030504040204" pitchFamily="34" charset="-120"/>
                <a:ea typeface="微軟正黑體" panose="020B0604030504040204" pitchFamily="34" charset="-120"/>
              </a:rPr>
              <a:t>等人報告</a:t>
            </a:r>
            <a:r>
              <a:rPr lang="zh-TW" altLang="en-US" sz="1600" dirty="0">
                <a:latin typeface="微軟正黑體" panose="020B0604030504040204" pitchFamily="34" charset="-120"/>
                <a:ea typeface="微軟正黑體" panose="020B0604030504040204" pitchFamily="34" charset="-120"/>
              </a:rPr>
              <a:t>指出</a:t>
            </a:r>
            <a:r>
              <a:rPr lang="zh-TW" altLang="en-US" sz="1600" dirty="0" smtClean="0">
                <a:latin typeface="微軟正黑體" panose="020B0604030504040204" pitchFamily="34" charset="-120"/>
                <a:ea typeface="微軟正黑體" panose="020B0604030504040204" pitchFamily="34" charset="-120"/>
              </a:rPr>
              <a:t>，在美國因為</a:t>
            </a:r>
            <a:r>
              <a:rPr lang="zh-TW" altLang="en-US" sz="1600" dirty="0">
                <a:latin typeface="微軟正黑體" panose="020B0604030504040204" pitchFamily="34" charset="-120"/>
                <a:ea typeface="微軟正黑體" panose="020B0604030504040204" pitchFamily="34" charset="-120"/>
              </a:rPr>
              <a:t>兒童每天在學校花費很多</a:t>
            </a:r>
            <a:r>
              <a:rPr lang="zh-TW" altLang="en-US" sz="1600" dirty="0" smtClean="0">
                <a:latin typeface="微軟正黑體" panose="020B0604030504040204" pitchFamily="34" charset="-120"/>
                <a:ea typeface="微軟正黑體" panose="020B0604030504040204" pitchFamily="34" charset="-120"/>
              </a:rPr>
              <a:t>時間，兒童</a:t>
            </a:r>
            <a:r>
              <a:rPr lang="zh-TW" altLang="en-US" sz="1600" dirty="0">
                <a:latin typeface="微軟正黑體" panose="020B0604030504040204" pitchFamily="34" charset="-120"/>
                <a:ea typeface="微軟正黑體" panose="020B0604030504040204" pitchFamily="34" charset="-120"/>
              </a:rPr>
              <a:t>的營養</a:t>
            </a:r>
            <a:r>
              <a:rPr lang="zh-TW" altLang="en-US" sz="1600" dirty="0" smtClean="0">
                <a:latin typeface="微軟正黑體" panose="020B0604030504040204" pitchFamily="34" charset="-120"/>
                <a:ea typeface="微軟正黑體" panose="020B0604030504040204" pitchFamily="34" charset="-120"/>
              </a:rPr>
              <a:t>攝取量</a:t>
            </a:r>
            <a:r>
              <a:rPr lang="zh-TW" altLang="en-US" sz="1600" dirty="0">
                <a:latin typeface="微軟正黑體" panose="020B0604030504040204" pitchFamily="34" charset="-120"/>
                <a:ea typeface="微軟正黑體" panose="020B0604030504040204" pitchFamily="34" charset="-120"/>
              </a:rPr>
              <a:t>受到學校食物環境的顯著影響</a:t>
            </a:r>
            <a:r>
              <a:rPr lang="zh-TW" altLang="en-US" sz="1600" dirty="0" smtClean="0">
                <a:latin typeface="微軟正黑體" panose="020B0604030504040204" pitchFamily="34" charset="-120"/>
                <a:ea typeface="微軟正黑體" panose="020B0604030504040204" pitchFamily="34" charset="-120"/>
              </a:rPr>
              <a:t>，一</a:t>
            </a:r>
            <a:r>
              <a:rPr lang="zh-TW" altLang="en-US" sz="1600" dirty="0">
                <a:latin typeface="微軟正黑體" panose="020B0604030504040204" pitchFamily="34" charset="-120"/>
                <a:ea typeface="微軟正黑體" panose="020B0604030504040204" pitchFamily="34" charset="-120"/>
              </a:rPr>
              <a:t>項系統的</a:t>
            </a:r>
            <a:r>
              <a:rPr lang="zh-TW" altLang="en-US" sz="1600" dirty="0" smtClean="0">
                <a:latin typeface="微軟正黑體" panose="020B0604030504040204" pitchFamily="34" charset="-120"/>
                <a:ea typeface="微軟正黑體" panose="020B0604030504040204" pitchFamily="34" charset="-120"/>
              </a:rPr>
              <a:t>回顧顯示健康</a:t>
            </a:r>
            <a:r>
              <a:rPr lang="zh-TW" altLang="en-US" sz="1600" dirty="0">
                <a:latin typeface="微軟正黑體" panose="020B0604030504040204" pitchFamily="34" charset="-120"/>
                <a:ea typeface="微軟正黑體" panose="020B0604030504040204" pitchFamily="34" charset="-120"/>
              </a:rPr>
              <a:t>的學校飲食環境在增加水果和蔬菜的攝入量的</a:t>
            </a:r>
            <a:r>
              <a:rPr lang="zh-TW" altLang="en-US" sz="1600" dirty="0" smtClean="0">
                <a:latin typeface="微軟正黑體" panose="020B0604030504040204" pitchFamily="34" charset="-120"/>
                <a:ea typeface="微軟正黑體" panose="020B0604030504040204" pitchFamily="34" charset="-120"/>
              </a:rPr>
              <a:t>同時會減少</a:t>
            </a:r>
            <a:r>
              <a:rPr lang="zh-TW" altLang="en-US" sz="1600" dirty="0">
                <a:latin typeface="微軟正黑體" panose="020B0604030504040204" pitchFamily="34" charset="-120"/>
                <a:ea typeface="微軟正黑體" panose="020B0604030504040204" pitchFamily="34" charset="-120"/>
              </a:rPr>
              <a:t>總脂肪攝入</a:t>
            </a:r>
            <a:r>
              <a:rPr lang="zh-TW" altLang="en-US" sz="1600" dirty="0" smtClean="0">
                <a:latin typeface="微軟正黑體" panose="020B0604030504040204" pitchFamily="34" charset="-120"/>
                <a:ea typeface="微軟正黑體" panose="020B0604030504040204" pitchFamily="34" charset="-120"/>
              </a:rPr>
              <a:t>量。</a:t>
            </a:r>
            <a:r>
              <a:rPr lang="zh-TW" altLang="en-US" sz="1600" dirty="0">
                <a:latin typeface="微軟正黑體" panose="020B0604030504040204" pitchFamily="34" charset="-120"/>
                <a:ea typeface="微軟正黑體" panose="020B0604030504040204" pitchFamily="34" charset="-120"/>
              </a:rPr>
              <a:t>為了增加小學食堂的健康食品供應，</a:t>
            </a:r>
            <a:r>
              <a:rPr lang="zh-TW" altLang="en-US" sz="1600" dirty="0">
                <a:solidFill>
                  <a:srgbClr val="FF0000"/>
                </a:solidFill>
                <a:latin typeface="微軟正黑體" panose="020B0604030504040204" pitchFamily="34" charset="-120"/>
                <a:ea typeface="微軟正黑體" panose="020B0604030504040204" pitchFamily="34" charset="-120"/>
              </a:rPr>
              <a:t>解決食堂食品從業人員的擔憂和知識很</a:t>
            </a:r>
            <a:r>
              <a:rPr lang="zh-TW" altLang="en-US" sz="1600" dirty="0" smtClean="0">
                <a:solidFill>
                  <a:srgbClr val="FF0000"/>
                </a:solidFill>
                <a:latin typeface="微軟正黑體" panose="020B0604030504040204" pitchFamily="34" charset="-120"/>
                <a:ea typeface="微軟正黑體" panose="020B0604030504040204" pitchFamily="34" charset="-120"/>
              </a:rPr>
              <a:t>重要。</a:t>
            </a:r>
            <a:endParaRPr lang="zh-TW" altLang="en-US" sz="1600" dirty="0">
              <a:solidFill>
                <a:srgbClr val="FF0000"/>
              </a:solidFill>
              <a:latin typeface="微軟正黑體" panose="020B0604030504040204" pitchFamily="34" charset="-120"/>
              <a:ea typeface="微軟正黑體" panose="020B0604030504040204" pitchFamily="34" charset="-120"/>
            </a:endParaRPr>
          </a:p>
          <a:p>
            <a:pPr>
              <a:lnSpc>
                <a:spcPts val="2040"/>
              </a:lnSpc>
            </a:pPr>
            <a:r>
              <a:rPr lang="en-US" altLang="zh-TW" sz="1600" dirty="0" err="1" smtClean="0">
                <a:latin typeface="微軟正黑體" panose="020B0604030504040204" pitchFamily="34" charset="-120"/>
                <a:ea typeface="微軟正黑體" panose="020B0604030504040204" pitchFamily="34" charset="-120"/>
              </a:rPr>
              <a:t>Lessa</a:t>
            </a:r>
            <a:r>
              <a:rPr lang="zh-TW" altLang="en-US" sz="1600" dirty="0" smtClean="0">
                <a:latin typeface="微軟正黑體" panose="020B0604030504040204" pitchFamily="34" charset="-120"/>
                <a:ea typeface="微軟正黑體" panose="020B0604030504040204" pitchFamily="34" charset="-120"/>
              </a:rPr>
              <a:t>等發現</a:t>
            </a:r>
            <a:r>
              <a:rPr lang="zh-TW" altLang="en-US" sz="1600" dirty="0">
                <a:latin typeface="微軟正黑體" panose="020B0604030504040204" pitchFamily="34" charset="-120"/>
                <a:ea typeface="微軟正黑體" panose="020B0604030504040204" pitchFamily="34" charset="-120"/>
              </a:rPr>
              <a:t>食品從業人員的食品營養知識得分明顯低於普通</a:t>
            </a:r>
            <a:r>
              <a:rPr lang="zh-TW" altLang="en-US" sz="1600" dirty="0" smtClean="0">
                <a:latin typeface="微軟正黑體" panose="020B0604030504040204" pitchFamily="34" charset="-120"/>
                <a:ea typeface="微軟正黑體" panose="020B0604030504040204" pitchFamily="34" charset="-120"/>
              </a:rPr>
              <a:t>大眾。</a:t>
            </a:r>
            <a:r>
              <a:rPr lang="zh-TW" altLang="en-US" sz="1600" dirty="0">
                <a:latin typeface="微軟正黑體" panose="020B0604030504040204" pitchFamily="34" charset="-120"/>
                <a:ea typeface="微軟正黑體" panose="020B0604030504040204" pitchFamily="34" charset="-120"/>
              </a:rPr>
              <a:t>因此，需要採取</a:t>
            </a:r>
            <a:r>
              <a:rPr lang="zh-TW" altLang="en-US" sz="1600" dirty="0" smtClean="0">
                <a:solidFill>
                  <a:srgbClr val="FF0000"/>
                </a:solidFill>
                <a:latin typeface="微軟正黑體" panose="020B0604030504040204" pitchFamily="34" charset="-120"/>
                <a:ea typeface="微軟正黑體" panose="020B0604030504040204" pitchFamily="34" charset="-120"/>
              </a:rPr>
              <a:t>綜合介</a:t>
            </a:r>
            <a:r>
              <a:rPr lang="zh-TW" altLang="en-US" sz="1600" dirty="0">
                <a:solidFill>
                  <a:srgbClr val="FF0000"/>
                </a:solidFill>
                <a:latin typeface="微軟正黑體" panose="020B0604030504040204" pitchFamily="34" charset="-120"/>
                <a:ea typeface="微軟正黑體" panose="020B0604030504040204" pitchFamily="34" charset="-120"/>
              </a:rPr>
              <a:t>入</a:t>
            </a:r>
            <a:r>
              <a:rPr lang="zh-TW" altLang="en-US" sz="1600" dirty="0" smtClean="0">
                <a:solidFill>
                  <a:srgbClr val="FF0000"/>
                </a:solidFill>
                <a:latin typeface="微軟正黑體" panose="020B0604030504040204" pitchFamily="34" charset="-120"/>
                <a:ea typeface="微軟正黑體" panose="020B0604030504040204" pitchFamily="34" charset="-120"/>
              </a:rPr>
              <a:t>措施</a:t>
            </a:r>
            <a:r>
              <a:rPr lang="zh-TW" altLang="en-US" sz="1600" dirty="0">
                <a:latin typeface="微軟正黑體" panose="020B0604030504040204" pitchFamily="34" charset="-120"/>
                <a:ea typeface="微軟正黑體" panose="020B0604030504040204" pitchFamily="34" charset="-120"/>
              </a:rPr>
              <a:t>，包括</a:t>
            </a:r>
            <a:r>
              <a:rPr lang="zh-TW" altLang="en-US" sz="1600" dirty="0">
                <a:solidFill>
                  <a:srgbClr val="FF0000"/>
                </a:solidFill>
                <a:latin typeface="微軟正黑體" panose="020B0604030504040204" pitchFamily="34" charset="-120"/>
                <a:ea typeface="微軟正黑體" panose="020B0604030504040204" pitchFamily="34" charset="-120"/>
              </a:rPr>
              <a:t>食堂食品從業人員和營養師之間的合作</a:t>
            </a:r>
            <a:r>
              <a:rPr lang="zh-TW" altLang="en-US" sz="1600" dirty="0">
                <a:latin typeface="微軟正黑體" panose="020B0604030504040204" pitchFamily="34" charset="-120"/>
                <a:ea typeface="微軟正黑體" panose="020B0604030504040204" pitchFamily="34" charset="-120"/>
              </a:rPr>
              <a:t>，以確保為小學生準備吸引人的健康菜單</a:t>
            </a:r>
          </a:p>
        </p:txBody>
      </p:sp>
    </p:spTree>
    <p:extLst>
      <p:ext uri="{BB962C8B-B14F-4D97-AF65-F5344CB8AC3E}">
        <p14:creationId xmlns:p14="http://schemas.microsoft.com/office/powerpoint/2010/main" val="40459972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微軟正黑體" panose="020B0604030504040204" pitchFamily="34" charset="-120"/>
                <a:ea typeface="微軟正黑體" panose="020B0604030504040204" pitchFamily="34" charset="-120"/>
              </a:rPr>
              <a:t>結論與</a:t>
            </a:r>
            <a:r>
              <a:rPr lang="zh-TW" altLang="en-US" dirty="0" smtClean="0">
                <a:latin typeface="微軟正黑體" panose="020B0604030504040204" pitchFamily="34" charset="-120"/>
                <a:ea typeface="微軟正黑體" panose="020B0604030504040204" pitchFamily="34" charset="-120"/>
              </a:rPr>
              <a:t>討論</a:t>
            </a:r>
            <a:r>
              <a:rPr lang="en-US" altLang="zh-TW" dirty="0" smtClean="0">
                <a:latin typeface="微軟正黑體" panose="020B0604030504040204" pitchFamily="34" charset="-120"/>
                <a:ea typeface="微軟正黑體" panose="020B0604030504040204" pitchFamily="34" charset="-120"/>
              </a:rPr>
              <a:t>(3/4</a:t>
            </a:r>
            <a:r>
              <a:rPr lang="en-US" altLang="zh-TW" dirty="0">
                <a:latin typeface="微軟正黑體" panose="020B0604030504040204" pitchFamily="34" charset="-120"/>
                <a:ea typeface="微軟正黑體" panose="020B0604030504040204" pitchFamily="34" charset="-120"/>
              </a:rPr>
              <a:t>)</a:t>
            </a:r>
            <a:endParaRPr lang="zh-TW" altLang="en-US" dirty="0">
              <a:latin typeface="微軟正黑體" panose="020B0604030504040204" pitchFamily="34" charset="-120"/>
              <a:ea typeface="微軟正黑體" panose="020B0604030504040204" pitchFamily="34" charset="-120"/>
            </a:endParaRPr>
          </a:p>
        </p:txBody>
      </p:sp>
      <p:sp>
        <p:nvSpPr>
          <p:cNvPr id="3" name="內容版面配置區 2"/>
          <p:cNvSpPr>
            <a:spLocks noGrp="1"/>
          </p:cNvSpPr>
          <p:nvPr>
            <p:ph idx="1"/>
          </p:nvPr>
        </p:nvSpPr>
        <p:spPr/>
        <p:txBody>
          <a:bodyPr/>
          <a:lstStyle/>
          <a:p>
            <a:endParaRPr lang="zh-TW" altLang="en-US" dirty="0">
              <a:latin typeface="微軟正黑體" panose="020B0604030504040204" pitchFamily="34" charset="-120"/>
              <a:ea typeface="微軟正黑體" panose="020B0604030504040204" pitchFamily="34" charset="-120"/>
            </a:endParaRPr>
          </a:p>
          <a:p>
            <a:r>
              <a:rPr lang="zh-TW" altLang="en-US" dirty="0" smtClean="0">
                <a:latin typeface="微軟正黑體" panose="020B0604030504040204" pitchFamily="34" charset="-120"/>
                <a:ea typeface="微軟正黑體" panose="020B0604030504040204" pitchFamily="34" charset="-120"/>
              </a:rPr>
              <a:t>在</a:t>
            </a:r>
            <a:r>
              <a:rPr lang="zh-TW" altLang="en-US" dirty="0">
                <a:latin typeface="微軟正黑體" panose="020B0604030504040204" pitchFamily="34" charset="-120"/>
                <a:ea typeface="微軟正黑體" panose="020B0604030504040204" pitchFamily="34" charset="-120"/>
              </a:rPr>
              <a:t>日本，除了提供營養食品外，學校午餐</a:t>
            </a:r>
            <a:r>
              <a:rPr lang="zh-TW" altLang="en-US" dirty="0" smtClean="0">
                <a:latin typeface="微軟正黑體" panose="020B0604030504040204" pitchFamily="34" charset="-120"/>
                <a:ea typeface="微軟正黑體" panose="020B0604030504040204" pitchFamily="34" charset="-120"/>
              </a:rPr>
              <a:t>計畫（</a:t>
            </a:r>
            <a:r>
              <a:rPr lang="en-US" altLang="zh-TW" dirty="0" err="1">
                <a:latin typeface="微軟正黑體" panose="020B0604030504040204" pitchFamily="34" charset="-120"/>
                <a:ea typeface="微軟正黑體" panose="020B0604030504040204" pitchFamily="34" charset="-120"/>
              </a:rPr>
              <a:t>Shokuiku</a:t>
            </a:r>
            <a:r>
              <a:rPr lang="zh-TW" altLang="en-US" dirty="0">
                <a:latin typeface="微軟正黑體" panose="020B0604030504040204" pitchFamily="34" charset="-120"/>
                <a:ea typeface="微軟正黑體" panose="020B0604030504040204" pitchFamily="34" charset="-120"/>
              </a:rPr>
              <a:t>）還作為一種重要的營養教育方法，使學童獲得適當的營養</a:t>
            </a:r>
            <a:r>
              <a:rPr lang="zh-TW" altLang="en-US" dirty="0" smtClean="0">
                <a:latin typeface="微軟正黑體" panose="020B0604030504040204" pitchFamily="34" charset="-120"/>
                <a:ea typeface="微軟正黑體" panose="020B0604030504040204" pitchFamily="34" charset="-120"/>
              </a:rPr>
              <a:t>知識。</a:t>
            </a:r>
            <a:endParaRPr lang="en-US" altLang="zh-TW" dirty="0" smtClean="0">
              <a:latin typeface="微軟正黑體" panose="020B0604030504040204" pitchFamily="34" charset="-120"/>
              <a:ea typeface="微軟正黑體" panose="020B0604030504040204" pitchFamily="34" charset="-120"/>
            </a:endParaRPr>
          </a:p>
          <a:p>
            <a:r>
              <a:rPr lang="zh-TW" altLang="en-US" dirty="0" smtClean="0">
                <a:latin typeface="微軟正黑體" panose="020B0604030504040204" pitchFamily="34" charset="-120"/>
                <a:ea typeface="微軟正黑體" panose="020B0604030504040204" pitchFamily="34" charset="-120"/>
              </a:rPr>
              <a:t>據</a:t>
            </a:r>
            <a:r>
              <a:rPr lang="zh-TW" altLang="en-US" dirty="0">
                <a:latin typeface="微軟正黑體" panose="020B0604030504040204" pitchFamily="34" charset="-120"/>
                <a:ea typeface="微軟正黑體" panose="020B0604030504040204" pitchFamily="34" charset="-120"/>
              </a:rPr>
              <a:t>我們所知，本研究是第一個基於學校的</a:t>
            </a:r>
            <a:r>
              <a:rPr lang="zh-TW" altLang="en-US" dirty="0" smtClean="0">
                <a:latin typeface="微軟正黑體" panose="020B0604030504040204" pitchFamily="34" charset="-120"/>
                <a:ea typeface="微軟正黑體" panose="020B0604030504040204" pitchFamily="34" charset="-120"/>
              </a:rPr>
              <a:t>營養介入措施</a:t>
            </a:r>
            <a:r>
              <a:rPr lang="zh-TW" altLang="en-US" dirty="0">
                <a:latin typeface="微軟正黑體" panose="020B0604030504040204" pitchFamily="34" charset="-120"/>
                <a:ea typeface="微軟正黑體" panose="020B0604030504040204" pitchFamily="34" charset="-120"/>
              </a:rPr>
              <a:t>，該措施將營養教育和健康的學校飲食環境整合到馬來西亞的小學生中。假設該學校營養計劃旨在提高馬來西亞小學生在營養，飲食行為，體育活動，人體測量，心理困擾，認知表現和健康相關生活質量方面的知識，態度和做法。因此，對在</a:t>
            </a:r>
            <a:r>
              <a:rPr lang="zh-TW" altLang="en-US" dirty="0">
                <a:solidFill>
                  <a:srgbClr val="FF0000"/>
                </a:solidFill>
                <a:latin typeface="微軟正黑體" panose="020B0604030504040204" pitchFamily="34" charset="-120"/>
                <a:ea typeface="微軟正黑體" panose="020B0604030504040204" pitchFamily="34" charset="-120"/>
              </a:rPr>
              <a:t>學校環境</a:t>
            </a:r>
            <a:r>
              <a:rPr lang="zh-TW" altLang="en-US" dirty="0">
                <a:latin typeface="微軟正黑體" panose="020B0604030504040204" pitchFamily="34" charset="-120"/>
                <a:ea typeface="微軟正黑體" panose="020B0604030504040204" pitchFamily="34" charset="-120"/>
              </a:rPr>
              <a:t>中成功的學校營養方法的有效性進行檢查非常重要。</a:t>
            </a:r>
          </a:p>
          <a:p>
            <a:r>
              <a:rPr lang="zh-TW" altLang="en-US" dirty="0">
                <a:latin typeface="微軟正黑體" panose="020B0604030504040204" pitchFamily="34" charset="-120"/>
                <a:ea typeface="微軟正黑體" panose="020B0604030504040204" pitchFamily="34" charset="-120"/>
              </a:rPr>
              <a:t>將通過</a:t>
            </a:r>
            <a:r>
              <a:rPr lang="zh-TW" altLang="en-US" dirty="0">
                <a:solidFill>
                  <a:srgbClr val="FF0000"/>
                </a:solidFill>
                <a:latin typeface="微軟正黑體" panose="020B0604030504040204" pitchFamily="34" charset="-120"/>
                <a:ea typeface="微軟正黑體" panose="020B0604030504040204" pitchFamily="34" charset="-120"/>
              </a:rPr>
              <a:t>對學校教師進行營養教育課程培訓</a:t>
            </a:r>
            <a:r>
              <a:rPr lang="zh-TW" altLang="en-US" dirty="0">
                <a:latin typeface="微軟正黑體" panose="020B0604030504040204" pitchFamily="34" charset="-120"/>
                <a:ea typeface="微軟正黑體" panose="020B0604030504040204" pitchFamily="34" charset="-120"/>
              </a:rPr>
              <a:t>以及通過為</a:t>
            </a:r>
            <a:r>
              <a:rPr lang="zh-TW" altLang="en-US" dirty="0">
                <a:solidFill>
                  <a:srgbClr val="FF0000"/>
                </a:solidFill>
                <a:latin typeface="微軟正黑體" panose="020B0604030504040204" pitchFamily="34" charset="-120"/>
                <a:ea typeface="微軟正黑體" panose="020B0604030504040204" pitchFamily="34" charset="-120"/>
              </a:rPr>
              <a:t>學校放假期間為兒童準備的各種營養菜單對學校食堂進行</a:t>
            </a:r>
            <a:r>
              <a:rPr lang="zh-TW" altLang="en-US" dirty="0" smtClean="0">
                <a:solidFill>
                  <a:srgbClr val="FF0000"/>
                </a:solidFill>
                <a:latin typeface="微軟正黑體" panose="020B0604030504040204" pitchFamily="34" charset="-120"/>
                <a:ea typeface="微軟正黑體" panose="020B0604030504040204" pitchFamily="34" charset="-120"/>
              </a:rPr>
              <a:t>改善</a:t>
            </a:r>
            <a:r>
              <a:rPr lang="zh-TW" altLang="en-US" dirty="0" smtClean="0">
                <a:latin typeface="微軟正黑體" panose="020B0604030504040204" pitchFamily="34" charset="-120"/>
                <a:ea typeface="微軟正黑體" panose="020B0604030504040204" pitchFamily="34" charset="-120"/>
              </a:rPr>
              <a:t>，</a:t>
            </a:r>
            <a:r>
              <a:rPr lang="zh-TW" altLang="en-US" dirty="0">
                <a:latin typeface="微軟正黑體" panose="020B0604030504040204" pitchFamily="34" charset="-120"/>
                <a:ea typeface="微軟正黑體" panose="020B0604030504040204" pitchFamily="34" charset="-120"/>
              </a:rPr>
              <a:t>來</a:t>
            </a:r>
            <a:r>
              <a:rPr lang="zh-TW" altLang="en-US" dirty="0" smtClean="0">
                <a:latin typeface="微軟正黑體" panose="020B0604030504040204" pitchFamily="34" charset="-120"/>
                <a:ea typeface="微軟正黑體" panose="020B0604030504040204" pitchFamily="34" charset="-120"/>
              </a:rPr>
              <a:t>考慮</a:t>
            </a:r>
            <a:r>
              <a:rPr lang="zh-TW" altLang="en-US" dirty="0">
                <a:latin typeface="微軟正黑體" panose="020B0604030504040204" pitchFamily="34" charset="-120"/>
                <a:ea typeface="微軟正黑體" panose="020B0604030504040204" pitchFamily="34" charset="-120"/>
              </a:rPr>
              <a:t>介入</a:t>
            </a:r>
            <a:r>
              <a:rPr lang="zh-TW" altLang="en-US" dirty="0" smtClean="0">
                <a:latin typeface="微軟正黑體" panose="020B0604030504040204" pitchFamily="34" charset="-120"/>
                <a:ea typeface="微軟正黑體" panose="020B0604030504040204" pitchFamily="34" charset="-120"/>
              </a:rPr>
              <a:t>措施</a:t>
            </a:r>
            <a:r>
              <a:rPr lang="zh-TW" altLang="en-US" dirty="0">
                <a:latin typeface="微軟正黑體" panose="020B0604030504040204" pitchFamily="34" charset="-120"/>
                <a:ea typeface="微軟正黑體" panose="020B0604030504040204" pitchFamily="34" charset="-120"/>
              </a:rPr>
              <a:t>在研究持續時間內的可持續性。</a:t>
            </a:r>
          </a:p>
        </p:txBody>
      </p:sp>
    </p:spTree>
    <p:extLst>
      <p:ext uri="{BB962C8B-B14F-4D97-AF65-F5344CB8AC3E}">
        <p14:creationId xmlns:p14="http://schemas.microsoft.com/office/powerpoint/2010/main" val="389732563"/>
      </p:ext>
    </p:extLst>
  </p:cSld>
  <p:clrMapOvr>
    <a:masterClrMapping/>
  </p:clrMapOvr>
</p:sld>
</file>

<file path=ppt/theme/theme1.xml><?xml version="1.0" encoding="utf-8"?>
<a:theme xmlns:a="http://schemas.openxmlformats.org/drawingml/2006/main" name="回顧">
  <a:themeElements>
    <a:clrScheme name="回顧">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回顧">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回顧">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300</TotalTime>
  <Words>1802</Words>
  <Application>Microsoft Office PowerPoint</Application>
  <PresentationFormat>寬螢幕</PresentationFormat>
  <Paragraphs>54</Paragraphs>
  <Slides>10</Slides>
  <Notes>0</Notes>
  <HiddenSlides>0</HiddenSlides>
  <MMClips>0</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10</vt:i4>
      </vt:variant>
    </vt:vector>
  </HeadingPairs>
  <TitlesOfParts>
    <vt:vector size="16" baseType="lpstr">
      <vt:lpstr>微軟正黑體</vt:lpstr>
      <vt:lpstr>新細明體</vt:lpstr>
      <vt:lpstr>Calibri</vt:lpstr>
      <vt:lpstr>Calibri Light</vt:lpstr>
      <vt:lpstr>Wingdings</vt:lpstr>
      <vt:lpstr>回顧</vt:lpstr>
      <vt:lpstr>以學校為基礎的介入措施，在馬來西亞國小學生中融合了營養教育和支持性的健康學校飲食環境：一項研究方案</vt:lpstr>
      <vt:lpstr>研究背景(1/3):</vt:lpstr>
      <vt:lpstr>研究背景(2/3):</vt:lpstr>
      <vt:lpstr>研究背景(3/3):</vt:lpstr>
      <vt:lpstr>研究設計、方法</vt:lpstr>
      <vt:lpstr>測量</vt:lpstr>
      <vt:lpstr>結論與討論(1/4)</vt:lpstr>
      <vt:lpstr>結論與討論(2/4)</vt:lpstr>
      <vt:lpstr>結論與討論(3/4)</vt:lpstr>
      <vt:lpstr>結論與討論(4/4)</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以學校為基礎的介入措施，在馬來西亞國小學生中融合了營養教育和支持性的健康學校飲食環境：一項研究方案</dc:title>
  <dc:creator>李宗霖@社區健康組</dc:creator>
  <cp:lastModifiedBy>李宗霖@社區健康組</cp:lastModifiedBy>
  <cp:revision>18</cp:revision>
  <cp:lastPrinted>2020-09-14T08:20:14Z</cp:lastPrinted>
  <dcterms:created xsi:type="dcterms:W3CDTF">2020-08-28T06:38:22Z</dcterms:created>
  <dcterms:modified xsi:type="dcterms:W3CDTF">2020-09-14T08:20:18Z</dcterms:modified>
</cp:coreProperties>
</file>