
<file path=[Content_Types].xml><?xml version="1.0" encoding="utf-8"?>
<Types xmlns="http://schemas.openxmlformats.org/package/2006/content-types">
  <Default Extension="rels" ContentType="application/vnd.openxmlformats-package.relationships+xml"/>
  <Default Extension="jpeg" ContentType="image/jpeg"/>
  <Default Extension="wdp" ContentType="image/vnd.ms-photo"/>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16.12.1.0-->
<p:presentation xmlns:r="http://schemas.openxmlformats.org/officeDocument/2006/relationships" xmlns:a="http://schemas.openxmlformats.org/drawingml/2006/main" xmlns:p="http://schemas.openxmlformats.org/presentationml/2006/main" saveSubsetFonts="1">
  <p:sldMasterIdLst>
    <p:sldMasterId id="2147483780" r:id="rId1"/>
  </p:sldMasterIdLst>
  <p:notesMasterIdLst>
    <p:notesMasterId r:id="rId2"/>
  </p:notesMasterIdLst>
  <p:sldIdLst>
    <p:sldId id="256" r:id="rId3"/>
    <p:sldId id="257" r:id="rId4"/>
    <p:sldId id="266" r:id="rId5"/>
    <p:sldId id="258" r:id="rId6"/>
    <p:sldId id="267" r:id="rId7"/>
    <p:sldId id="259" r:id="rId8"/>
    <p:sldId id="260" r:id="rId9"/>
    <p:sldId id="269" r:id="rId10"/>
    <p:sldId id="261" r:id="rId11"/>
    <p:sldId id="270" r:id="rId12"/>
    <p:sldId id="262" r:id="rId13"/>
    <p:sldId id="268" r:id="rId14"/>
    <p:sldId id="264" r:id="rId15"/>
    <p:sldId id="271" r:id="rId16"/>
    <p:sldId id="263" r:id="rId17"/>
    <p:sldId id="272" r:id="rId18"/>
    <p:sldId id="274" r:id="rId19"/>
    <p:sldId id="273" r:id="rId20"/>
    <p:sldId id="265" r:id="rId21"/>
  </p:sldIdLst>
  <p:sldSz cx="12192000" cy="6858000"/>
  <p:notesSz cx="6858000" cy="9144000"/>
  <p:custDataLst>
    <p:tags r:id="rId22"/>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7001" autoAdjust="0"/>
    <p:restoredTop sz="89014" autoAdjust="0"/>
  </p:normalViewPr>
  <p:slideViewPr>
    <p:cSldViewPr snapToGrid="0">
      <p:cViewPr>
        <p:scale>
          <a:sx n="66" d="100"/>
          <a:sy n="66" d="100"/>
        </p:scale>
        <p:origin x="1238" y="288"/>
      </p:cViewPr>
      <p:guideLst/>
    </p:cSldViewPr>
  </p:slideViewPr>
  <p:notesTextViewPr>
    <p:cViewPr>
      <p:scale>
        <a:sx n="1" d="1"/>
        <a:sy n="1" d="1"/>
      </p:scale>
      <p:origin x="0" y="0"/>
    </p:cViewPr>
  </p:notesTextViewPr>
  <p:sorterViewPr>
    <p:cViewPr>
      <p:scale>
        <a:sx n="75" d="100"/>
        <a:sy n="75" d="100"/>
      </p:scale>
      <p:origin x="0" y="0"/>
    </p:cViewPr>
  </p:sorterViewPr>
  <p:notesViewPr>
    <p:cSldViewPr>
      <p:cViewPr>
        <p:scale>
          <a:sx n="0" d="100"/>
          <a:sy n="0"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tags" Target="tags/tag1.xml" /><Relationship Id="rId23" Type="http://schemas.openxmlformats.org/officeDocument/2006/relationships/presProps" Target="presProps.xml" /><Relationship Id="rId24" Type="http://schemas.openxmlformats.org/officeDocument/2006/relationships/viewProps" Target="viewProps.xml" /><Relationship Id="rId25" Type="http://schemas.openxmlformats.org/officeDocument/2006/relationships/theme" Target="theme/theme1.xml" /><Relationship Id="rId26" Type="http://schemas.openxmlformats.org/officeDocument/2006/relationships/tableStyles" Target="tableStyles.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0D4696F-8516-4B56-93F8-5442A3192399}" type="datetimeFigureOut">
              <a:rPr lang="zh-TW" altLang="en-US" smtClean="0"/>
              <a:t>2020/9/30</a:t>
            </a:fld>
            <a:endParaRPr lang="zh-TW" altLang="en-US"/>
          </a:p>
        </p:txBody>
      </p:sp>
      <p:sp>
        <p:nvSpPr>
          <p:cNvPr id="4" name="投影片影像版面配置區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F037EC-AB90-4440-BBFA-0ADEF80CD5E0}" type="slidenum">
              <a:rPr lang="zh-TW" altLang="en-US" smtClean="0"/>
              <a:t>‹#›</a:t>
            </a:fld>
            <a:endParaRPr lang="zh-TW" altLang="en-US"/>
          </a:p>
        </p:txBody>
      </p:sp>
    </p:spTree>
    <p:extLst>
      <p:ext uri="{BB962C8B-B14F-4D97-AF65-F5344CB8AC3E}">
        <p14:creationId xmlns:p14="http://schemas.microsoft.com/office/powerpoint/2010/main" val="34363404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5"/>
          </p:nvPr>
        </p:nvSpPr>
        <p:spPr/>
        <p:txBody>
          <a:bodyPr/>
          <a:lstStyle/>
          <a:p>
            <a:fld id="{C4F037EC-AB90-4440-BBFA-0ADEF80CD5E0}" type="slidenum">
              <a:rPr lang="zh-TW" altLang="en-US" smtClean="0"/>
              <a:t>7</a:t>
            </a:fld>
            <a:endParaRPr lang="zh-TW" altLang="en-US"/>
          </a:p>
        </p:txBody>
      </p:sp>
    </p:spTree>
    <p:extLst>
      <p:ext uri="{BB962C8B-B14F-4D97-AF65-F5344CB8AC3E}">
        <p14:creationId xmlns:p14="http://schemas.microsoft.com/office/powerpoint/2010/main" val="17327279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171450" indent="-171450">
              <a:buFont typeface="Arial" panose="020b0604020202020204" pitchFamily="34" charset="0"/>
              <a:buChar char="•"/>
            </a:pPr>
            <a:endParaRPr lang="zh-TW" altLang="en-US"/>
          </a:p>
        </p:txBody>
      </p:sp>
      <p:sp>
        <p:nvSpPr>
          <p:cNvPr id="4" name="投影片編號版面配置區 3"/>
          <p:cNvSpPr>
            <a:spLocks noGrp="1"/>
          </p:cNvSpPr>
          <p:nvPr>
            <p:ph type="sldNum" sz="quarter" idx="5"/>
          </p:nvPr>
        </p:nvSpPr>
        <p:spPr/>
        <p:txBody>
          <a:bodyPr/>
          <a:lstStyle/>
          <a:p>
            <a:fld id="{C4F037EC-AB90-4440-BBFA-0ADEF80CD5E0}" type="slidenum">
              <a:rPr lang="zh-TW" altLang="en-US" smtClean="0"/>
              <a:t>9</a:t>
            </a:fld>
            <a:endParaRPr lang="zh-TW" altLang="en-US"/>
          </a:p>
        </p:txBody>
      </p:sp>
    </p:spTree>
    <p:extLst>
      <p:ext uri="{BB962C8B-B14F-4D97-AF65-F5344CB8AC3E}">
        <p14:creationId xmlns:p14="http://schemas.microsoft.com/office/powerpoint/2010/main" val="934448665"/>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title" preserve="1">
  <p:cSld name="標題投影片">
    <p:bg>
      <p:bgPr>
        <a:solidFill>
          <a:schemeClr val="accent1"/>
        </a:solidFill>
        <a:effectLst/>
      </p:bgPr>
    </p:bg>
    <p:spTree>
      <p:nvGrpSpPr>
        <p:cNvPr id="1" name=""/>
        <p:cNvGrpSpPr/>
        <p:nvPr/>
      </p:nvGrpSpPr>
      <p:grpSpPr>
        <a:xfrm>
          <a:off x="0" y="0"/>
          <a: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zh-TW" altLang="en-US"/>
              <a:t>按一下以編輯母片標題樣式</a:t>
            </a:r>
            <a:endParaRPr lang="en-US"/>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ct val="0"/>
              </a:spcBef>
              <a:spcAft>
                <a:spcPct val="0"/>
              </a:spcAft>
              <a:buNone/>
              <a:defRPr sz="23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a:t>按一下以編輯母片子標題樣式</a:t>
            </a:r>
            <a:endParaRPr lang="en-US"/>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607BD026-4097-4CCD-AC1F-0C914FECA30A}" type="datetime1">
              <a:rPr lang="zh-TW" altLang="en-US" smtClean="0"/>
              <a:t>2020/9/30</a:t>
            </a:fld>
            <a:endParaRPr lang="zh-TW" alt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zh-TW" alt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DEC57970-1AC1-424E-BCBF-450F1CBE6088}" type="slidenum">
              <a:rPr lang="zh-TW" altLang="en-US" smtClean="0"/>
              <a:t>‹#›</a:t>
            </a:fld>
            <a:endParaRPr lang="zh-TW" altLang="en-US"/>
          </a:p>
        </p:txBody>
      </p:sp>
      <p:grpSp>
        <p:nvGrpSpPr>
          <p:cNvPr id="9" name="Group 8"/>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ln>
          </p:spPr>
          <p:txBody>
            <a:bodyPr/>
            <a:lstStyle/>
            <a:p/>
          </p:txBody>
        </p:sp>
        <p:sp>
          <p:nvSpPr>
            <p:cNvPr id="14" name="Freeform 6"/>
            <p:cNvSpPr/>
            <p:nvPr/>
          </p:nvSpPr>
          <p:spPr bwMode="auto">
            <a:xfrm flipH="1" flipV="1">
              <a:off x="752858" y="744469"/>
              <a:ext cx="3275668" cy="4408488"/>
            </a:xfrm>
            <a:custGeom>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ln>
          </p:spPr>
          <p:txBody>
            <a:bodyPr/>
            <a:lstStyle/>
            <a:p/>
          </p:txBody>
        </p:sp>
      </p:grpSp>
    </p:spTree>
    <p:extLst>
      <p:ext uri="{BB962C8B-B14F-4D97-AF65-F5344CB8AC3E}">
        <p14:creationId xmlns:p14="http://schemas.microsoft.com/office/powerpoint/2010/main" val="2625349472"/>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標題及內容">
    <p:spTree>
      <p:nvGrpSpPr>
        <p:cNvPr id="1" name=""/>
        <p:cNvGrpSpPr/>
        <p:nvPr/>
      </p:nvGrpSpPr>
      <p:grpSpPr>
        <a:xfrm>
          <a:off x="0" y="0"/>
          <a: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Content Placeholder 2"/>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Date Placeholder 3"/>
          <p:cNvSpPr>
            <a:spLocks noGrp="1"/>
          </p:cNvSpPr>
          <p:nvPr>
            <p:ph type="dt" sz="half" idx="10"/>
          </p:nvPr>
        </p:nvSpPr>
        <p:spPr/>
        <p:txBody>
          <a:bodyPr/>
          <a:lstStyle/>
          <a:p>
            <a:fld id="{F8A59B82-4D67-47FC-9888-CC459C19FC40}" type="datetime1">
              <a:rPr lang="zh-TW" altLang="en-US" smtClean="0"/>
              <a:t>2020/9/30</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DEC57970-1AC1-424E-BCBF-450F1CBE6088}" type="slidenum">
              <a:rPr lang="zh-TW" altLang="en-US" smtClean="0"/>
              <a:t>‹#›</a:t>
            </a:fld>
            <a:endParaRPr lang="zh-TW" altLang="en-US"/>
          </a:p>
        </p:txBody>
      </p:sp>
    </p:spTree>
    <p:extLst>
      <p:ext uri="{BB962C8B-B14F-4D97-AF65-F5344CB8AC3E}">
        <p14:creationId xmlns:p14="http://schemas.microsoft.com/office/powerpoint/2010/main" val="3501900423"/>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secHead" preserve="1">
  <p:cSld name="章節標題">
    <p:bg>
      <p:bgRef idx="1001">
        <a:schemeClr val="bg2"/>
      </p:bgRef>
    </p:bg>
    <p:spTree>
      <p:nvGrpSpPr>
        <p:cNvPr id="1" name=""/>
        <p:cNvGrpSpPr/>
        <p:nvPr/>
      </p:nvGrpSpPr>
      <p:grpSpPr>
        <a:xfrm>
          <a:off x="0" y="0"/>
          <a: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accent1"/>
                </a:solidFill>
              </a:defRPr>
            </a:lvl1pPr>
          </a:lstStyle>
          <a:p>
            <a:r>
              <a:rPr lang="zh-TW" altLang="en-US"/>
              <a:t>按一下以編輯母片標題樣式</a:t>
            </a:r>
            <a:endParaRPr lang="en-US"/>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ct val="0"/>
              </a:spcBef>
              <a:spcAft>
                <a:spcPct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a:t>編輯母片文字樣式</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68E68088-1A0E-4C6A-A2DC-9FB84053FB94}" type="datetime1">
              <a:rPr lang="zh-TW" altLang="en-US" smtClean="0"/>
              <a:t>2020/9/30</a:t>
            </a:fld>
            <a:endParaRPr lang="zh-TW" alt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zh-TW" alt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DEC57970-1AC1-424E-BCBF-450F1CBE6088}" type="slidenum">
              <a:rPr lang="zh-TW" altLang="en-US" smtClean="0"/>
              <a:t>‹#›</a:t>
            </a:fld>
            <a:endParaRPr lang="zh-TW" altLang="en-US"/>
          </a:p>
        </p:txBody>
      </p:sp>
      <p:sp>
        <p:nvSpPr>
          <p:cNvPr id="7" name="Freeform 6" title="Crop Mark"/>
          <p:cNvSpPr/>
          <p:nvPr/>
        </p:nvSpPr>
        <p:spPr bwMode="auto">
          <a:xfrm>
            <a:off x="8151962" y="1685652"/>
            <a:ext cx="3275013" cy="4408488"/>
          </a:xfrm>
          <a:custGeom>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accent1"/>
          </a:solidFill>
          <a:ln w="0">
            <a:noFill/>
            <a:prstDash val="solid"/>
            <a:round/>
          </a:ln>
        </p:spPr>
        <p:txBody>
          <a:bodyPr/>
          <a:lstStyle/>
          <a:p/>
        </p:txBody>
      </p:sp>
    </p:spTree>
    <p:extLst>
      <p:ext uri="{BB962C8B-B14F-4D97-AF65-F5344CB8AC3E}">
        <p14:creationId xmlns:p14="http://schemas.microsoft.com/office/powerpoint/2010/main" val="3954741206"/>
      </p:ext>
    </p:extLst>
  </p:cSld>
  <p:clrMapOvr>
    <a:overrideClrMapping bg1="dk1" tx1="lt1" bg2="dk2" tx2="lt2" accent1="accent1" accent2="accent2" accent3="accent3" accent4="accent4" accent5="accent5" accent6="accent6" hlink="hlink" folHlink="folHlink"/>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兩個內容">
    <p:spTree>
      <p:nvGrpSpPr>
        <p:cNvPr id="1" name=""/>
        <p:cNvGrpSpPr/>
        <p:nvPr/>
      </p:nvGrpSpPr>
      <p:grpSpPr>
        <a:xfrm>
          <a:off x="0" y="0"/>
          <a:ext cx="0" cy="0"/>
        </a:xfrm>
      </p:grpSpPr>
      <p:sp>
        <p:nvSpPr>
          <p:cNvPr id="2" name="Title 1"/>
          <p:cNvSpPr>
            <a:spLocks noGrp="1"/>
          </p:cNvSpPr>
          <p:nvPr>
            <p:ph type="title"/>
          </p:nvPr>
        </p:nvSpPr>
        <p:spPr/>
        <p:txBody>
          <a:bodyPr/>
          <a:lstStyle>
            <a:lvl1pPr>
              <a:defRPr>
                <a:solidFill>
                  <a:schemeClr val="tx2"/>
                </a:solidFill>
              </a:defRPr>
            </a:lvl1pPr>
          </a:lstStyle>
          <a:p>
            <a:r>
              <a:rPr lang="zh-TW" altLang="en-US"/>
              <a:t>按一下以編輯母片標題樣式</a:t>
            </a:r>
            <a:endParaRPr lang="en-US"/>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5" name="Date Placeholder 4"/>
          <p:cNvSpPr>
            <a:spLocks noGrp="1"/>
          </p:cNvSpPr>
          <p:nvPr>
            <p:ph type="dt" sz="half" idx="10"/>
          </p:nvPr>
        </p:nvSpPr>
        <p:spPr/>
        <p:txBody>
          <a:bodyPr/>
          <a:lstStyle/>
          <a:p>
            <a:fld id="{07EE1524-B970-43DA-BF58-17B94E6A1117}" type="datetime1">
              <a:rPr lang="zh-TW" altLang="en-US" smtClean="0"/>
              <a:t>2020/9/30</a:t>
            </a:fld>
            <a:endParaRPr lang="zh-TW" altLang="en-US"/>
          </a:p>
        </p:txBody>
      </p:sp>
      <p:sp>
        <p:nvSpPr>
          <p:cNvPr id="6" name="Footer Placeholder 5"/>
          <p:cNvSpPr>
            <a:spLocks noGrp="1"/>
          </p:cNvSpPr>
          <p:nvPr>
            <p:ph type="ftr" sz="quarter" idx="11"/>
          </p:nvPr>
        </p:nvSpPr>
        <p:spPr/>
        <p:txBody>
          <a:bodyPr/>
          <a:lstStyle/>
          <a:p>
            <a:endParaRPr lang="zh-TW" altLang="en-US"/>
          </a:p>
        </p:txBody>
      </p:sp>
      <p:sp>
        <p:nvSpPr>
          <p:cNvPr id="7" name="Slide Number Placeholder 6"/>
          <p:cNvSpPr>
            <a:spLocks noGrp="1"/>
          </p:cNvSpPr>
          <p:nvPr>
            <p:ph type="sldNum" sz="quarter" idx="12"/>
          </p:nvPr>
        </p:nvSpPr>
        <p:spPr/>
        <p:txBody>
          <a:bodyPr/>
          <a:lstStyle/>
          <a:p>
            <a:fld id="{DEC57970-1AC1-424E-BCBF-450F1CBE6088}" type="slidenum">
              <a:rPr lang="zh-TW" altLang="en-US" smtClean="0"/>
              <a:t>‹#›</a:t>
            </a:fld>
            <a:endParaRPr lang="zh-TW" altLang="en-US"/>
          </a:p>
        </p:txBody>
      </p:sp>
    </p:spTree>
    <p:extLst>
      <p:ext uri="{BB962C8B-B14F-4D97-AF65-F5344CB8AC3E}">
        <p14:creationId xmlns:p14="http://schemas.microsoft.com/office/powerpoint/2010/main" val="1713142713"/>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較">
    <p:spTree>
      <p:nvGrpSpPr>
        <p:cNvPr id="1" name=""/>
        <p:cNvGrpSpPr/>
        <p:nvPr/>
      </p:nvGrpSpPr>
      <p:grpSpPr>
        <a:xfrm>
          <a:off x="0" y="0"/>
          <a: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zh-TW" altLang="en-US"/>
              <a:t>按一下以編輯母片標題樣式</a:t>
            </a:r>
            <a:endParaRPr lang="en-US"/>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ct val="0"/>
              </a:spcBef>
              <a:spcAft>
                <a:spcPct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ct val="0"/>
              </a:spcBef>
              <a:spcAft>
                <a:spcPct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7" name="Date Placeholder 6"/>
          <p:cNvSpPr>
            <a:spLocks noGrp="1"/>
          </p:cNvSpPr>
          <p:nvPr>
            <p:ph type="dt" sz="half" idx="10"/>
          </p:nvPr>
        </p:nvSpPr>
        <p:spPr/>
        <p:txBody>
          <a:bodyPr/>
          <a:lstStyle/>
          <a:p>
            <a:fld id="{97A96C0D-94F3-4075-BB4E-B564EF3FB3AE}" type="datetime1">
              <a:rPr lang="zh-TW" altLang="en-US" smtClean="0"/>
              <a:t>2020/9/30</a:t>
            </a:fld>
            <a:endParaRPr lang="zh-TW" altLang="en-US"/>
          </a:p>
        </p:txBody>
      </p:sp>
      <p:sp>
        <p:nvSpPr>
          <p:cNvPr id="8" name="Footer Placeholder 7"/>
          <p:cNvSpPr>
            <a:spLocks noGrp="1"/>
          </p:cNvSpPr>
          <p:nvPr>
            <p:ph type="ftr" sz="quarter" idx="11"/>
          </p:nvPr>
        </p:nvSpPr>
        <p:spPr/>
        <p:txBody>
          <a:bodyPr/>
          <a:lstStyle/>
          <a:p>
            <a:endParaRPr lang="zh-TW" altLang="en-US"/>
          </a:p>
        </p:txBody>
      </p:sp>
      <p:sp>
        <p:nvSpPr>
          <p:cNvPr id="9" name="Slide Number Placeholder 8"/>
          <p:cNvSpPr>
            <a:spLocks noGrp="1"/>
          </p:cNvSpPr>
          <p:nvPr>
            <p:ph type="sldNum" sz="quarter" idx="12"/>
          </p:nvPr>
        </p:nvSpPr>
        <p:spPr/>
        <p:txBody>
          <a:bodyPr/>
          <a:lstStyle/>
          <a:p>
            <a:fld id="{DEC57970-1AC1-424E-BCBF-450F1CBE6088}" type="slidenum">
              <a:rPr lang="zh-TW" altLang="en-US" smtClean="0"/>
              <a:t>‹#›</a:t>
            </a:fld>
            <a:endParaRPr lang="zh-TW" altLang="en-US"/>
          </a:p>
        </p:txBody>
      </p:sp>
    </p:spTree>
    <p:extLst>
      <p:ext uri="{BB962C8B-B14F-4D97-AF65-F5344CB8AC3E}">
        <p14:creationId xmlns:p14="http://schemas.microsoft.com/office/powerpoint/2010/main" val="2852153586"/>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只有標題">
    <p:spTree>
      <p:nvGrpSpPr>
        <p:cNvPr id="1" name=""/>
        <p:cNvGrpSpPr/>
        <p:nvPr/>
      </p:nvGrpSpPr>
      <p:grpSpPr>
        <a:xfrm>
          <a:off x="0" y="0"/>
          <a: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Date Placeholder 2"/>
          <p:cNvSpPr>
            <a:spLocks noGrp="1"/>
          </p:cNvSpPr>
          <p:nvPr>
            <p:ph type="dt" sz="half" idx="10"/>
          </p:nvPr>
        </p:nvSpPr>
        <p:spPr/>
        <p:txBody>
          <a:bodyPr/>
          <a:lstStyle/>
          <a:p>
            <a:fld id="{8B6783D4-A40F-4D38-BC05-ADB3B2AA8663}" type="datetime1">
              <a:rPr lang="zh-TW" altLang="en-US" smtClean="0"/>
              <a:t>2020/9/30</a:t>
            </a:fld>
            <a:endParaRPr lang="zh-TW" altLang="en-US"/>
          </a:p>
        </p:txBody>
      </p:sp>
      <p:sp>
        <p:nvSpPr>
          <p:cNvPr id="4" name="Footer Placeholder 3"/>
          <p:cNvSpPr>
            <a:spLocks noGrp="1"/>
          </p:cNvSpPr>
          <p:nvPr>
            <p:ph type="ftr" sz="quarter" idx="11"/>
          </p:nvPr>
        </p:nvSpPr>
        <p:spPr/>
        <p:txBody>
          <a:bodyPr/>
          <a:lstStyle/>
          <a:p>
            <a:endParaRPr lang="zh-TW" altLang="en-US"/>
          </a:p>
        </p:txBody>
      </p:sp>
      <p:sp>
        <p:nvSpPr>
          <p:cNvPr id="5" name="Slide Number Placeholder 4"/>
          <p:cNvSpPr>
            <a:spLocks noGrp="1"/>
          </p:cNvSpPr>
          <p:nvPr>
            <p:ph type="sldNum" sz="quarter" idx="12"/>
          </p:nvPr>
        </p:nvSpPr>
        <p:spPr/>
        <p:txBody>
          <a:bodyPr/>
          <a:lstStyle/>
          <a:p>
            <a:fld id="{DEC57970-1AC1-424E-BCBF-450F1CBE6088}" type="slidenum">
              <a:rPr lang="zh-TW" altLang="en-US" smtClean="0"/>
              <a:t>‹#›</a:t>
            </a:fld>
            <a:endParaRPr lang="zh-TW" altLang="en-US"/>
          </a:p>
        </p:txBody>
      </p:sp>
    </p:spTree>
    <p:extLst>
      <p:ext uri="{BB962C8B-B14F-4D97-AF65-F5344CB8AC3E}">
        <p14:creationId xmlns:p14="http://schemas.microsoft.com/office/powerpoint/2010/main" val="543021126"/>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Date Placeholder 1"/>
          <p:cNvSpPr>
            <a:spLocks noGrp="1"/>
          </p:cNvSpPr>
          <p:nvPr>
            <p:ph type="dt" sz="half" idx="10"/>
          </p:nvPr>
        </p:nvSpPr>
        <p:spPr/>
        <p:txBody>
          <a:bodyPr/>
          <a:lstStyle/>
          <a:p>
            <a:fld id="{612CE228-A437-492B-AFA6-91181A7EC2AB}" type="datetime1">
              <a:rPr lang="zh-TW" altLang="en-US" smtClean="0"/>
              <a:t>2020/9/30</a:t>
            </a:fld>
            <a:endParaRPr lang="zh-TW" altLang="en-US"/>
          </a:p>
        </p:txBody>
      </p:sp>
      <p:sp>
        <p:nvSpPr>
          <p:cNvPr id="3" name="Footer Placeholder 2"/>
          <p:cNvSpPr>
            <a:spLocks noGrp="1"/>
          </p:cNvSpPr>
          <p:nvPr>
            <p:ph type="ftr" sz="quarter" idx="11"/>
          </p:nvPr>
        </p:nvSpPr>
        <p:spPr/>
        <p:txBody>
          <a:bodyPr/>
          <a:lstStyle/>
          <a:p>
            <a:endParaRPr lang="zh-TW" altLang="en-US"/>
          </a:p>
        </p:txBody>
      </p:sp>
      <p:sp>
        <p:nvSpPr>
          <p:cNvPr id="4" name="Slide Number Placeholder 3"/>
          <p:cNvSpPr>
            <a:spLocks noGrp="1"/>
          </p:cNvSpPr>
          <p:nvPr>
            <p:ph type="sldNum" sz="quarter" idx="12"/>
          </p:nvPr>
        </p:nvSpPr>
        <p:spPr/>
        <p:txBody>
          <a:bodyPr/>
          <a:lstStyle/>
          <a:p>
            <a:fld id="{DEC57970-1AC1-424E-BCBF-450F1CBE6088}" type="slidenum">
              <a:rPr lang="zh-TW" altLang="en-US" smtClean="0"/>
              <a:t>‹#›</a:t>
            </a:fld>
            <a:endParaRPr lang="zh-TW" altLang="en-US"/>
          </a:p>
        </p:txBody>
      </p:sp>
    </p:spTree>
    <p:extLst>
      <p:ext uri="{BB962C8B-B14F-4D97-AF65-F5344CB8AC3E}">
        <p14:creationId xmlns:p14="http://schemas.microsoft.com/office/powerpoint/2010/main" val="4053526186"/>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objTx" preserve="1">
  <p:cSld name="含標題的內容">
    <p:spTree>
      <p:nvGrpSpPr>
        <p:cNvPr id="1" name=""/>
        <p:cNvGrpSpPr/>
        <p:nvPr/>
      </p:nvGrpSpPr>
      <p:grpSpPr>
        <a:xfrm>
          <a:off x="0" y="0"/>
          <a: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zh-TW" altLang="en-US"/>
              <a:t>按一下以編輯母片標題樣式</a:t>
            </a:r>
            <a:endParaRPr lang="en-US"/>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ct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編輯母片文字樣式</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AA299455-EF1A-40C4-B3E4-66E265AB9C9B}" type="datetime1">
              <a:rPr lang="zh-TW" altLang="en-US" smtClean="0"/>
              <a:t>2020/9/30</a:t>
            </a:fld>
            <a:endParaRPr lang="zh-TW" alt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zh-TW" alt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DEC57970-1AC1-424E-BCBF-450F1CBE6088}" type="slidenum">
              <a:rPr lang="zh-TW" altLang="en-US" smtClean="0"/>
              <a:t>‹#›</a:t>
            </a:fld>
            <a:endParaRPr lang="zh-TW" alt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Tree>
    <p:extLst>
      <p:ext uri="{BB962C8B-B14F-4D97-AF65-F5344CB8AC3E}">
        <p14:creationId xmlns:p14="http://schemas.microsoft.com/office/powerpoint/2010/main" val="4145781872"/>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picTx" preserve="1">
  <p:cSld name="含標題的圖片">
    <p:spTree>
      <p:nvGrpSpPr>
        <p:cNvPr id="1" name=""/>
        <p:cNvGrpSpPr/>
        <p:nvPr/>
      </p:nvGrpSpPr>
      <p:grpSpPr>
        <a:xfrm>
          <a:off x="0" y="0"/>
          <a: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zh-TW" altLang="en-US"/>
              <a:t>按一下以編輯母片標題樣式</a:t>
            </a:r>
            <a:endParaRPr lang="en-US"/>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a:t>按一下圖示以新增圖片</a:t>
            </a:r>
            <a:endParaRPr lang="en-US"/>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ct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編輯母片文字樣式</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0ADF7BFF-BB59-4C3F-AD24-04E830D75450}" type="datetime1">
              <a:rPr lang="zh-TW" altLang="en-US" smtClean="0"/>
              <a:t>2020/9/30</a:t>
            </a:fld>
            <a:endParaRPr lang="zh-TW" alt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zh-TW" alt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DEC57970-1AC1-424E-BCBF-450F1CBE6088}" type="slidenum">
              <a:rPr lang="zh-TW" altLang="en-US" smtClean="0"/>
              <a:t>‹#›</a:t>
            </a:fld>
            <a:endParaRPr lang="zh-TW" alt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Tree>
    <p:extLst>
      <p:ext uri="{BB962C8B-B14F-4D97-AF65-F5344CB8AC3E}">
        <p14:creationId xmlns:p14="http://schemas.microsoft.com/office/powerpoint/2010/main" val="1472707577"/>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標題及直排文字">
    <p:spTree>
      <p:nvGrpSpPr>
        <p:cNvPr id="1" name=""/>
        <p:cNvGrpSpPr/>
        <p:nvPr/>
      </p:nvGrpSpPr>
      <p:grpSpPr>
        <a:xfrm>
          <a:off x="0" y="0"/>
          <a: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Date Placeholder 3"/>
          <p:cNvSpPr>
            <a:spLocks noGrp="1"/>
          </p:cNvSpPr>
          <p:nvPr>
            <p:ph type="dt" sz="half" idx="10"/>
          </p:nvPr>
        </p:nvSpPr>
        <p:spPr/>
        <p:txBody>
          <a:bodyPr/>
          <a:lstStyle/>
          <a:p>
            <a:fld id="{F3DC569C-FAB2-4610-99AA-2DB8E70DFF2C}" type="datetime1">
              <a:rPr lang="zh-TW" altLang="en-US" smtClean="0"/>
              <a:t>2020/9/30</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DEC57970-1AC1-424E-BCBF-450F1CBE6088}" type="slidenum">
              <a:rPr lang="zh-TW" altLang="en-US" smtClean="0"/>
              <a:t>‹#›</a:t>
            </a:fld>
            <a:endParaRPr lang="zh-TW" altLang="en-US"/>
          </a:p>
        </p:txBody>
      </p:sp>
    </p:spTree>
    <p:extLst>
      <p:ext uri="{BB962C8B-B14F-4D97-AF65-F5344CB8AC3E}">
        <p14:creationId xmlns:p14="http://schemas.microsoft.com/office/powerpoint/2010/main" val="4209774356"/>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直排標題及文字">
    <p:spTree>
      <p:nvGrpSpPr>
        <p:cNvPr id="1" name=""/>
        <p:cNvGrpSpPr/>
        <p:nvPr/>
      </p:nvGrpSpPr>
      <p:grpSpPr>
        <a:xfrm>
          <a:off x="0" y="0"/>
          <a:ext cx="0" cy="0"/>
        </a:xfrm>
      </p:grpSpPr>
      <p:sp>
        <p:nvSpPr>
          <p:cNvPr id="2" name="Vertical Title 1"/>
          <p:cNvSpPr>
            <a:spLocks noGrp="1"/>
          </p:cNvSpPr>
          <p:nvPr>
            <p:ph type="title" orient="vert"/>
          </p:nvPr>
        </p:nvSpPr>
        <p:spPr>
          <a:xfrm>
            <a:off x="9596561" y="624156"/>
            <a:ext cx="1565766" cy="5243244"/>
          </a:xfrm>
        </p:spPr>
        <p:txBody>
          <a:bodyPr vert="eaVert"/>
          <a:lstStyle/>
          <a:p>
            <a:r>
              <a:rPr lang="zh-TW" altLang="en-US"/>
              <a:t>按一下以編輯母片標題樣式</a:t>
            </a:r>
            <a:endParaRPr lang="en-US"/>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Date Placeholder 3"/>
          <p:cNvSpPr>
            <a:spLocks noGrp="1"/>
          </p:cNvSpPr>
          <p:nvPr>
            <p:ph type="dt" sz="half" idx="10"/>
          </p:nvPr>
        </p:nvSpPr>
        <p:spPr/>
        <p:txBody>
          <a:bodyPr/>
          <a:lstStyle/>
          <a:p>
            <a:fld id="{20CF82FF-A4E9-476B-81FB-223365F69CD7}" type="datetime1">
              <a:rPr lang="zh-TW" altLang="en-US" smtClean="0"/>
              <a:t>2020/9/30</a:t>
            </a:fld>
            <a:endParaRPr lang="zh-TW" altLang="en-US"/>
          </a:p>
        </p:txBody>
      </p:sp>
      <p:sp>
        <p:nvSpPr>
          <p:cNvPr id="5" name="Footer Placeholder 4"/>
          <p:cNvSpPr>
            <a:spLocks noGrp="1"/>
          </p:cNvSpPr>
          <p:nvPr>
            <p:ph type="ftr" sz="quarter" idx="11"/>
          </p:nvPr>
        </p:nvSpPr>
        <p:spPr/>
        <p:txBody>
          <a:bodyPr/>
          <a:lstStyle/>
          <a:p>
            <a:endParaRPr lang="zh-TW" altLang="en-US"/>
          </a:p>
        </p:txBody>
      </p:sp>
      <p:sp>
        <p:nvSpPr>
          <p:cNvPr id="6" name="Slide Number Placeholder 5"/>
          <p:cNvSpPr>
            <a:spLocks noGrp="1"/>
          </p:cNvSpPr>
          <p:nvPr>
            <p:ph type="sldNum" sz="quarter" idx="12"/>
          </p:nvPr>
        </p:nvSpPr>
        <p:spPr/>
        <p:txBody>
          <a:bodyPr/>
          <a:lstStyle/>
          <a:p>
            <a:fld id="{DEC57970-1AC1-424E-BCBF-450F1CBE6088}" type="slidenum">
              <a:rPr lang="zh-TW" altLang="en-US" smtClean="0"/>
              <a:t>‹#›</a:t>
            </a:fld>
            <a:endParaRPr lang="zh-TW" altLang="en-US"/>
          </a:p>
        </p:txBody>
      </p:sp>
    </p:spTree>
    <p:extLst>
      <p:ext uri="{BB962C8B-B14F-4D97-AF65-F5344CB8AC3E}">
        <p14:creationId xmlns:p14="http://schemas.microsoft.com/office/powerpoint/2010/main" val="2393470647"/>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2"/>
        </a:solidFill>
        <a:effectLst/>
      </p:bgPr>
    </p:bg>
    <p:spTree>
      <p:nvGrpSpPr>
        <p:cNvPr id="1" name=""/>
        <p:cNvGrpSpPr/>
        <p:nvPr/>
      </p:nvGrpSpPr>
      <p:grpSpPr>
        <a:xfrm>
          <a:off x="0" y="0"/>
          <a: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zh-TW" altLang="en-US"/>
              <a:t>按一下以編輯母片標題樣式</a:t>
            </a:r>
            <a:endParaRPr lang="en-US"/>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7CB6E4AE-4F21-4FC6-B3A0-6B83C481BCDD}" type="datetime1">
              <a:rPr lang="zh-TW" altLang="en-US" smtClean="0"/>
              <a:t>2020/9/30</a:t>
            </a:fld>
            <a:endParaRPr lang="zh-TW" alt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zh-TW" alt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DEC57970-1AC1-424E-BCBF-450F1CBE6088}" type="slidenum">
              <a:rPr lang="zh-TW" altLang="en-US" smtClean="0"/>
              <a:t>‹#›</a:t>
            </a:fld>
            <a:endParaRPr lang="zh-TW" alt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Tree>
    <p:extLst>
      <p:ext uri="{BB962C8B-B14F-4D97-AF65-F5344CB8AC3E}">
        <p14:creationId xmlns:p14="http://schemas.microsoft.com/office/powerpoint/2010/main" val="3282578162"/>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ransition/>
  <p:timing/>
  <p:hf hdr="0" ftr="0" dt="0"/>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1.jpeg" /><Relationship Id="rId4" Type="http://schemas.openxmlformats.org/officeDocument/2006/relationships/image" Target="../media/image2.jpeg" /><Relationship Id="rId5" Type="http://schemas.openxmlformats.org/officeDocument/2006/relationships/image" Target="../media/image3.jpeg" /><Relationship Id="rId6" Type="http://schemas.microsoft.com/office/2007/relationships/hdphoto" Target="../media/hdphoto1.wdp"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jpeg" /><Relationship Id="rId3" Type="http://schemas.openxmlformats.org/officeDocument/2006/relationships/image" Target="../media/image5.jpeg" /><Relationship Id="rId4" Type="http://schemas.microsoft.com/office/2007/relationships/hdphoto" Target="../media/hdphoto2.wdp"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image" Target="../media/image6.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jpeg" /><Relationship Id="rId3" Type="http://schemas.openxmlformats.org/officeDocument/2006/relationships/image" Target="../media/image8.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jpeg" /><Relationship Id="rId3" Type="http://schemas.openxmlformats.org/officeDocument/2006/relationships/image" Target="../media/image10.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jpeg" /><Relationship Id="rId3" Type="http://schemas.openxmlformats.org/officeDocument/2006/relationships/image" Target="../media/image12.jpeg" /><Relationship Id="rId4" Type="http://schemas.openxmlformats.org/officeDocument/2006/relationships/image" Target="../media/image13.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標題 1">
            <a:extLst>
              <a:ext uri="{FF2B5EF4-FFF2-40B4-BE49-F238E27FC236}">
                <a16:creationId xmlns:a16="http://schemas.microsoft.com/office/drawing/2014/main" id="{56E63438-FC11-4B21-B440-3110D161B30E}"/>
              </a:ext>
            </a:extLst>
          </p:cNvPr>
          <p:cNvSpPr>
            <a:spLocks noGrp="1"/>
          </p:cNvSpPr>
          <p:nvPr>
            <p:ph type="ctrTitle"/>
          </p:nvPr>
        </p:nvSpPr>
        <p:spPr>
          <a:xfrm>
            <a:off x="374467" y="1149650"/>
            <a:ext cx="11421292" cy="3113911"/>
          </a:xfrm>
        </p:spPr>
        <p:txBody>
          <a:bodyPr anchor="ctr">
            <a:normAutofit/>
          </a:bodyPr>
          <a:lstStyle/>
          <a:p>
            <a:pPr>
              <a:lnSpc>
                <a:spcPct val="150000"/>
              </a:lnSpc>
            </a:pPr>
            <a:r>
              <a:rPr lang="zh-TW" altLang="en-US" sz="4000" b="1"/>
              <a:t>丹麥將學校本位課程</a:t>
            </a:r>
            <a:r>
              <a:rPr lang="en-US" altLang="zh-TW" sz="4000" b="1"/>
              <a:t>”</a:t>
            </a:r>
            <a:r>
              <a:rPr lang="zh-TW" altLang="en-US" sz="4000" b="1"/>
              <a:t>附加</a:t>
            </a:r>
            <a:r>
              <a:rPr lang="en-US" altLang="zh-TW" sz="4000" b="1"/>
              <a:t>”</a:t>
            </a:r>
            <a:r>
              <a:rPr lang="zh-TW" altLang="en-US" sz="4000" b="1"/>
              <a:t>健康促進</a:t>
            </a:r>
            <a:br>
              <a:rPr lang="en-US" altLang="zh-TW" sz="4000" b="1"/>
            </a:br>
            <a:r>
              <a:rPr lang="zh-TW" altLang="en-US" sz="4000" b="1"/>
              <a:t>：健康融入教學課程時間</a:t>
            </a:r>
            <a:br>
              <a:rPr lang="en-US" altLang="zh-TW" sz="3600" b="1"/>
            </a:br>
            <a:r>
              <a:rPr lang="en-US" altLang="zh-TW" sz="2000" b="1"/>
              <a:t>Danish ‘add-in’ school-based health promotion:</a:t>
            </a:r>
            <a:br>
              <a:rPr lang="en-US" altLang="zh-TW" sz="2000" b="1"/>
            </a:br>
            <a:r>
              <a:rPr lang="en-US" altLang="zh-TW" sz="2000" b="1"/>
              <a:t>integrating health in curriculum time</a:t>
            </a:r>
            <a:endParaRPr lang="zh-TW" altLang="en-US" sz="5400" b="1"/>
          </a:p>
        </p:txBody>
      </p:sp>
      <p:sp>
        <p:nvSpPr>
          <p:cNvPr id="3" name="副標題 2">
            <a:extLst>
              <a:ext uri="{FF2B5EF4-FFF2-40B4-BE49-F238E27FC236}">
                <a16:creationId xmlns:a16="http://schemas.microsoft.com/office/drawing/2014/main" id="{D47B233E-9764-473F-AD91-063AAA81AB0A}"/>
              </a:ext>
            </a:extLst>
          </p:cNvPr>
          <p:cNvSpPr>
            <a:spLocks noGrp="1"/>
          </p:cNvSpPr>
          <p:nvPr>
            <p:ph type="subTitle" idx="1"/>
          </p:nvPr>
        </p:nvSpPr>
        <p:spPr>
          <a:xfrm>
            <a:off x="2669277" y="4263561"/>
            <a:ext cx="6831673" cy="2097280"/>
          </a:xfrm>
        </p:spPr>
        <p:txBody>
          <a:bodyPr>
            <a:normAutofit/>
          </a:bodyPr>
          <a:lstStyle/>
          <a:p>
            <a:r>
              <a:rPr lang="de-DE" altLang="zh-TW" sz="1800">
                <a:solidFill>
                  <a:schemeClr val="accent2">
                    <a:lumMod val="50000"/>
                  </a:schemeClr>
                </a:solidFill>
              </a:rPr>
              <a:t>Peter Bentsen, </a:t>
            </a:r>
          </a:p>
          <a:p>
            <a:r>
              <a:rPr lang="de-DE" altLang="zh-TW" sz="1800">
                <a:solidFill>
                  <a:schemeClr val="accent2">
                    <a:lumMod val="50000"/>
                  </a:schemeClr>
                </a:solidFill>
              </a:rPr>
              <a:t>Ane H. Bonde, </a:t>
            </a:r>
          </a:p>
          <a:p>
            <a:r>
              <a:rPr lang="de-DE" altLang="zh-TW" sz="1800">
                <a:solidFill>
                  <a:schemeClr val="accent2">
                    <a:lumMod val="50000"/>
                  </a:schemeClr>
                </a:solidFill>
              </a:rPr>
              <a:t>Mikkel B. Schneller,</a:t>
            </a:r>
          </a:p>
          <a:p>
            <a:r>
              <a:rPr lang="sv-SE" altLang="zh-TW" sz="1800">
                <a:solidFill>
                  <a:schemeClr val="accent2">
                    <a:lumMod val="50000"/>
                  </a:schemeClr>
                </a:solidFill>
              </a:rPr>
              <a:t>Dina Danielsen, </a:t>
            </a:r>
          </a:p>
          <a:p>
            <a:r>
              <a:rPr lang="sv-SE" altLang="zh-TW" sz="1800">
                <a:solidFill>
                  <a:schemeClr val="accent2">
                    <a:lumMod val="50000"/>
                  </a:schemeClr>
                </a:solidFill>
              </a:rPr>
              <a:t>Maria Bruselius-Jensen, </a:t>
            </a:r>
          </a:p>
          <a:p>
            <a:r>
              <a:rPr lang="sv-SE" altLang="zh-TW" sz="1800">
                <a:solidFill>
                  <a:schemeClr val="accent2">
                    <a:lumMod val="50000"/>
                  </a:schemeClr>
                </a:solidFill>
              </a:rPr>
              <a:t>Jens Aagaard-Hansen</a:t>
            </a:r>
            <a:endParaRPr lang="zh-TW" altLang="en-US" sz="1800">
              <a:solidFill>
                <a:schemeClr val="accent2">
                  <a:lumMod val="50000"/>
                </a:schemeClr>
              </a:solidFill>
            </a:endParaRPr>
          </a:p>
        </p:txBody>
      </p:sp>
      <p:sp>
        <p:nvSpPr>
          <p:cNvPr id="4" name="矩形 3">
            <a:extLst>
              <a:ext uri="{FF2B5EF4-FFF2-40B4-BE49-F238E27FC236}">
                <a16:creationId xmlns:a16="http://schemas.microsoft.com/office/drawing/2014/main" id="{D896840B-BD6D-41AF-BD37-D349657C1FE4}"/>
              </a:ext>
            </a:extLst>
          </p:cNvPr>
          <p:cNvSpPr/>
          <p:nvPr/>
        </p:nvSpPr>
        <p:spPr>
          <a:xfrm>
            <a:off x="767302" y="6176175"/>
            <a:ext cx="4162486" cy="369332"/>
          </a:xfrm>
          <a:prstGeom prst="rect">
            <a:avLst/>
          </a:prstGeom>
        </p:spPr>
        <p:txBody>
          <a:bodyPr wrap="none">
            <a:spAutoFit/>
          </a:bodyPr>
          <a:lstStyle/>
          <a:p>
            <a:r>
              <a:rPr lang="en-US" altLang="zh-TW">
                <a:latin typeface="AdvPSA3A2"/>
              </a:rPr>
              <a:t>Health Promotion International</a:t>
            </a:r>
            <a:r>
              <a:rPr lang="en-US" altLang="zh-TW">
                <a:latin typeface="AdvPSA3A1"/>
              </a:rPr>
              <a:t>, 2018, 1–8</a:t>
            </a:r>
            <a:endParaRPr lang="zh-TW" altLang="en-US"/>
          </a:p>
        </p:txBody>
      </p:sp>
      <p:sp>
        <p:nvSpPr>
          <p:cNvPr id="5" name="投影片編號版面配置區 4">
            <a:extLst>
              <a:ext uri="{FF2B5EF4-FFF2-40B4-BE49-F238E27FC236}">
                <a16:creationId xmlns:a16="http://schemas.microsoft.com/office/drawing/2014/main" id="{3D4F2ADA-988A-42C0-B21F-69C67B5BE240}"/>
              </a:ext>
            </a:extLst>
          </p:cNvPr>
          <p:cNvSpPr>
            <a:spLocks noGrp="1"/>
          </p:cNvSpPr>
          <p:nvPr>
            <p:ph type="sldNum" sz="quarter" idx="12"/>
          </p:nvPr>
        </p:nvSpPr>
        <p:spPr/>
        <p:txBody>
          <a:bodyPr/>
          <a:lstStyle/>
          <a:p>
            <a:fld id="{DEC57970-1AC1-424E-BCBF-450F1CBE6088}" type="slidenum">
              <a:rPr lang="zh-TW" altLang="en-US" smtClean="0"/>
              <a:t>1</a:t>
            </a:fld>
            <a:endParaRPr lang="zh-TW" altLang="en-US"/>
          </a:p>
        </p:txBody>
      </p:sp>
    </p:spTree>
    <p:extLst>
      <p:ext uri="{BB962C8B-B14F-4D97-AF65-F5344CB8AC3E}">
        <p14:creationId xmlns:p14="http://schemas.microsoft.com/office/powerpoint/2010/main" val="1782183412"/>
      </p:ext>
    </p:extLst>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6" name="內容版面配置區 5">
            <a:extLst>
              <a:ext uri="{FF2B5EF4-FFF2-40B4-BE49-F238E27FC236}">
                <a16:creationId xmlns:a16="http://schemas.microsoft.com/office/drawing/2014/main" id="{4AD2357D-5897-47E8-AF2B-EEB742D68A49}"/>
              </a:ext>
            </a:extLst>
          </p:cNvPr>
          <p:cNvSpPr>
            <a:spLocks noGrp="1"/>
          </p:cNvSpPr>
          <p:nvPr>
            <p:ph idx="1"/>
          </p:nvPr>
        </p:nvSpPr>
        <p:spPr>
          <a:xfrm>
            <a:off x="1371600" y="457199"/>
            <a:ext cx="10352314" cy="5959929"/>
          </a:xfrm>
        </p:spPr>
        <p:txBody>
          <a:bodyPr>
            <a:normAutofit lnSpcReduction="10000"/>
          </a:bodyPr>
          <a:lstStyle/>
          <a:p>
            <a:pPr>
              <a:lnSpc>
                <a:spcPct val="150000"/>
              </a:lnSpc>
            </a:pPr>
            <a:r>
              <a:rPr lang="en-US" altLang="zh-TW" sz="3200" b="1"/>
              <a:t>INTRODUCTION</a:t>
            </a:r>
            <a:r>
              <a:rPr lang="zh-TW" altLang="en-US" sz="3200" b="1"/>
              <a:t>前言</a:t>
            </a:r>
            <a:endParaRPr lang="en-US" altLang="zh-TW" sz="3200" b="1"/>
          </a:p>
          <a:p>
            <a:pPr>
              <a:lnSpc>
                <a:spcPct val="150000"/>
              </a:lnSpc>
            </a:pPr>
            <a:r>
              <a:rPr lang="en-US" altLang="zh-TW" sz="3200" b="1"/>
              <a:t>3</a:t>
            </a:r>
            <a:r>
              <a:rPr lang="zh-TW" altLang="en-US" sz="3200" b="1"/>
              <a:t>個丹麥</a:t>
            </a:r>
            <a:r>
              <a:rPr lang="en-US" altLang="zh-TW" sz="3200" b="1"/>
              <a:t>”add-in” </a:t>
            </a:r>
            <a:r>
              <a:rPr lang="zh-TW" altLang="en-US" sz="3200" b="1"/>
              <a:t>健康促進的案例</a:t>
            </a:r>
            <a:endParaRPr lang="en-US" altLang="zh-TW" sz="3200" b="1"/>
          </a:p>
          <a:p>
            <a:pPr lvl="1">
              <a:lnSpc>
                <a:spcPct val="150000"/>
              </a:lnSpc>
            </a:pPr>
            <a:r>
              <a:rPr lang="en-US" altLang="zh-TW" sz="3000" i="0" u="sng"/>
              <a:t>IMOVE</a:t>
            </a:r>
            <a:r>
              <a:rPr lang="en-US" altLang="zh-TW" sz="3000" i="0"/>
              <a:t>: </a:t>
            </a:r>
            <a:r>
              <a:rPr lang="en-US" altLang="zh-TW" i="0"/>
              <a:t>AWARENESS OF DAILY PHYSICAL ACTIVITY IN MATH EDUCATION</a:t>
            </a:r>
          </a:p>
          <a:p>
            <a:pPr lvl="1">
              <a:lnSpc>
                <a:spcPct val="150000"/>
              </a:lnSpc>
            </a:pPr>
            <a:r>
              <a:rPr lang="en-US" altLang="zh-TW" sz="3000" i="0" u="sng"/>
              <a:t>MOVE EAT LEARN</a:t>
            </a:r>
            <a:r>
              <a:rPr lang="en-US" altLang="zh-TW" sz="3000" i="0"/>
              <a:t>: </a:t>
            </a:r>
            <a:r>
              <a:rPr lang="en-US" altLang="zh-TW" i="0"/>
              <a:t>CROSS-CULTURAL ENCOUNTERS AS DRIVERS FOR HEALTH</a:t>
            </a:r>
            <a:endParaRPr lang="en-US" altLang="zh-TW" sz="3000" i="0"/>
          </a:p>
          <a:p>
            <a:pPr lvl="1">
              <a:lnSpc>
                <a:spcPct val="150000"/>
              </a:lnSpc>
            </a:pPr>
            <a:r>
              <a:rPr lang="en-US" altLang="zh-TW" sz="3000" i="0" u="sng"/>
              <a:t>EDUCATION OUTSIDE THE CLASSROOM</a:t>
            </a:r>
            <a:r>
              <a:rPr lang="en-US" altLang="zh-TW" i="0"/>
              <a:t>: LEARNING, HEALTH AND WELL-BEING THROUGH OUTDOOR TEACHING</a:t>
            </a:r>
          </a:p>
          <a:p>
            <a:pPr>
              <a:lnSpc>
                <a:spcPct val="150000"/>
              </a:lnSpc>
            </a:pPr>
            <a:r>
              <a:rPr lang="en-US" altLang="zh-TW" sz="3200" b="1"/>
              <a:t>DISCUSSION</a:t>
            </a:r>
            <a:r>
              <a:rPr lang="zh-TW" altLang="en-US" sz="3200" b="1"/>
              <a:t>討論</a:t>
            </a:r>
            <a:endParaRPr lang="en-US" altLang="zh-TW" sz="3200" b="1"/>
          </a:p>
          <a:p>
            <a:pPr>
              <a:lnSpc>
                <a:spcPct val="150000"/>
              </a:lnSpc>
            </a:pPr>
            <a:r>
              <a:rPr lang="en-US" altLang="zh-TW" sz="3200" b="1"/>
              <a:t>CONCLUSION</a:t>
            </a:r>
            <a:r>
              <a:rPr lang="zh-TW" altLang="en-US" sz="3200" b="1"/>
              <a:t>結論</a:t>
            </a:r>
          </a:p>
        </p:txBody>
      </p:sp>
      <p:sp>
        <p:nvSpPr>
          <p:cNvPr id="2" name="投影片編號版面配置區 1">
            <a:extLst>
              <a:ext uri="{FF2B5EF4-FFF2-40B4-BE49-F238E27FC236}">
                <a16:creationId xmlns:a16="http://schemas.microsoft.com/office/drawing/2014/main" id="{FD1A0E04-71E1-4E33-8FC1-B5ED421DA8DC}"/>
              </a:ext>
            </a:extLst>
          </p:cNvPr>
          <p:cNvSpPr>
            <a:spLocks noGrp="1"/>
          </p:cNvSpPr>
          <p:nvPr>
            <p:ph type="sldNum" sz="quarter" idx="12"/>
          </p:nvPr>
        </p:nvSpPr>
        <p:spPr/>
        <p:txBody>
          <a:bodyPr/>
          <a:lstStyle/>
          <a:p>
            <a:fld id="{DEC57970-1AC1-424E-BCBF-450F1CBE6088}" type="slidenum">
              <a:rPr lang="zh-TW" altLang="en-US" smtClean="0"/>
              <a:t>2</a:t>
            </a:fld>
            <a:endParaRPr lang="zh-TW" altLang="en-US"/>
          </a:p>
        </p:txBody>
      </p:sp>
    </p:spTree>
    <p:extLst>
      <p:ext uri="{BB962C8B-B14F-4D97-AF65-F5344CB8AC3E}">
        <p14:creationId xmlns:p14="http://schemas.microsoft.com/office/powerpoint/2010/main" val="1278038081"/>
      </p:ext>
    </p:extLst>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內容版面配置區 2">
            <a:extLst>
              <a:ext uri="{FF2B5EF4-FFF2-40B4-BE49-F238E27FC236}">
                <a16:creationId xmlns:a16="http://schemas.microsoft.com/office/drawing/2014/main" id="{35796BF1-FDD0-47E5-9C9A-5CF5E5218146}"/>
              </a:ext>
            </a:extLst>
          </p:cNvPr>
          <p:cNvSpPr>
            <a:spLocks noGrp="1"/>
          </p:cNvSpPr>
          <p:nvPr>
            <p:ph idx="1"/>
          </p:nvPr>
        </p:nvSpPr>
        <p:spPr>
          <a:xfrm>
            <a:off x="1371600" y="1443613"/>
            <a:ext cx="10414584" cy="5212080"/>
          </a:xfrm>
        </p:spPr>
        <p:txBody>
          <a:bodyPr>
            <a:normAutofit/>
          </a:bodyPr>
          <a:lstStyle/>
          <a:p>
            <a:pPr>
              <a:lnSpc>
                <a:spcPct val="150000"/>
              </a:lnSpc>
            </a:pPr>
            <a:r>
              <a:rPr lang="zh-TW" altLang="en-US" sz="2400"/>
              <a:t>在歐洲，健康促進學校框見識建立在</a:t>
            </a:r>
            <a:r>
              <a:rPr lang="zh-TW" altLang="en-US" sz="2400" b="1"/>
              <a:t>民主</a:t>
            </a:r>
            <a:r>
              <a:rPr lang="en-US" altLang="zh-TW" sz="2400"/>
              <a:t>(democracy)</a:t>
            </a:r>
            <a:r>
              <a:rPr lang="zh-TW" altLang="en-US" sz="2400"/>
              <a:t>、</a:t>
            </a:r>
            <a:r>
              <a:rPr lang="zh-TW" altLang="en-US" sz="2400" b="1"/>
              <a:t>賦權</a:t>
            </a:r>
            <a:r>
              <a:rPr lang="en-US" altLang="zh-TW" sz="2400"/>
              <a:t>(empowerment)</a:t>
            </a:r>
            <a:r>
              <a:rPr lang="zh-TW" altLang="en-US" sz="2400"/>
              <a:t>、</a:t>
            </a:r>
            <a:r>
              <a:rPr lang="zh-TW" altLang="en-US" sz="2400" b="1"/>
              <a:t>平等</a:t>
            </a:r>
            <a:r>
              <a:rPr lang="en-US" altLang="zh-TW" sz="2400"/>
              <a:t>(equity)</a:t>
            </a:r>
            <a:r>
              <a:rPr lang="zh-TW" altLang="en-US" sz="2400"/>
              <a:t>、</a:t>
            </a:r>
            <a:r>
              <a:rPr lang="zh-TW" altLang="en-US" sz="2400" b="1"/>
              <a:t>參與</a:t>
            </a:r>
            <a:r>
              <a:rPr lang="en-US" altLang="zh-TW" sz="2400"/>
              <a:t>(participation)</a:t>
            </a:r>
            <a:r>
              <a:rPr lang="zh-TW" altLang="en-US" sz="2400"/>
              <a:t>之上（</a:t>
            </a:r>
            <a:r>
              <a:rPr lang="en-US" altLang="zh-TW" sz="2400" err="1"/>
              <a:t>Barnekow-Rasmussen</a:t>
            </a:r>
            <a:r>
              <a:rPr lang="zh-TW" altLang="en-US" sz="2400"/>
              <a:t>和</a:t>
            </a:r>
            <a:r>
              <a:rPr lang="en-US" altLang="zh-TW" sz="2400"/>
              <a:t>Rivett</a:t>
            </a:r>
            <a:r>
              <a:rPr lang="zh-TW" altLang="en-US" sz="2400"/>
              <a:t>，</a:t>
            </a:r>
            <a:r>
              <a:rPr lang="en-US" altLang="zh-TW" sz="2400"/>
              <a:t>2000</a:t>
            </a:r>
            <a:r>
              <a:rPr lang="zh-TW" altLang="en-US" sz="2400"/>
              <a:t>； </a:t>
            </a:r>
            <a:r>
              <a:rPr lang="en-US" altLang="zh-TW" sz="2400"/>
              <a:t>Young</a:t>
            </a:r>
            <a:r>
              <a:rPr lang="zh-TW" altLang="en-US" sz="2400"/>
              <a:t>，</a:t>
            </a:r>
            <a:r>
              <a:rPr lang="en-US" altLang="zh-TW" sz="2400"/>
              <a:t>2005</a:t>
            </a:r>
            <a:r>
              <a:rPr lang="zh-TW" altLang="en-US" sz="2400"/>
              <a:t>； </a:t>
            </a:r>
            <a:r>
              <a:rPr lang="en-US" altLang="zh-TW" sz="2400"/>
              <a:t>Paulus</a:t>
            </a:r>
            <a:r>
              <a:rPr lang="zh-TW" altLang="en-US" sz="2400"/>
              <a:t>，</a:t>
            </a:r>
            <a:r>
              <a:rPr lang="en-US" altLang="zh-TW" sz="2400"/>
              <a:t>2007</a:t>
            </a:r>
            <a:r>
              <a:rPr lang="zh-TW" altLang="en-US" sz="2400"/>
              <a:t>）</a:t>
            </a:r>
            <a:endParaRPr lang="en-US" altLang="zh-TW" sz="2400"/>
          </a:p>
          <a:p>
            <a:pPr>
              <a:lnSpc>
                <a:spcPct val="150000"/>
              </a:lnSpc>
            </a:pPr>
            <a:r>
              <a:rPr lang="zh-TW" altLang="en-US" sz="2400"/>
              <a:t>健康促進學校框架結合了</a:t>
            </a:r>
            <a:r>
              <a:rPr lang="zh-TW" altLang="en-US" sz="2400" b="1"/>
              <a:t>健康教育課程</a:t>
            </a:r>
            <a:r>
              <a:rPr lang="zh-TW" altLang="en-US" sz="2400"/>
              <a:t>、</a:t>
            </a:r>
            <a:r>
              <a:rPr lang="zh-TW" altLang="en-US" sz="2400" b="1"/>
              <a:t>學校政策制定</a:t>
            </a:r>
            <a:r>
              <a:rPr lang="zh-TW" altLang="en-US" sz="2400"/>
              <a:t>、</a:t>
            </a:r>
            <a:r>
              <a:rPr lang="zh-TW" altLang="en-US" sz="2400" b="1"/>
              <a:t>學校環境</a:t>
            </a:r>
            <a:r>
              <a:rPr lang="zh-TW" altLang="en-US" sz="2400"/>
              <a:t>、</a:t>
            </a:r>
            <a:r>
              <a:rPr lang="zh-TW" altLang="en-US" sz="2400" b="1"/>
              <a:t>生活能力的發展</a:t>
            </a:r>
            <a:r>
              <a:rPr lang="en-US" altLang="zh-TW" sz="2400" b="1"/>
              <a:t>(</a:t>
            </a:r>
            <a:r>
              <a:rPr lang="zh-TW" altLang="en-US" sz="2400" b="1"/>
              <a:t>素養</a:t>
            </a:r>
            <a:r>
              <a:rPr lang="en-US" altLang="zh-TW" sz="2400" b="1"/>
              <a:t>)</a:t>
            </a:r>
            <a:r>
              <a:rPr lang="zh-TW" altLang="en-US" sz="2400"/>
              <a:t>，</a:t>
            </a:r>
            <a:r>
              <a:rPr lang="zh-TW" altLang="en-US" sz="2400" b="1"/>
              <a:t>涉及學校生活與周邊社區</a:t>
            </a:r>
            <a:r>
              <a:rPr lang="zh-TW" altLang="en-US" sz="2400"/>
              <a:t>。</a:t>
            </a:r>
            <a:r>
              <a:rPr lang="en-US" altLang="zh-TW" sz="2400"/>
              <a:t>(SHE Network, 2013).</a:t>
            </a:r>
          </a:p>
          <a:p>
            <a:pPr>
              <a:lnSpc>
                <a:spcPct val="150000"/>
              </a:lnSpc>
            </a:pPr>
            <a:r>
              <a:rPr lang="zh-TW" altLang="en-US" sz="2400"/>
              <a:t>過去研究顯示，健康促進學校介入方案對於身體活動、菸害防制、水果及蔬菜攝取量的影響很小，但是目前少數研究完成長及結果的長期影響，因此尚未確定健康促進學校方的可持續性。</a:t>
            </a:r>
            <a:r>
              <a:rPr lang="da-DK" altLang="zh-TW" sz="2400"/>
              <a:t>(Langford et al., 2014, 2015)</a:t>
            </a:r>
            <a:endParaRPr lang="zh-TW" altLang="en-US" sz="2400"/>
          </a:p>
        </p:txBody>
      </p:sp>
      <p:sp>
        <p:nvSpPr>
          <p:cNvPr id="5" name="標題 1">
            <a:extLst>
              <a:ext uri="{FF2B5EF4-FFF2-40B4-BE49-F238E27FC236}">
                <a16:creationId xmlns:a16="http://schemas.microsoft.com/office/drawing/2014/main" id="{0D969AEC-D46B-4267-9D2E-A0F897289A54}"/>
              </a:ext>
            </a:extLst>
          </p:cNvPr>
          <p:cNvSpPr>
            <a:spLocks noGrp="1"/>
          </p:cNvSpPr>
          <p:nvPr>
            <p:ph type="title"/>
          </p:nvPr>
        </p:nvSpPr>
        <p:spPr>
          <a:xfrm>
            <a:off x="1371600" y="685800"/>
            <a:ext cx="9601200" cy="960120"/>
          </a:xfrm>
        </p:spPr>
        <p:txBody>
          <a:bodyPr/>
          <a:lstStyle/>
          <a:p>
            <a:r>
              <a:rPr lang="en-US" altLang="zh-TW" b="1"/>
              <a:t>INTRODUCTION</a:t>
            </a:r>
            <a:r>
              <a:rPr lang="zh-TW" altLang="en-US" b="1"/>
              <a:t>前言</a:t>
            </a:r>
          </a:p>
        </p:txBody>
      </p:sp>
      <p:sp>
        <p:nvSpPr>
          <p:cNvPr id="6" name="投影片編號版面配置區 5">
            <a:extLst>
              <a:ext uri="{FF2B5EF4-FFF2-40B4-BE49-F238E27FC236}">
                <a16:creationId xmlns:a16="http://schemas.microsoft.com/office/drawing/2014/main" id="{34A41977-7ED2-4EF4-9A66-CB624B11DEC6}"/>
              </a:ext>
            </a:extLst>
          </p:cNvPr>
          <p:cNvSpPr>
            <a:spLocks noGrp="1"/>
          </p:cNvSpPr>
          <p:nvPr>
            <p:ph type="sldNum" sz="quarter" idx="12"/>
          </p:nvPr>
        </p:nvSpPr>
        <p:spPr/>
        <p:txBody>
          <a:bodyPr/>
          <a:lstStyle/>
          <a:p>
            <a:fld id="{DEC57970-1AC1-424E-BCBF-450F1CBE6088}" type="slidenum">
              <a:rPr lang="zh-TW" altLang="en-US" smtClean="0"/>
              <a:t>3</a:t>
            </a:fld>
            <a:endParaRPr lang="zh-TW" altLang="en-US"/>
          </a:p>
        </p:txBody>
      </p:sp>
    </p:spTree>
    <p:extLst>
      <p:ext uri="{BB962C8B-B14F-4D97-AF65-F5344CB8AC3E}">
        <p14:creationId xmlns:p14="http://schemas.microsoft.com/office/powerpoint/2010/main" val="69776963"/>
      </p:ext>
    </p:extLst>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標題 1">
            <a:extLst>
              <a:ext uri="{FF2B5EF4-FFF2-40B4-BE49-F238E27FC236}">
                <a16:creationId xmlns:a16="http://schemas.microsoft.com/office/drawing/2014/main" id="{9E0A1C94-3002-459B-B500-448EA6AF84F5}"/>
              </a:ext>
            </a:extLst>
          </p:cNvPr>
          <p:cNvSpPr>
            <a:spLocks noGrp="1"/>
          </p:cNvSpPr>
          <p:nvPr>
            <p:ph type="title"/>
          </p:nvPr>
        </p:nvSpPr>
        <p:spPr>
          <a:xfrm>
            <a:off x="1371600" y="381000"/>
            <a:ext cx="9601200" cy="853440"/>
          </a:xfrm>
        </p:spPr>
        <p:txBody>
          <a:bodyPr/>
          <a:lstStyle/>
          <a:p>
            <a:r>
              <a:rPr lang="en-US" altLang="zh-TW" b="1"/>
              <a:t>INTRODUCTION</a:t>
            </a:r>
            <a:endParaRPr lang="zh-TW" altLang="en-US" b="1"/>
          </a:p>
        </p:txBody>
      </p:sp>
      <p:sp>
        <p:nvSpPr>
          <p:cNvPr id="3" name="內容版面配置區 2">
            <a:extLst>
              <a:ext uri="{FF2B5EF4-FFF2-40B4-BE49-F238E27FC236}">
                <a16:creationId xmlns:a16="http://schemas.microsoft.com/office/drawing/2014/main" id="{63E89C82-A618-449E-BB76-9F95C4A927A3}"/>
              </a:ext>
            </a:extLst>
          </p:cNvPr>
          <p:cNvSpPr>
            <a:spLocks noGrp="1"/>
          </p:cNvSpPr>
          <p:nvPr>
            <p:ph idx="1"/>
          </p:nvPr>
        </p:nvSpPr>
        <p:spPr>
          <a:xfrm>
            <a:off x="1371600" y="1458853"/>
            <a:ext cx="10302240" cy="5196840"/>
          </a:xfrm>
        </p:spPr>
        <p:txBody>
          <a:bodyPr>
            <a:normAutofit fontScale="92500"/>
          </a:bodyPr>
          <a:lstStyle/>
          <a:p>
            <a:pPr>
              <a:lnSpc>
                <a:spcPct val="150000"/>
              </a:lnSpc>
            </a:pPr>
            <a:r>
              <a:rPr lang="zh-TW" altLang="en-US" sz="2800"/>
              <a:t>可持續面臨的挑戰是，</a:t>
            </a:r>
            <a:r>
              <a:rPr lang="zh-TW" altLang="en-US" sz="2800" b="1"/>
              <a:t>健康促進學校應整合至學校生活的各個層面以及與學校新目標及願景連結</a:t>
            </a:r>
            <a:r>
              <a:rPr lang="zh-TW" altLang="en-US" sz="2800"/>
              <a:t>。</a:t>
            </a:r>
            <a:r>
              <a:rPr lang="en-US" altLang="zh-TW"/>
              <a:t>(Inchley et al.,</a:t>
            </a:r>
            <a:r>
              <a:rPr lang="zh-TW" altLang="en-US"/>
              <a:t> </a:t>
            </a:r>
            <a:r>
              <a:rPr lang="en-US" altLang="zh-TW"/>
              <a:t>2007; Macnab et al., 2014). </a:t>
            </a:r>
            <a:endParaRPr lang="en-US" altLang="zh-TW" sz="2800"/>
          </a:p>
          <a:p>
            <a:pPr>
              <a:lnSpc>
                <a:spcPct val="150000"/>
              </a:lnSpc>
            </a:pPr>
            <a:r>
              <a:rPr lang="zh-TW" altLang="en-US" sz="2800"/>
              <a:t>有部分的說法是，</a:t>
            </a:r>
            <a:r>
              <a:rPr lang="zh-TW" altLang="en-US" sz="2800" b="1"/>
              <a:t>「健康」</a:t>
            </a:r>
            <a:r>
              <a:rPr lang="zh-TW" altLang="en-US" sz="2800"/>
              <a:t>通常不代表一個</a:t>
            </a:r>
            <a:r>
              <a:rPr lang="zh-TW" altLang="en-US" sz="2800" b="1"/>
              <a:t>核心的主題</a:t>
            </a:r>
            <a:r>
              <a:rPr lang="zh-TW" altLang="en-US" sz="2800"/>
              <a:t>，因此許多學校正在減少學校健康教育的課程。</a:t>
            </a:r>
            <a:r>
              <a:rPr lang="en-US" altLang="zh-TW"/>
              <a:t>(Shepherd et al., 2013, Tancred et al., 2017).</a:t>
            </a:r>
            <a:endParaRPr lang="en-US" altLang="zh-TW" sz="2800"/>
          </a:p>
          <a:p>
            <a:pPr>
              <a:lnSpc>
                <a:spcPct val="150000"/>
              </a:lnSpc>
            </a:pPr>
            <a:r>
              <a:rPr lang="zh-TW" altLang="en-US" sz="2800"/>
              <a:t>因此這不是一個法令的規範，對學校績效上是沒有幫助的，然而政府越來越重視用績效來管理學校，也越來越多父母因此選擇績效好的學校就讀。</a:t>
            </a:r>
            <a:r>
              <a:rPr lang="en-US" altLang="zh-TW" sz="1800"/>
              <a:t>(Shepherd et al., 2013, Tancred et al., 2017).</a:t>
            </a:r>
          </a:p>
        </p:txBody>
      </p:sp>
      <p:sp>
        <p:nvSpPr>
          <p:cNvPr id="4" name="投影片編號版面配置區 3">
            <a:extLst>
              <a:ext uri="{FF2B5EF4-FFF2-40B4-BE49-F238E27FC236}">
                <a16:creationId xmlns:a16="http://schemas.microsoft.com/office/drawing/2014/main" id="{C7889AF1-B01E-415D-B88D-73D1FE9FC413}"/>
              </a:ext>
            </a:extLst>
          </p:cNvPr>
          <p:cNvSpPr>
            <a:spLocks noGrp="1"/>
          </p:cNvSpPr>
          <p:nvPr>
            <p:ph type="sldNum" sz="quarter" idx="12"/>
          </p:nvPr>
        </p:nvSpPr>
        <p:spPr/>
        <p:txBody>
          <a:bodyPr/>
          <a:lstStyle/>
          <a:p>
            <a:fld id="{DEC57970-1AC1-424E-BCBF-450F1CBE6088}" type="slidenum">
              <a:rPr lang="zh-TW" altLang="en-US" smtClean="0"/>
              <a:t>4</a:t>
            </a:fld>
            <a:endParaRPr lang="zh-TW" altLang="en-US"/>
          </a:p>
        </p:txBody>
      </p:sp>
    </p:spTree>
    <p:extLst>
      <p:ext uri="{BB962C8B-B14F-4D97-AF65-F5344CB8AC3E}">
        <p14:creationId xmlns:p14="http://schemas.microsoft.com/office/powerpoint/2010/main" val="3731034169"/>
      </p:ext>
    </p:extLst>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標題 1">
            <a:extLst>
              <a:ext uri="{FF2B5EF4-FFF2-40B4-BE49-F238E27FC236}">
                <a16:creationId xmlns:a16="http://schemas.microsoft.com/office/drawing/2014/main" id="{9E0A1C94-3002-459B-B500-448EA6AF84F5}"/>
              </a:ext>
            </a:extLst>
          </p:cNvPr>
          <p:cNvSpPr>
            <a:spLocks noGrp="1"/>
          </p:cNvSpPr>
          <p:nvPr>
            <p:ph type="title"/>
          </p:nvPr>
        </p:nvSpPr>
        <p:spPr>
          <a:xfrm>
            <a:off x="1371600" y="685800"/>
            <a:ext cx="9601200" cy="853440"/>
          </a:xfrm>
        </p:spPr>
        <p:txBody>
          <a:bodyPr/>
          <a:lstStyle/>
          <a:p>
            <a:r>
              <a:rPr lang="en-US" altLang="zh-TW" b="1"/>
              <a:t>INTRODUCTION</a:t>
            </a:r>
            <a:endParaRPr lang="zh-TW" altLang="en-US" b="1"/>
          </a:p>
        </p:txBody>
      </p:sp>
      <p:sp>
        <p:nvSpPr>
          <p:cNvPr id="3" name="內容版面配置區 2">
            <a:extLst>
              <a:ext uri="{FF2B5EF4-FFF2-40B4-BE49-F238E27FC236}">
                <a16:creationId xmlns:a16="http://schemas.microsoft.com/office/drawing/2014/main" id="{63E89C82-A618-449E-BB76-9F95C4A927A3}"/>
              </a:ext>
            </a:extLst>
          </p:cNvPr>
          <p:cNvSpPr>
            <a:spLocks noGrp="1"/>
          </p:cNvSpPr>
          <p:nvPr>
            <p:ph idx="1"/>
          </p:nvPr>
        </p:nvSpPr>
        <p:spPr>
          <a:xfrm>
            <a:off x="1666240" y="2001520"/>
            <a:ext cx="9601200" cy="3967480"/>
          </a:xfrm>
        </p:spPr>
        <p:txBody>
          <a:bodyPr>
            <a:normAutofit lnSpcReduction="10000"/>
          </a:bodyPr>
          <a:lstStyle/>
          <a:p>
            <a:pPr>
              <a:lnSpc>
                <a:spcPct val="150000"/>
              </a:lnSpc>
            </a:pPr>
            <a:r>
              <a:rPr lang="zh-TW" altLang="en-US" sz="2800"/>
              <a:t>本研究基於</a:t>
            </a:r>
            <a:r>
              <a:rPr lang="en-US" altLang="zh-TW" sz="2800" b="1"/>
              <a:t>”add-in”</a:t>
            </a:r>
            <a:r>
              <a:rPr lang="zh-TW" altLang="en-US" sz="2800"/>
              <a:t>方法，介紹三個丹麥小學健康促進的案例</a:t>
            </a:r>
            <a:r>
              <a:rPr lang="en-US" altLang="zh-TW" sz="2800"/>
              <a:t>(</a:t>
            </a:r>
            <a:r>
              <a:rPr lang="zh-TW" altLang="en-US" sz="2800"/>
              <a:t>年齡介於</a:t>
            </a:r>
            <a:r>
              <a:rPr lang="en-US" altLang="zh-TW" sz="2800"/>
              <a:t>5-16</a:t>
            </a:r>
            <a:r>
              <a:rPr lang="zh-TW" altLang="en-US" sz="2800"/>
              <a:t>歲</a:t>
            </a:r>
            <a:r>
              <a:rPr lang="en-US" altLang="zh-TW" sz="2800"/>
              <a:t>)</a:t>
            </a:r>
            <a:r>
              <a:rPr lang="zh-TW" altLang="en-US" sz="2800"/>
              <a:t>，用外加式的方法調動更多資源、跨學科的教學與學習，並擴大以學校為基礎的健康活動範圍，提高可持續性。</a:t>
            </a:r>
            <a:endParaRPr lang="en-US" altLang="zh-TW" sz="2800"/>
          </a:p>
          <a:p>
            <a:pPr>
              <a:lnSpc>
                <a:spcPct val="150000"/>
              </a:lnSpc>
            </a:pPr>
            <a:r>
              <a:rPr lang="zh-TW" altLang="en-US" sz="2800"/>
              <a:t>因此研究認為</a:t>
            </a:r>
            <a:r>
              <a:rPr lang="en-US" altLang="zh-TW" sz="2800"/>
              <a:t>”add-in”</a:t>
            </a:r>
            <a:r>
              <a:rPr lang="zh-TW" altLang="en-US" sz="2800"/>
              <a:t>方法可能為學校實施健康促進內容提供一種更容易的方法。</a:t>
            </a:r>
          </a:p>
        </p:txBody>
      </p:sp>
      <p:sp>
        <p:nvSpPr>
          <p:cNvPr id="5" name="投影片編號版面配置區 4">
            <a:extLst>
              <a:ext uri="{FF2B5EF4-FFF2-40B4-BE49-F238E27FC236}">
                <a16:creationId xmlns:a16="http://schemas.microsoft.com/office/drawing/2014/main" id="{2C89B3C2-A284-42B6-A203-C4CCFF25CB64}"/>
              </a:ext>
            </a:extLst>
          </p:cNvPr>
          <p:cNvSpPr>
            <a:spLocks noGrp="1"/>
          </p:cNvSpPr>
          <p:nvPr>
            <p:ph type="sldNum" sz="quarter" idx="12"/>
          </p:nvPr>
        </p:nvSpPr>
        <p:spPr/>
        <p:txBody>
          <a:bodyPr/>
          <a:lstStyle/>
          <a:p>
            <a:fld id="{DEC57970-1AC1-424E-BCBF-450F1CBE6088}" type="slidenum">
              <a:rPr lang="zh-TW" altLang="en-US" smtClean="0"/>
              <a:t>5</a:t>
            </a:fld>
            <a:endParaRPr lang="zh-TW" altLang="en-US"/>
          </a:p>
        </p:txBody>
      </p:sp>
    </p:spTree>
    <p:extLst>
      <p:ext uri="{BB962C8B-B14F-4D97-AF65-F5344CB8AC3E}">
        <p14:creationId xmlns:p14="http://schemas.microsoft.com/office/powerpoint/2010/main" val="1103040050"/>
      </p:ext>
    </p:extLst>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矩形 1">
            <a:extLst>
              <a:ext uri="{FF2B5EF4-FFF2-40B4-BE49-F238E27FC236}">
                <a16:creationId xmlns:a16="http://schemas.microsoft.com/office/drawing/2014/main" id="{CDDE228D-5E61-480A-A322-EAAC87EB55B9}"/>
              </a:ext>
            </a:extLst>
          </p:cNvPr>
          <p:cNvSpPr/>
          <p:nvPr/>
        </p:nvSpPr>
        <p:spPr>
          <a:xfrm>
            <a:off x="4368800" y="2306320"/>
            <a:ext cx="3149600" cy="894080"/>
          </a:xfrm>
          <a:prstGeom prst="rect">
            <a:avLst/>
          </a:prstGeom>
        </p:spPr>
        <p:style>
          <a:lnRef idx="3">
            <a:schemeClr val="lt1"/>
          </a:lnRef>
          <a:fillRef idx="1">
            <a:schemeClr val="dk1"/>
          </a:fillRef>
          <a:effectRef idx="1">
            <a:schemeClr val="dk1"/>
          </a:effectRef>
          <a:fontRef idx="minor">
            <a:schemeClr val="lt1"/>
          </a:fontRef>
        </p:style>
        <p:txBody>
          <a:bodyPr rtlCol="0" anchor="ctr"/>
          <a:lstStyle/>
          <a:p>
            <a:pPr algn="ctr"/>
            <a:endParaRPr lang="zh-TW" altLang="en-US"/>
          </a:p>
        </p:txBody>
      </p:sp>
      <p:sp>
        <p:nvSpPr>
          <p:cNvPr id="4" name="標題 3">
            <a:extLst>
              <a:ext uri="{FF2B5EF4-FFF2-40B4-BE49-F238E27FC236}">
                <a16:creationId xmlns:a16="http://schemas.microsoft.com/office/drawing/2014/main" id="{87B7F5C4-A7E5-4F2D-AB82-609F31C9161F}"/>
              </a:ext>
            </a:extLst>
          </p:cNvPr>
          <p:cNvSpPr>
            <a:spLocks noGrp="1"/>
          </p:cNvSpPr>
          <p:nvPr>
            <p:ph type="title"/>
          </p:nvPr>
        </p:nvSpPr>
        <p:spPr/>
        <p:txBody>
          <a:bodyPr>
            <a:normAutofit fontScale="90000"/>
          </a:bodyPr>
          <a:lstStyle/>
          <a:p>
            <a:r>
              <a:rPr lang="en-US" altLang="zh-TW"/>
              <a:t>THREE DANISH CASES OF </a:t>
            </a:r>
            <a:r>
              <a:rPr lang="en-US" altLang="zh-TW" b="1"/>
              <a:t>‘ADD-IN’ </a:t>
            </a:r>
            <a:r>
              <a:rPr lang="en-US" altLang="zh-TW"/>
              <a:t>HEALTH PROMOTION</a:t>
            </a:r>
            <a:endParaRPr lang="zh-TW" altLang="en-US"/>
          </a:p>
        </p:txBody>
      </p:sp>
      <p:sp>
        <p:nvSpPr>
          <p:cNvPr id="5" name="文字版面配置區 4">
            <a:extLst>
              <a:ext uri="{FF2B5EF4-FFF2-40B4-BE49-F238E27FC236}">
                <a16:creationId xmlns:a16="http://schemas.microsoft.com/office/drawing/2014/main" id="{598F2112-8B38-4BE1-9CD0-D421768EC297}"/>
              </a:ext>
            </a:extLst>
          </p:cNvPr>
          <p:cNvSpPr>
            <a:spLocks noGrp="1"/>
          </p:cNvSpPr>
          <p:nvPr>
            <p:ph type="body" idx="1"/>
          </p:nvPr>
        </p:nvSpPr>
        <p:spPr/>
        <p:txBody>
          <a:bodyPr/>
          <a:lstStyle/>
          <a:p>
            <a:r>
              <a:rPr lang="zh-TW" altLang="en-US"/>
              <a:t>以下將介紹三個案例說明</a:t>
            </a:r>
            <a:r>
              <a:rPr lang="en-US" altLang="zh-TW"/>
              <a:t>“add-in”</a:t>
            </a:r>
            <a:r>
              <a:rPr lang="zh-TW" altLang="en-US"/>
              <a:t>方法運用的實例，儘管內容有些不同，但三項案例皆將健康促進之要素融入在教學課程中。</a:t>
            </a:r>
          </a:p>
        </p:txBody>
      </p:sp>
      <p:sp>
        <p:nvSpPr>
          <p:cNvPr id="3" name="投影片編號版面配置區 2">
            <a:extLst>
              <a:ext uri="{FF2B5EF4-FFF2-40B4-BE49-F238E27FC236}">
                <a16:creationId xmlns:a16="http://schemas.microsoft.com/office/drawing/2014/main" id="{2E3EF694-BECE-4137-A12B-FFE784942395}"/>
              </a:ext>
            </a:extLst>
          </p:cNvPr>
          <p:cNvSpPr>
            <a:spLocks noGrp="1"/>
          </p:cNvSpPr>
          <p:nvPr>
            <p:ph type="sldNum" sz="quarter" idx="12"/>
          </p:nvPr>
        </p:nvSpPr>
        <p:spPr/>
        <p:txBody>
          <a:bodyPr/>
          <a:lstStyle/>
          <a:p>
            <a:fld id="{DEC57970-1AC1-424E-BCBF-450F1CBE6088}" type="slidenum">
              <a:rPr lang="zh-TW" altLang="en-US" smtClean="0"/>
              <a:t>6</a:t>
            </a:fld>
            <a:endParaRPr lang="zh-TW" altLang="en-US"/>
          </a:p>
        </p:txBody>
      </p:sp>
    </p:spTree>
    <p:extLst>
      <p:ext uri="{BB962C8B-B14F-4D97-AF65-F5344CB8AC3E}">
        <p14:creationId xmlns:p14="http://schemas.microsoft.com/office/powerpoint/2010/main" val="3895099386"/>
      </p:ext>
    </p:extLst>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xfrm>
      </p:grpSpPr>
      <p:pic>
        <p:nvPicPr>
          <p:cNvPr id="6" name="圖片 5">
            <a:extLst>
              <a:ext uri="{FF2B5EF4-FFF2-40B4-BE49-F238E27FC236}">
                <a16:creationId xmlns:a16="http://schemas.microsoft.com/office/drawing/2014/main" id="{DE9E2D0F-833F-4990-BD02-D78BC7E1527F}"/>
              </a:ext>
            </a:extLst>
          </p:cNvPr>
          <p:cNvPicPr>
            <a:picLocks noChangeAspect="1"/>
          </p:cNvPicPr>
          <p:nvPr/>
        </p:nvPicPr>
        <p:blipFill>
          <a:blip r:embed="rId3"/>
          <a:stretch>
            <a:fillRect/>
          </a:stretch>
        </p:blipFill>
        <p:spPr>
          <a:xfrm>
            <a:off x="7940450" y="451557"/>
            <a:ext cx="4251550" cy="2599986"/>
          </a:xfrm>
          <a:prstGeom prst="rect">
            <a:avLst/>
          </a:prstGeom>
          <a:ln>
            <a:noFill/>
          </a:ln>
          <a:effectLst>
            <a:softEdge rad="112500"/>
          </a:effectLst>
        </p:spPr>
      </p:pic>
      <p:sp>
        <p:nvSpPr>
          <p:cNvPr id="2" name="標題 1">
            <a:extLst>
              <a:ext uri="{FF2B5EF4-FFF2-40B4-BE49-F238E27FC236}">
                <a16:creationId xmlns:a16="http://schemas.microsoft.com/office/drawing/2014/main" id="{F7098FC5-E006-456C-BCDC-49C8F244D41D}"/>
              </a:ext>
            </a:extLst>
          </p:cNvPr>
          <p:cNvSpPr>
            <a:spLocks noGrp="1"/>
          </p:cNvSpPr>
          <p:nvPr>
            <p:ph type="title"/>
          </p:nvPr>
        </p:nvSpPr>
        <p:spPr>
          <a:xfrm>
            <a:off x="1371600" y="354475"/>
            <a:ext cx="9601200" cy="1485900"/>
          </a:xfrm>
        </p:spPr>
        <p:txBody>
          <a:bodyPr>
            <a:noAutofit/>
          </a:bodyPr>
          <a:lstStyle/>
          <a:p>
            <a:r>
              <a:rPr lang="zh-TW" altLang="en-US" sz="3200" b="1"/>
              <a:t>案例一：</a:t>
            </a:r>
            <a:r>
              <a:rPr lang="en-US" altLang="zh-TW" sz="3200" b="1"/>
              <a:t>【IMOVE】</a:t>
            </a:r>
            <a:br>
              <a:rPr lang="en-US" altLang="zh-TW" sz="3200" b="1"/>
            </a:br>
            <a:r>
              <a:rPr lang="zh-TW" altLang="en-US" sz="2800" b="1"/>
              <a:t>數學教育中的日常身體活動意識</a:t>
            </a:r>
            <a:endParaRPr lang="zh-TW" altLang="en-US" sz="3200" b="1"/>
          </a:p>
        </p:txBody>
      </p:sp>
      <p:sp>
        <p:nvSpPr>
          <p:cNvPr id="3" name="內容版面配置區 2">
            <a:extLst>
              <a:ext uri="{FF2B5EF4-FFF2-40B4-BE49-F238E27FC236}">
                <a16:creationId xmlns:a16="http://schemas.microsoft.com/office/drawing/2014/main" id="{37BC8370-1C46-491C-A9B2-488DADF53E94}"/>
              </a:ext>
            </a:extLst>
          </p:cNvPr>
          <p:cNvSpPr>
            <a:spLocks noGrp="1"/>
          </p:cNvSpPr>
          <p:nvPr>
            <p:ph idx="1"/>
          </p:nvPr>
        </p:nvSpPr>
        <p:spPr>
          <a:xfrm>
            <a:off x="842108" y="1590748"/>
            <a:ext cx="7299960" cy="5268058"/>
          </a:xfrm>
        </p:spPr>
        <p:txBody>
          <a:bodyPr>
            <a:normAutofit/>
          </a:bodyPr>
          <a:lstStyle/>
          <a:p>
            <a:r>
              <a:rPr lang="zh-TW" altLang="en-US" sz="2400" b="1"/>
              <a:t>目標：</a:t>
            </a:r>
            <a:endParaRPr lang="en-US" altLang="zh-TW" sz="2400" b="1"/>
          </a:p>
          <a:p>
            <a:pPr lvl="1"/>
            <a:r>
              <a:rPr lang="en-US" altLang="zh-TW" sz="2400" i="0"/>
              <a:t>1.</a:t>
            </a:r>
            <a:r>
              <a:rPr lang="zh-TW" altLang="en-US" sz="2400" i="0"/>
              <a:t>加強學生的數學理解能力和應用統計學的能力</a:t>
            </a:r>
            <a:endParaRPr lang="en-US" altLang="zh-TW" sz="2400" i="0"/>
          </a:p>
          <a:p>
            <a:pPr lvl="1"/>
            <a:r>
              <a:rPr lang="en-US" altLang="zh-TW" sz="2400" i="0"/>
              <a:t>2.</a:t>
            </a:r>
            <a:r>
              <a:rPr lang="zh-TW" altLang="en-US" sz="2400" i="0"/>
              <a:t>增進學生對於日常生活運動的重要性、了解如何達到適當的日常體能鍛鍊。</a:t>
            </a:r>
            <a:endParaRPr lang="en-US" altLang="zh-TW" sz="2400" i="0"/>
          </a:p>
          <a:p>
            <a:r>
              <a:rPr lang="zh-TW" altLang="en-US" sz="2400" b="1"/>
              <a:t>對象：</a:t>
            </a:r>
            <a:endParaRPr lang="en-US" altLang="zh-TW" sz="2400" b="1"/>
          </a:p>
          <a:p>
            <a:pPr lvl="1"/>
            <a:r>
              <a:rPr lang="en-US" altLang="zh-TW" sz="2400" i="0"/>
              <a:t>5-7</a:t>
            </a:r>
            <a:r>
              <a:rPr lang="zh-TW" altLang="en-US" sz="2400" i="0"/>
              <a:t>年級</a:t>
            </a:r>
            <a:r>
              <a:rPr lang="en-US" altLang="zh-TW" sz="2400" i="0"/>
              <a:t>(10-14</a:t>
            </a:r>
            <a:r>
              <a:rPr lang="zh-TW" altLang="en-US" sz="2400" i="0"/>
              <a:t>歲</a:t>
            </a:r>
            <a:r>
              <a:rPr lang="en-US" altLang="zh-TW" sz="2400" i="0"/>
              <a:t>)</a:t>
            </a:r>
            <a:r>
              <a:rPr lang="zh-TW" altLang="en-US" sz="2400" i="0"/>
              <a:t>的丹麥兒童。</a:t>
            </a:r>
            <a:r>
              <a:rPr lang="en-US" altLang="zh-TW" sz="2400" i="0"/>
              <a:t>	</a:t>
            </a:r>
          </a:p>
          <a:p>
            <a:pPr>
              <a:lnSpc>
                <a:spcPct val="104000"/>
              </a:lnSpc>
            </a:pPr>
            <a:r>
              <a:rPr lang="zh-TW" altLang="en-US" sz="2400" b="1"/>
              <a:t>方法：</a:t>
            </a:r>
            <a:endParaRPr lang="en-US" altLang="zh-TW" sz="2400" b="1"/>
          </a:p>
          <a:p>
            <a:pPr marL="530352" lvl="1" indent="0">
              <a:buNone/>
            </a:pPr>
            <a:r>
              <a:rPr lang="zh-TW" altLang="en-US" sz="2400" i="0"/>
              <a:t>學生配戴計步器測量上課時間一小時中，計算總共行走的步數，接下來一周將步數分析後，在數學課程中，進行健康教育的作業。</a:t>
            </a:r>
            <a:endParaRPr lang="en-US" altLang="zh-TW" sz="2400" i="0"/>
          </a:p>
          <a:p>
            <a:endParaRPr lang="zh-TW" altLang="en-US" sz="2400"/>
          </a:p>
        </p:txBody>
      </p:sp>
      <p:sp>
        <p:nvSpPr>
          <p:cNvPr id="4" name="投影片編號版面配置區 3">
            <a:extLst>
              <a:ext uri="{FF2B5EF4-FFF2-40B4-BE49-F238E27FC236}">
                <a16:creationId xmlns:a16="http://schemas.microsoft.com/office/drawing/2014/main" id="{8B98274B-B22C-4B2B-9A4E-81181C90C249}"/>
              </a:ext>
            </a:extLst>
          </p:cNvPr>
          <p:cNvSpPr>
            <a:spLocks noGrp="1"/>
          </p:cNvSpPr>
          <p:nvPr>
            <p:ph type="sldNum" sz="quarter" idx="12"/>
          </p:nvPr>
        </p:nvSpPr>
        <p:spPr/>
        <p:txBody>
          <a:bodyPr/>
          <a:lstStyle/>
          <a:p>
            <a:fld id="{DEC57970-1AC1-424E-BCBF-450F1CBE6088}" type="slidenum">
              <a:rPr lang="zh-TW" altLang="en-US" smtClean="0"/>
              <a:t>7</a:t>
            </a:fld>
            <a:endParaRPr lang="zh-TW" altLang="en-US"/>
          </a:p>
        </p:txBody>
      </p:sp>
      <p:pic>
        <p:nvPicPr>
          <p:cNvPr id="5" name="圖片 4">
            <a:extLst>
              <a:ext uri="{FF2B5EF4-FFF2-40B4-BE49-F238E27FC236}">
                <a16:creationId xmlns:a16="http://schemas.microsoft.com/office/drawing/2014/main" id="{050B67E5-71BF-482B-BEFE-2033D01B97AA}"/>
              </a:ext>
            </a:extLst>
          </p:cNvPr>
          <p:cNvPicPr>
            <a:picLocks noChangeAspect="1"/>
          </p:cNvPicPr>
          <p:nvPr/>
        </p:nvPicPr>
        <p:blipFill>
          <a:blip r:embed="rId4"/>
          <a:stretch>
            <a:fillRect/>
          </a:stretch>
        </p:blipFill>
        <p:spPr>
          <a:xfrm>
            <a:off x="8352433" y="3179695"/>
            <a:ext cx="3427583" cy="3226748"/>
          </a:xfrm>
          <a:prstGeom prst="rect">
            <a:avLst/>
          </a:prstGeom>
          <a:ln>
            <a:noFill/>
          </a:ln>
          <a:effectLst>
            <a:softEdge rad="112500"/>
          </a:effectLst>
        </p:spPr>
      </p:pic>
      <p:pic>
        <p:nvPicPr>
          <p:cNvPr id="10" name="Picture 2" descr="计步器，步行，运动，减肥，健康PNG图片素材免费下载_图片编号4310552-PNG素材网">
            <a:extLst>
              <a:ext uri="{FF2B5EF4-FFF2-40B4-BE49-F238E27FC236}">
                <a16:creationId xmlns:a16="http://schemas.microsoft.com/office/drawing/2014/main" id="{2E889DCA-F54B-4BC0-A5D1-0414BF14BB9B}"/>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7143" b="90476" l="9699" r="89967">
                        <a14:foregroundMark x1="61873" y1="8333" x2="69231" y2="8333"/>
                        <a14:foregroundMark x1="61538" y1="32143" x2="36789" y2="37500"/>
                        <a14:foregroundMark x1="36789" y1="37500" x2="56187" y2="41071"/>
                        <a14:foregroundMark x1="63211" y1="37500" x2="63211" y2="37500"/>
                        <a14:foregroundMark x1="63880" y1="19643" x2="47826" y2="38095"/>
                        <a14:foregroundMark x1="47826" y1="38095" x2="58528" y2="48214"/>
                        <a14:foregroundMark x1="58863" y1="47619" x2="36455" y2="44048"/>
                        <a14:foregroundMark x1="36455" y1="44048" x2="36120" y2="54167"/>
                        <a14:foregroundMark x1="38462" y1="54167" x2="21405" y2="44643"/>
                        <a14:foregroundMark x1="21405" y1="44643" x2="31104" y2="55357"/>
                        <a14:foregroundMark x1="31104" y1="57143" x2="51505" y2="53571"/>
                        <a14:foregroundMark x1="51505" y1="53571" x2="53512" y2="50595"/>
                        <a14:foregroundMark x1="49498" y1="51786" x2="33445" y2="48214"/>
                        <a14:foregroundMark x1="44482" y1="39286" x2="63545" y2="46429"/>
                        <a14:foregroundMark x1="63545" y1="46429" x2="65552" y2="48810"/>
                        <a14:foregroundMark x1="68227" y1="46429" x2="67224" y2="43452"/>
                        <a14:foregroundMark x1="45485" y1="32738" x2="27090" y2="36310"/>
                        <a14:foregroundMark x1="27090" y1="36310" x2="44147" y2="35119"/>
                        <a14:foregroundMark x1="44147" y1="35119" x2="44147" y2="35119"/>
                        <a14:foregroundMark x1="51171" y1="26190" x2="30769" y2="32143"/>
                        <a14:foregroundMark x1="36789" y1="25000" x2="55184" y2="25000"/>
                        <a14:foregroundMark x1="55184" y1="25000" x2="61204" y2="20833"/>
                        <a14:foregroundMark x1="62542" y1="19048" x2="67893" y2="48214"/>
                        <a14:foregroundMark x1="67893" y1="48214" x2="67559" y2="51786"/>
                        <a14:foregroundMark x1="56522" y1="52976" x2="53177" y2="70238"/>
                        <a14:foregroundMark x1="52843" y1="72619" x2="66555" y2="70833"/>
                        <a14:foregroundMark x1="66555" y1="70833" x2="68896" y2="68452"/>
                        <a14:foregroundMark x1="68562" y1="64286" x2="31773" y2="89286"/>
                        <a14:foregroundMark x1="31773" y1="89286" x2="31438" y2="90476"/>
                        <a14:foregroundMark x1="34783" y1="90476" x2="57191" y2="77381"/>
                        <a14:foregroundMark x1="57191" y1="77381" x2="69900" y2="55357"/>
                        <a14:foregroundMark x1="69900" y1="55357" x2="68896" y2="30357"/>
                        <a14:foregroundMark x1="67224" y1="29762" x2="49833" y2="32738"/>
                        <a14:foregroundMark x1="49833" y1="32738" x2="45485" y2="26190"/>
                        <a14:foregroundMark x1="41472" y1="23214" x2="60535" y2="23214"/>
                        <a14:foregroundMark x1="60535" y1="23214" x2="62876" y2="17262"/>
                        <a14:foregroundMark x1="66555" y1="25595" x2="72241" y2="49405"/>
                        <a14:foregroundMark x1="72241" y1="36310" x2="72241" y2="39881"/>
                        <a14:foregroundMark x1="67559" y1="20833" x2="67559" y2="20833"/>
                        <a14:foregroundMark x1="67559" y1="20833" x2="67559" y2="20833"/>
                        <a14:foregroundMark x1="67559" y1="20833" x2="67559" y2="20833"/>
                        <a14:foregroundMark x1="64548" y1="48214" x2="64548" y2="48214"/>
                        <a14:foregroundMark x1="63211" y1="51190" x2="63211" y2="51190"/>
                        <a14:foregroundMark x1="63211" y1="51190" x2="63211" y2="51190"/>
                        <a14:foregroundMark x1="63211" y1="51190" x2="63211" y2="51190"/>
                        <a14:foregroundMark x1="62542" y1="51786" x2="59197" y2="53571"/>
                        <a14:foregroundMark x1="57525" y1="54167" x2="57525" y2="54167"/>
                      </a14:backgroundRemoval>
                    </a14:imgEffect>
                  </a14:imgLayer>
                </a14:imgProps>
              </a:ext>
              <a:ext uri="{28A0092B-C50C-407E-A947-70E740481C1C}">
                <a14:useLocalDpi xmlns:a14="http://schemas.microsoft.com/office/drawing/2010/main" val="0"/>
              </a:ext>
            </a:extLst>
          </a:blip>
          <a:srcRect l="16466" r="17179"/>
          <a:stretch>
            <a:fillRect/>
          </a:stretch>
        </p:blipFill>
        <p:spPr bwMode="auto">
          <a:xfrm>
            <a:off x="7046873" y="323405"/>
            <a:ext cx="1305560" cy="11055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4949728"/>
      </p:ext>
    </p:extLst>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xfrm>
      </p:grpSpPr>
      <p:sp>
        <p:nvSpPr>
          <p:cNvPr id="2" name="標題 1">
            <a:extLst>
              <a:ext uri="{FF2B5EF4-FFF2-40B4-BE49-F238E27FC236}">
                <a16:creationId xmlns:a16="http://schemas.microsoft.com/office/drawing/2014/main" id="{72C9DAA9-4817-4176-9F84-A71546DD1EAB}"/>
              </a:ext>
            </a:extLst>
          </p:cNvPr>
          <p:cNvSpPr>
            <a:spLocks noGrp="1"/>
          </p:cNvSpPr>
          <p:nvPr>
            <p:ph type="title"/>
          </p:nvPr>
        </p:nvSpPr>
        <p:spPr>
          <a:xfrm>
            <a:off x="1001210" y="420305"/>
            <a:ext cx="6954240" cy="1485900"/>
          </a:xfrm>
        </p:spPr>
        <p:txBody>
          <a:bodyPr>
            <a:noAutofit/>
          </a:bodyPr>
          <a:lstStyle/>
          <a:p>
            <a:r>
              <a:rPr lang="zh-TW" altLang="en-US" sz="3200" b="1"/>
              <a:t>案例一：</a:t>
            </a:r>
            <a:r>
              <a:rPr lang="en-US" altLang="zh-TW" sz="3200" b="1"/>
              <a:t>【IMOVE】</a:t>
            </a:r>
            <a:br>
              <a:rPr lang="en-US" altLang="zh-TW" sz="3200" b="1"/>
            </a:br>
            <a:r>
              <a:rPr lang="zh-TW" altLang="en-US" sz="2800" b="1"/>
              <a:t>數學教育中的日常身體活動意識</a:t>
            </a:r>
            <a:endParaRPr lang="zh-TW" altLang="en-US" sz="3200"/>
          </a:p>
        </p:txBody>
      </p:sp>
      <p:sp>
        <p:nvSpPr>
          <p:cNvPr id="3" name="內容版面配置區 2">
            <a:extLst>
              <a:ext uri="{FF2B5EF4-FFF2-40B4-BE49-F238E27FC236}">
                <a16:creationId xmlns:a16="http://schemas.microsoft.com/office/drawing/2014/main" id="{976876C5-F8A3-4386-AEF3-3107424BAA47}"/>
              </a:ext>
            </a:extLst>
          </p:cNvPr>
          <p:cNvSpPr>
            <a:spLocks noGrp="1"/>
          </p:cNvSpPr>
          <p:nvPr>
            <p:ph idx="1"/>
          </p:nvPr>
        </p:nvSpPr>
        <p:spPr>
          <a:xfrm>
            <a:off x="1001210" y="2033527"/>
            <a:ext cx="7301480" cy="4948178"/>
          </a:xfrm>
        </p:spPr>
        <p:txBody>
          <a:bodyPr>
            <a:normAutofit/>
          </a:bodyPr>
          <a:lstStyle/>
          <a:p>
            <a:r>
              <a:rPr lang="zh-TW" altLang="en-US" sz="2400"/>
              <a:t>分為以下三個階段</a:t>
            </a:r>
            <a:endParaRPr lang="en-US" altLang="zh-TW" sz="2400"/>
          </a:p>
          <a:p>
            <a:pPr lvl="1">
              <a:lnSpc>
                <a:spcPct val="150000"/>
              </a:lnSpc>
            </a:pPr>
            <a:r>
              <a:rPr lang="en-US" altLang="zh-TW" sz="2400" i="0"/>
              <a:t>1.</a:t>
            </a:r>
            <a:r>
              <a:rPr lang="zh-TW" altLang="en-US" sz="2400" i="0"/>
              <a:t> 配戴計步器，接著以圖表方式，將步數視覺化，增加學生的洞察力級了解自己日常身體活動的程度。</a:t>
            </a:r>
            <a:r>
              <a:rPr lang="en-US" altLang="zh-TW" sz="2400" i="0"/>
              <a:t> </a:t>
            </a:r>
            <a:r>
              <a:rPr lang="en-US" altLang="zh-TW" sz="1600" i="0"/>
              <a:t>(Bruselius-Jensen et al., 2014)</a:t>
            </a:r>
          </a:p>
          <a:p>
            <a:endParaRPr lang="zh-TW" altLang="en-US" sz="2400"/>
          </a:p>
        </p:txBody>
      </p:sp>
      <p:sp>
        <p:nvSpPr>
          <p:cNvPr id="4" name="投影片編號版面配置區 3">
            <a:extLst>
              <a:ext uri="{FF2B5EF4-FFF2-40B4-BE49-F238E27FC236}">
                <a16:creationId xmlns:a16="http://schemas.microsoft.com/office/drawing/2014/main" id="{A48A83A9-260C-4931-A458-C2C9F385C2F0}"/>
              </a:ext>
            </a:extLst>
          </p:cNvPr>
          <p:cNvSpPr>
            <a:spLocks noGrp="1"/>
          </p:cNvSpPr>
          <p:nvPr>
            <p:ph type="sldNum" sz="quarter" idx="12"/>
          </p:nvPr>
        </p:nvSpPr>
        <p:spPr/>
        <p:txBody>
          <a:bodyPr/>
          <a:lstStyle/>
          <a:p>
            <a:fld id="{DEC57970-1AC1-424E-BCBF-450F1CBE6088}" type="slidenum">
              <a:rPr lang="zh-TW" altLang="en-US" smtClean="0"/>
              <a:t>8</a:t>
            </a:fld>
            <a:endParaRPr lang="zh-TW" altLang="en-US"/>
          </a:p>
        </p:txBody>
      </p:sp>
      <p:pic>
        <p:nvPicPr>
          <p:cNvPr id="3074" name="Picture 2" descr="https://i1.kknews.cc/SIG=qpa8ae/ctp-vzntr/1534648363592847p70p4oq.jpg">
            <a:extLst>
              <a:ext uri="{FF2B5EF4-FFF2-40B4-BE49-F238E27FC236}">
                <a16:creationId xmlns:a16="http://schemas.microsoft.com/office/drawing/2014/main" id="{54577AFC-0F4E-4F7F-A79C-68C4E495486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02690" y="950865"/>
            <a:ext cx="3715462" cy="33206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矩形 6">
            <a:extLst>
              <a:ext uri="{FF2B5EF4-FFF2-40B4-BE49-F238E27FC236}">
                <a16:creationId xmlns:a16="http://schemas.microsoft.com/office/drawing/2014/main" id="{E2B5610E-404D-40C4-91EB-F5CBE79FFCB7}"/>
              </a:ext>
            </a:extLst>
          </p:cNvPr>
          <p:cNvSpPr/>
          <p:nvPr/>
        </p:nvSpPr>
        <p:spPr>
          <a:xfrm>
            <a:off x="1105598" y="4130259"/>
            <a:ext cx="10654280" cy="1686616"/>
          </a:xfrm>
          <a:prstGeom prst="rect">
            <a:avLst/>
          </a:prstGeom>
        </p:spPr>
        <p:txBody>
          <a:bodyPr wrap="square">
            <a:spAutoFit/>
          </a:bodyPr>
          <a:lstStyle/>
          <a:p>
            <a:pPr marL="800100" lvl="1" indent="-342900">
              <a:lnSpc>
                <a:spcPct val="150000"/>
              </a:lnSpc>
              <a:buFont typeface="Franklin Gothic Book" panose="020b0503020102020204" pitchFamily="34" charset="0"/>
              <a:buChar char="–"/>
            </a:pPr>
            <a:r>
              <a:rPr lang="en-US" altLang="zh-TW" sz="2400">
                <a:solidFill>
                  <a:schemeClr val="tx2"/>
                </a:solidFill>
              </a:rPr>
              <a:t>2. </a:t>
            </a:r>
            <a:r>
              <a:rPr lang="zh-TW" altLang="en-US" sz="2400">
                <a:solidFill>
                  <a:schemeClr val="tx2"/>
                </a:solidFill>
              </a:rPr>
              <a:t>研究顯示，</a:t>
            </a:r>
            <a:r>
              <a:rPr lang="en-US" altLang="zh-TW" sz="2400">
                <a:solidFill>
                  <a:schemeClr val="tx2"/>
                </a:solidFill>
              </a:rPr>
              <a:t>96%</a:t>
            </a:r>
            <a:r>
              <a:rPr lang="zh-TW" altLang="en-US" sz="2400">
                <a:solidFill>
                  <a:schemeClr val="tx2"/>
                </a:solidFill>
              </a:rPr>
              <a:t>的學生計步器的數據是有效的</a:t>
            </a:r>
            <a:r>
              <a:rPr lang="en-US" altLang="zh-TW" sz="1600">
                <a:solidFill>
                  <a:schemeClr val="tx2"/>
                </a:solidFill>
              </a:rPr>
              <a:t>(Bonde and Bruselius-Jensen, 2017)</a:t>
            </a:r>
            <a:endParaRPr lang="en-US" altLang="zh-TW" sz="2400">
              <a:solidFill>
                <a:schemeClr val="tx2"/>
              </a:solidFill>
            </a:endParaRPr>
          </a:p>
          <a:p>
            <a:pPr marL="800100" lvl="1" indent="-342900">
              <a:lnSpc>
                <a:spcPct val="150000"/>
              </a:lnSpc>
              <a:buFont typeface="Franklin Gothic Book" panose="020b0503020102020204" pitchFamily="34" charset="0"/>
              <a:buChar char="–"/>
            </a:pPr>
            <a:r>
              <a:rPr lang="en-US" altLang="zh-TW" sz="2400">
                <a:solidFill>
                  <a:schemeClr val="tx2"/>
                </a:solidFill>
              </a:rPr>
              <a:t>3. IMOVE</a:t>
            </a:r>
            <a:r>
              <a:rPr lang="zh-TW" altLang="en-US" sz="2400">
                <a:solidFill>
                  <a:schemeClr val="tx2"/>
                </a:solidFill>
              </a:rPr>
              <a:t>有助於發展學生培養有關身體活動的健康素養，將健康知識轉化為日常生活能力。 </a:t>
            </a:r>
            <a:r>
              <a:rPr lang="en-US" altLang="zh-TW" sz="1600">
                <a:solidFill>
                  <a:schemeClr val="tx2"/>
                </a:solidFill>
              </a:rPr>
              <a:t>(Bruselius-Jensen et al., 2017a)</a:t>
            </a:r>
          </a:p>
        </p:txBody>
      </p:sp>
      <p:pic>
        <p:nvPicPr>
          <p:cNvPr id="9" name="Picture 6" descr="走路图片素材_免费走路PNG设计图片大全_图精灵">
            <a:extLst>
              <a:ext uri="{FF2B5EF4-FFF2-40B4-BE49-F238E27FC236}">
                <a16:creationId xmlns:a16="http://schemas.microsoft.com/office/drawing/2014/main" id="{261B357D-D340-4BD4-AA7A-0BC5556E231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bwMode="auto">
          <a:xfrm>
            <a:off x="6360692" y="134712"/>
            <a:ext cx="2476500" cy="2476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7373892"/>
      </p:ext>
    </p:extLst>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xfrm>
      </p:grpSpPr>
      <p:sp>
        <p:nvSpPr>
          <p:cNvPr id="3" name="內容版面配置區 2">
            <a:extLst>
              <a:ext uri="{FF2B5EF4-FFF2-40B4-BE49-F238E27FC236}">
                <a16:creationId xmlns:a16="http://schemas.microsoft.com/office/drawing/2014/main" id="{6FE51C3C-45C3-4EA7-A9B6-3459A987CD44}"/>
              </a:ext>
            </a:extLst>
          </p:cNvPr>
          <p:cNvSpPr>
            <a:spLocks noGrp="1"/>
          </p:cNvSpPr>
          <p:nvPr>
            <p:ph idx="1"/>
          </p:nvPr>
        </p:nvSpPr>
        <p:spPr>
          <a:xfrm>
            <a:off x="1089540" y="1188720"/>
            <a:ext cx="6734946" cy="5669280"/>
          </a:xfrm>
        </p:spPr>
        <p:txBody>
          <a:bodyPr>
            <a:normAutofit fontScale="92500"/>
          </a:bodyPr>
          <a:lstStyle/>
          <a:p>
            <a:pPr>
              <a:lnSpc>
                <a:spcPct val="150000"/>
              </a:lnSpc>
            </a:pPr>
            <a:r>
              <a:rPr lang="en-US" altLang="zh-TW" sz="2400"/>
              <a:t>The move eat learn (MEL)</a:t>
            </a:r>
            <a:r>
              <a:rPr lang="zh-TW" altLang="en-US" sz="2400"/>
              <a:t>由丹麥與肯亞兩個不同文化的學校進行交流。</a:t>
            </a:r>
            <a:endParaRPr lang="en-US" altLang="zh-TW" sz="2400"/>
          </a:p>
          <a:p>
            <a:pPr>
              <a:lnSpc>
                <a:spcPct val="150000"/>
              </a:lnSpc>
            </a:pPr>
            <a:r>
              <a:rPr lang="zh-TW" altLang="en-US" sz="2400"/>
              <a:t>透過</a:t>
            </a:r>
            <a:r>
              <a:rPr lang="zh-TW" altLang="en-US" sz="2400" b="1"/>
              <a:t>體育</a:t>
            </a:r>
            <a:r>
              <a:rPr lang="zh-TW" altLang="en-US" sz="2400"/>
              <a:t>、</a:t>
            </a:r>
            <a:r>
              <a:rPr lang="zh-TW" altLang="en-US" sz="2400" b="1"/>
              <a:t>飲食文化</a:t>
            </a:r>
            <a:r>
              <a:rPr lang="zh-TW" altLang="en-US" sz="2400"/>
              <a:t>、</a:t>
            </a:r>
            <a:r>
              <a:rPr lang="zh-TW" altLang="en-US" sz="2400" b="1"/>
              <a:t>數學</a:t>
            </a:r>
            <a:r>
              <a:rPr lang="zh-TW" altLang="en-US" sz="2400"/>
              <a:t>、</a:t>
            </a:r>
            <a:r>
              <a:rPr lang="zh-TW" altLang="en-US" sz="2400" b="1"/>
              <a:t>科學</a:t>
            </a:r>
            <a:r>
              <a:rPr lang="zh-TW" altLang="en-US" sz="2400"/>
              <a:t>等方面示範教學</a:t>
            </a:r>
            <a:r>
              <a:rPr lang="en-US" altLang="zh-TW" sz="1600"/>
              <a:t>(Burns, 2014)</a:t>
            </a:r>
          </a:p>
          <a:p>
            <a:pPr>
              <a:lnSpc>
                <a:spcPct val="150000"/>
              </a:lnSpc>
            </a:pPr>
            <a:r>
              <a:rPr lang="zh-TW" altLang="en-US" sz="2400" b="1">
                <a:latin typeface="+mj-ea"/>
                <a:ea typeface="+mj-ea"/>
              </a:rPr>
              <a:t>目標：</a:t>
            </a:r>
            <a:r>
              <a:rPr lang="en-US" altLang="zh-TW" sz="1600">
                <a:latin typeface="+mj-ea"/>
                <a:ea typeface="+mj-ea"/>
              </a:rPr>
              <a:t>(Bruselius-Jensen et al., 2017b)</a:t>
            </a:r>
          </a:p>
          <a:p>
            <a:pPr lvl="1">
              <a:lnSpc>
                <a:spcPct val="150000"/>
              </a:lnSpc>
            </a:pPr>
            <a:r>
              <a:rPr lang="zh-TW" altLang="en-US" sz="2400" i="0">
                <a:latin typeface="+mj-ea"/>
                <a:ea typeface="+mj-ea"/>
              </a:rPr>
              <a:t>提升孩子的好奇心，產生對他人生活的洞察力，作為一種文化與社會的反思，並增強交流能力。</a:t>
            </a:r>
            <a:endParaRPr lang="en-US" altLang="zh-TW" sz="2400" i="0">
              <a:latin typeface="+mj-ea"/>
              <a:ea typeface="+mj-ea"/>
            </a:endParaRPr>
          </a:p>
          <a:p>
            <a:pPr>
              <a:lnSpc>
                <a:spcPct val="150000"/>
              </a:lnSpc>
            </a:pPr>
            <a:r>
              <a:rPr lang="zh-TW" altLang="en-US" sz="2400" b="1"/>
              <a:t>對象</a:t>
            </a:r>
            <a:r>
              <a:rPr lang="zh-TW" altLang="en-US" sz="2400"/>
              <a:t>：</a:t>
            </a:r>
            <a:endParaRPr lang="en-US" altLang="zh-TW" sz="2400"/>
          </a:p>
          <a:p>
            <a:pPr lvl="1">
              <a:lnSpc>
                <a:spcPct val="150000"/>
              </a:lnSpc>
            </a:pPr>
            <a:r>
              <a:rPr lang="en-US" altLang="zh-TW" sz="2400" i="0"/>
              <a:t>3</a:t>
            </a:r>
            <a:r>
              <a:rPr lang="zh-TW" altLang="en-US" sz="2400" i="0"/>
              <a:t>所丹麥、</a:t>
            </a:r>
            <a:r>
              <a:rPr lang="en-US" altLang="zh-TW" sz="2400" i="0"/>
              <a:t>1</a:t>
            </a:r>
            <a:r>
              <a:rPr lang="zh-TW" altLang="en-US" sz="2400" i="0"/>
              <a:t>所肯亞</a:t>
            </a:r>
            <a:r>
              <a:rPr lang="en-US" altLang="zh-TW" sz="2400" i="0"/>
              <a:t>5-6</a:t>
            </a:r>
            <a:r>
              <a:rPr lang="zh-TW" altLang="en-US" sz="2400" i="0"/>
              <a:t>年級學生</a:t>
            </a:r>
            <a:r>
              <a:rPr lang="en-US" altLang="zh-TW" sz="2400" i="0"/>
              <a:t>(10-13</a:t>
            </a:r>
            <a:r>
              <a:rPr lang="zh-TW" altLang="en-US" sz="2400" i="0"/>
              <a:t>歲</a:t>
            </a:r>
            <a:r>
              <a:rPr lang="en-US" altLang="zh-TW" sz="2400" i="0"/>
              <a:t>)</a:t>
            </a:r>
          </a:p>
        </p:txBody>
      </p:sp>
      <p:sp>
        <p:nvSpPr>
          <p:cNvPr id="4" name="標題 1">
            <a:extLst>
              <a:ext uri="{FF2B5EF4-FFF2-40B4-BE49-F238E27FC236}">
                <a16:creationId xmlns:a16="http://schemas.microsoft.com/office/drawing/2014/main" id="{AE3628E3-96EF-4D64-81CC-C3F6DA5A44C6}"/>
              </a:ext>
            </a:extLst>
          </p:cNvPr>
          <p:cNvSpPr txBox="1"/>
          <p:nvPr/>
        </p:nvSpPr>
        <p:spPr>
          <a:xfrm>
            <a:off x="1063906" y="247650"/>
            <a:ext cx="6760580" cy="1485900"/>
          </a:xfrm>
          <a:prstGeom prst="rect">
            <a:avLst/>
          </a:prstGeom>
        </p:spPr>
        <p:txBody>
          <a:bodyPr vert="horz" lIns="91440" tIns="45720" rIns="91440" bIns="45720" rtlCol="0" anchor="t">
            <a:noAutofit/>
          </a:bodyPr>
          <a:lst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a:lstStyle>
          <a:p>
            <a:r>
              <a:rPr lang="zh-TW" altLang="en-US" sz="3200" b="1"/>
              <a:t>案例二：</a:t>
            </a:r>
            <a:r>
              <a:rPr lang="en-US" altLang="zh-TW" sz="3200" b="1"/>
              <a:t>【 MOVE EAT LEARN 】</a:t>
            </a:r>
          </a:p>
          <a:p>
            <a:r>
              <a:rPr lang="zh-TW" altLang="en-US" sz="2800" b="1"/>
              <a:t>跨文化的邂逅如健康的驅動力</a:t>
            </a:r>
          </a:p>
        </p:txBody>
      </p:sp>
      <p:sp>
        <p:nvSpPr>
          <p:cNvPr id="5" name="投影片編號版面配置區 4">
            <a:extLst>
              <a:ext uri="{FF2B5EF4-FFF2-40B4-BE49-F238E27FC236}">
                <a16:creationId xmlns:a16="http://schemas.microsoft.com/office/drawing/2014/main" id="{8957E919-5D6C-4AB3-8A93-0C2EADD4DB3B}"/>
              </a:ext>
            </a:extLst>
          </p:cNvPr>
          <p:cNvSpPr>
            <a:spLocks noGrp="1"/>
          </p:cNvSpPr>
          <p:nvPr>
            <p:ph type="sldNum" sz="quarter" idx="12"/>
          </p:nvPr>
        </p:nvSpPr>
        <p:spPr/>
        <p:txBody>
          <a:bodyPr/>
          <a:lstStyle/>
          <a:p>
            <a:fld id="{DEC57970-1AC1-424E-BCBF-450F1CBE6088}" type="slidenum">
              <a:rPr lang="zh-TW" altLang="en-US" smtClean="0"/>
              <a:t>9</a:t>
            </a:fld>
            <a:endParaRPr lang="zh-TW" altLang="en-US"/>
          </a:p>
        </p:txBody>
      </p:sp>
      <p:grpSp>
        <p:nvGrpSpPr>
          <p:cNvPr id="7" name="群組 6">
            <a:extLst>
              <a:ext uri="{FF2B5EF4-FFF2-40B4-BE49-F238E27FC236}">
                <a16:creationId xmlns:a16="http://schemas.microsoft.com/office/drawing/2014/main" id="{2279F004-0B32-4566-AE03-589ED18EA99B}"/>
              </a:ext>
            </a:extLst>
          </p:cNvPr>
          <p:cNvGrpSpPr/>
          <p:nvPr/>
        </p:nvGrpSpPr>
        <p:grpSpPr>
          <a:xfrm>
            <a:off x="7943288" y="342900"/>
            <a:ext cx="4219575" cy="6267450"/>
            <a:chOff x="3986212" y="295275"/>
            <a:chExt cx="4219575" cy="6267450"/>
          </a:xfrm>
        </p:grpSpPr>
        <p:pic>
          <p:nvPicPr>
            <p:cNvPr id="2" name="圖片 1">
              <a:extLst>
                <a:ext uri="{FF2B5EF4-FFF2-40B4-BE49-F238E27FC236}">
                  <a16:creationId xmlns:a16="http://schemas.microsoft.com/office/drawing/2014/main" id="{0B3C9E26-8FA6-4653-B457-3CEFE6B66C2E}"/>
                </a:ext>
              </a:extLst>
            </p:cNvPr>
            <p:cNvPicPr>
              <a:picLocks noChangeAspect="1"/>
            </p:cNvPicPr>
            <p:nvPr/>
          </p:nvPicPr>
          <p:blipFill>
            <a:blip r:embed="rId3"/>
            <a:stretch>
              <a:fillRect/>
            </a:stretch>
          </p:blipFill>
          <p:spPr>
            <a:xfrm>
              <a:off x="3986212" y="295275"/>
              <a:ext cx="4219575" cy="6267450"/>
            </a:xfrm>
            <a:prstGeom prst="rect">
              <a:avLst/>
            </a:prstGeom>
          </p:spPr>
        </p:pic>
        <p:sp>
          <p:nvSpPr>
            <p:cNvPr id="6" name="橢圓 5">
              <a:extLst>
                <a:ext uri="{FF2B5EF4-FFF2-40B4-BE49-F238E27FC236}">
                  <a16:creationId xmlns:a16="http://schemas.microsoft.com/office/drawing/2014/main" id="{DB9EAB10-56AD-4A5F-9ACF-25889191CC5D}"/>
                </a:ext>
              </a:extLst>
            </p:cNvPr>
            <p:cNvSpPr/>
            <p:nvPr/>
          </p:nvSpPr>
          <p:spPr>
            <a:xfrm>
              <a:off x="5049519" y="904369"/>
              <a:ext cx="1046480" cy="98044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橢圓 8">
              <a:extLst>
                <a:ext uri="{FF2B5EF4-FFF2-40B4-BE49-F238E27FC236}">
                  <a16:creationId xmlns:a16="http://schemas.microsoft.com/office/drawing/2014/main" id="{04BF7610-74A0-49AC-A6B2-3EEEDF67F322}"/>
                </a:ext>
              </a:extLst>
            </p:cNvPr>
            <p:cNvSpPr/>
            <p:nvPr/>
          </p:nvSpPr>
          <p:spPr>
            <a:xfrm>
              <a:off x="6914551" y="5179953"/>
              <a:ext cx="1046480" cy="98044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Tree>
    <p:extLst>
      <p:ext uri="{BB962C8B-B14F-4D97-AF65-F5344CB8AC3E}">
        <p14:creationId xmlns:p14="http://schemas.microsoft.com/office/powerpoint/2010/main" val="2167852793"/>
      </p:ext>
    </p:extLst>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xfrm>
      </p:grpSpPr>
      <p:sp>
        <p:nvSpPr>
          <p:cNvPr id="3" name="內容版面配置區 2">
            <a:extLst>
              <a:ext uri="{FF2B5EF4-FFF2-40B4-BE49-F238E27FC236}">
                <a16:creationId xmlns:a16="http://schemas.microsoft.com/office/drawing/2014/main" id="{6FE51C3C-45C3-4EA7-A9B6-3459A987CD44}"/>
              </a:ext>
            </a:extLst>
          </p:cNvPr>
          <p:cNvSpPr>
            <a:spLocks noGrp="1"/>
          </p:cNvSpPr>
          <p:nvPr>
            <p:ph idx="1"/>
          </p:nvPr>
        </p:nvSpPr>
        <p:spPr>
          <a:xfrm>
            <a:off x="1147414" y="1353256"/>
            <a:ext cx="10438845" cy="3581400"/>
          </a:xfrm>
        </p:spPr>
        <p:txBody>
          <a:bodyPr>
            <a:normAutofit fontScale="92500" lnSpcReduction="10000"/>
          </a:bodyPr>
          <a:lstStyle/>
          <a:p>
            <a:r>
              <a:rPr lang="zh-TW" altLang="en-US" sz="2400" b="1"/>
              <a:t>方法</a:t>
            </a:r>
            <a:r>
              <a:rPr lang="zh-TW" altLang="en-US" sz="2400"/>
              <a:t>：</a:t>
            </a:r>
            <a:endParaRPr lang="en-US" altLang="zh-TW" sz="2400"/>
          </a:p>
          <a:p>
            <a:pPr lvl="1">
              <a:lnSpc>
                <a:spcPct val="110000"/>
              </a:lnSpc>
            </a:pPr>
            <a:r>
              <a:rPr lang="zh-TW" altLang="en-US" sz="2400" i="0"/>
              <a:t>每個學年的周期開始，學生之間透過筆友的方式交換信件，隨後透過</a:t>
            </a:r>
            <a:r>
              <a:rPr lang="en-US" altLang="zh-TW" sz="2400" i="0"/>
              <a:t>Skype</a:t>
            </a:r>
            <a:r>
              <a:rPr lang="zh-TW" altLang="en-US" sz="2400" i="0"/>
              <a:t>培訓班開始課程，著重在體育、飲食、數學、科學、音樂影片製作等相關主題。</a:t>
            </a:r>
          </a:p>
          <a:p>
            <a:pPr lvl="1">
              <a:lnSpc>
                <a:spcPct val="110000"/>
              </a:lnSpc>
            </a:pPr>
            <a:r>
              <a:rPr lang="zh-TW" altLang="en-US" sz="2400" i="0"/>
              <a:t>讓孩子開始</a:t>
            </a:r>
            <a:r>
              <a:rPr lang="zh-TW" altLang="en-US" sz="2400" b="1" i="0"/>
              <a:t>了解兩個國家的文化</a:t>
            </a:r>
            <a:r>
              <a:rPr lang="zh-TW" altLang="en-US" sz="2400" i="0"/>
              <a:t>，著重在日常習慣，包括飲食習慣和身體活動。</a:t>
            </a:r>
            <a:endParaRPr lang="en-US" altLang="zh-TW" sz="2400" i="0"/>
          </a:p>
          <a:p>
            <a:pPr lvl="1">
              <a:lnSpc>
                <a:spcPct val="110000"/>
              </a:lnSpc>
            </a:pPr>
            <a:r>
              <a:rPr lang="zh-TW" altLang="en-US" sz="2400" i="0"/>
              <a:t>利用</a:t>
            </a:r>
            <a:r>
              <a:rPr lang="zh-TW" altLang="en-US" sz="2400" b="1" i="0"/>
              <a:t>數學</a:t>
            </a:r>
            <a:r>
              <a:rPr lang="zh-TW" altLang="en-US" sz="2400" i="0"/>
              <a:t>了解丹麥及肯亞的日常生活</a:t>
            </a:r>
            <a:r>
              <a:rPr lang="en-US" altLang="zh-TW" sz="2400" i="0"/>
              <a:t>(</a:t>
            </a:r>
            <a:r>
              <a:rPr lang="zh-TW" altLang="en-US" sz="2400" i="0"/>
              <a:t>圖表製作、數據呈現方式等等</a:t>
            </a:r>
            <a:r>
              <a:rPr lang="en-US" altLang="zh-TW" sz="2400" i="0"/>
              <a:t>…)</a:t>
            </a:r>
            <a:r>
              <a:rPr lang="zh-TW" altLang="en-US" sz="2400" i="0"/>
              <a:t>。</a:t>
            </a:r>
            <a:endParaRPr lang="en-US" altLang="zh-TW" sz="2400" i="0"/>
          </a:p>
          <a:p>
            <a:pPr lvl="1">
              <a:lnSpc>
                <a:spcPct val="110000"/>
              </a:lnSpc>
            </a:pPr>
            <a:r>
              <a:rPr lang="zh-TW" altLang="en-US" sz="2400" i="0"/>
              <a:t>培養孩子了解自己的行為對健康所造成的影響。</a:t>
            </a:r>
            <a:endParaRPr lang="en-US" altLang="zh-TW" sz="2400" i="0"/>
          </a:p>
          <a:p>
            <a:pPr lvl="1">
              <a:lnSpc>
                <a:spcPct val="110000"/>
              </a:lnSpc>
            </a:pPr>
            <a:r>
              <a:rPr lang="zh-TW" altLang="en-US" sz="2400" i="0"/>
              <a:t>認識、理解並尊重來自不同文化的食物有關的知識。</a:t>
            </a:r>
          </a:p>
        </p:txBody>
      </p:sp>
      <p:sp>
        <p:nvSpPr>
          <p:cNvPr id="4" name="標題 1">
            <a:extLst>
              <a:ext uri="{FF2B5EF4-FFF2-40B4-BE49-F238E27FC236}">
                <a16:creationId xmlns:a16="http://schemas.microsoft.com/office/drawing/2014/main" id="{AE3628E3-96EF-4D64-81CC-C3F6DA5A44C6}"/>
              </a:ext>
            </a:extLst>
          </p:cNvPr>
          <p:cNvSpPr txBox="1"/>
          <p:nvPr/>
        </p:nvSpPr>
        <p:spPr>
          <a:xfrm>
            <a:off x="1063906" y="247650"/>
            <a:ext cx="6760580" cy="1485900"/>
          </a:xfrm>
          <a:prstGeom prst="rect">
            <a:avLst/>
          </a:prstGeom>
        </p:spPr>
        <p:txBody>
          <a:bodyPr vert="horz" lIns="91440" tIns="45720" rIns="91440" bIns="45720" rtlCol="0" anchor="t">
            <a:noAutofit/>
          </a:bodyPr>
          <a:lst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a:lstStyle>
          <a:p>
            <a:r>
              <a:rPr lang="zh-TW" altLang="en-US" sz="3200" b="1"/>
              <a:t>案例二：</a:t>
            </a:r>
            <a:r>
              <a:rPr lang="en-US" altLang="zh-TW" sz="3200" b="1"/>
              <a:t>【 MOVE EAT LEARN 】</a:t>
            </a:r>
          </a:p>
          <a:p>
            <a:r>
              <a:rPr lang="zh-TW" altLang="en-US" sz="2800" b="1"/>
              <a:t>跨文化的邂逅如健康的驅動力</a:t>
            </a:r>
          </a:p>
        </p:txBody>
      </p:sp>
      <p:sp>
        <p:nvSpPr>
          <p:cNvPr id="5" name="投影片編號版面配置區 4">
            <a:extLst>
              <a:ext uri="{FF2B5EF4-FFF2-40B4-BE49-F238E27FC236}">
                <a16:creationId xmlns:a16="http://schemas.microsoft.com/office/drawing/2014/main" id="{8957E919-5D6C-4AB3-8A93-0C2EADD4DB3B}"/>
              </a:ext>
            </a:extLst>
          </p:cNvPr>
          <p:cNvSpPr>
            <a:spLocks noGrp="1"/>
          </p:cNvSpPr>
          <p:nvPr>
            <p:ph type="sldNum" sz="quarter" idx="12"/>
          </p:nvPr>
        </p:nvSpPr>
        <p:spPr/>
        <p:txBody>
          <a:bodyPr/>
          <a:lstStyle/>
          <a:p>
            <a:fld id="{DEC57970-1AC1-424E-BCBF-450F1CBE6088}" type="slidenum">
              <a:rPr lang="zh-TW" altLang="en-US" smtClean="0"/>
              <a:t>10</a:t>
            </a:fld>
            <a:endParaRPr lang="zh-TW" altLang="en-US"/>
          </a:p>
        </p:txBody>
      </p:sp>
      <p:pic>
        <p:nvPicPr>
          <p:cNvPr id="12" name="Picture 2" descr="why_kijani_institute">
            <a:extLst>
              <a:ext uri="{FF2B5EF4-FFF2-40B4-BE49-F238E27FC236}">
                <a16:creationId xmlns:a16="http://schemas.microsoft.com/office/drawing/2014/main" id="{61A8A3B5-7216-4BE8-810D-FD768F78C21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719264" y="4976289"/>
            <a:ext cx="2431732" cy="160469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Mel programme">
            <a:extLst>
              <a:ext uri="{FF2B5EF4-FFF2-40B4-BE49-F238E27FC236}">
                <a16:creationId xmlns:a16="http://schemas.microsoft.com/office/drawing/2014/main" id="{9F4FAFE3-A9AE-485D-BCEB-0B263AAED5C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366836" y="4881499"/>
            <a:ext cx="3932798" cy="1774194"/>
          </a:xfrm>
          <a:prstGeom prst="rect">
            <a:avLst/>
          </a:prstGeom>
          <a:noFill/>
          <a:extLst>
            <a:ext uri="{909E8E84-426E-40DD-AFC4-6F175D3DCCD1}">
              <a14:hiddenFill xmlns:a14="http://schemas.microsoft.com/office/drawing/2010/main">
                <a:solidFill>
                  <a:srgbClr val="FFFFFF"/>
                </a:solidFill>
              </a14:hiddenFill>
            </a:ext>
          </a:extLst>
        </p:spPr>
      </p:pic>
      <p:sp>
        <p:nvSpPr>
          <p:cNvPr id="10" name="矩形 9">
            <a:extLst>
              <a:ext uri="{FF2B5EF4-FFF2-40B4-BE49-F238E27FC236}">
                <a16:creationId xmlns:a16="http://schemas.microsoft.com/office/drawing/2014/main" id="{172761B7-99DB-4199-AC89-0BFA193C2AEB}"/>
              </a:ext>
            </a:extLst>
          </p:cNvPr>
          <p:cNvSpPr/>
          <p:nvPr/>
        </p:nvSpPr>
        <p:spPr>
          <a:xfrm>
            <a:off x="8524250" y="4470534"/>
            <a:ext cx="3493264" cy="369332"/>
          </a:xfrm>
          <a:prstGeom prst="rect">
            <a:avLst/>
          </a:prstGeom>
        </p:spPr>
        <p:txBody>
          <a:bodyPr wrap="none">
            <a:spAutoFit/>
          </a:bodyPr>
          <a:lstStyle/>
          <a:p>
            <a:r>
              <a:rPr lang="en-US" altLang="zh-TW">
                <a:latin typeface="+mj-ea"/>
              </a:rPr>
              <a:t>(Bruselius-Jensen et al., 2017b)</a:t>
            </a:r>
          </a:p>
        </p:txBody>
      </p:sp>
    </p:spTree>
    <p:extLst>
      <p:ext uri="{BB962C8B-B14F-4D97-AF65-F5344CB8AC3E}">
        <p14:creationId xmlns:p14="http://schemas.microsoft.com/office/powerpoint/2010/main" val="865255291"/>
      </p:ext>
    </p:extLst>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xfrm>
      </p:grpSpPr>
      <p:sp>
        <p:nvSpPr>
          <p:cNvPr id="2" name="標題 1">
            <a:extLst>
              <a:ext uri="{FF2B5EF4-FFF2-40B4-BE49-F238E27FC236}">
                <a16:creationId xmlns:a16="http://schemas.microsoft.com/office/drawing/2014/main" id="{7AB72D30-15DA-46EA-8C41-C4B18B74272B}"/>
              </a:ext>
            </a:extLst>
          </p:cNvPr>
          <p:cNvSpPr>
            <a:spLocks noGrp="1"/>
          </p:cNvSpPr>
          <p:nvPr>
            <p:ph type="title"/>
          </p:nvPr>
        </p:nvSpPr>
        <p:spPr>
          <a:xfrm>
            <a:off x="810228" y="247650"/>
            <a:ext cx="7546694" cy="1485900"/>
          </a:xfrm>
        </p:spPr>
        <p:txBody>
          <a:bodyPr>
            <a:noAutofit/>
          </a:bodyPr>
          <a:lstStyle/>
          <a:p>
            <a:r>
              <a:rPr lang="zh-TW" altLang="en-US" sz="3200" b="1"/>
              <a:t>案例三：</a:t>
            </a:r>
            <a:r>
              <a:rPr lang="en-US" altLang="zh-TW" sz="2400" b="1"/>
              <a:t>【 EDUCATION OUTSIDE THE CLASSROOM 】 </a:t>
            </a:r>
            <a:br>
              <a:rPr lang="en-US" altLang="zh-TW" sz="2400" b="1"/>
            </a:br>
            <a:r>
              <a:rPr lang="en-US" altLang="zh-TW" sz="3200" b="1" i="1" err="1"/>
              <a:t>udeskole</a:t>
            </a:r>
            <a:r>
              <a:rPr lang="en-US" altLang="zh-TW" sz="1800" b="1"/>
              <a:t>(</a:t>
            </a:r>
            <a:r>
              <a:rPr lang="zh-TW" altLang="en-US" sz="1800" b="1"/>
              <a:t>丹麥語：戶外學校</a:t>
            </a:r>
            <a:r>
              <a:rPr lang="en-US" altLang="zh-TW" sz="1800" b="1"/>
              <a:t>)</a:t>
            </a:r>
            <a:br>
              <a:rPr lang="en-US" altLang="zh-TW" sz="2400" b="1"/>
            </a:br>
            <a:r>
              <a:rPr lang="zh-TW" altLang="en-US" sz="2800" b="1"/>
              <a:t>透過戶外教學學習、健康以及幸福感</a:t>
            </a:r>
            <a:endParaRPr lang="zh-TW" altLang="en-US" sz="3200" b="1"/>
          </a:p>
        </p:txBody>
      </p:sp>
      <p:sp>
        <p:nvSpPr>
          <p:cNvPr id="3" name="內容版面配置區 2">
            <a:extLst>
              <a:ext uri="{FF2B5EF4-FFF2-40B4-BE49-F238E27FC236}">
                <a16:creationId xmlns:a16="http://schemas.microsoft.com/office/drawing/2014/main" id="{450B2571-2DEC-42DB-8001-059A8AEBD7E9}"/>
              </a:ext>
            </a:extLst>
          </p:cNvPr>
          <p:cNvSpPr>
            <a:spLocks noGrp="1"/>
          </p:cNvSpPr>
          <p:nvPr>
            <p:ph idx="1"/>
          </p:nvPr>
        </p:nvSpPr>
        <p:spPr>
          <a:xfrm>
            <a:off x="1064872" y="1569720"/>
            <a:ext cx="7014258" cy="5288280"/>
          </a:xfrm>
        </p:spPr>
        <p:txBody>
          <a:bodyPr>
            <a:normAutofit fontScale="92500"/>
          </a:bodyPr>
          <a:lstStyle/>
          <a:p>
            <a:pPr>
              <a:lnSpc>
                <a:spcPct val="150000"/>
              </a:lnSpc>
            </a:pPr>
            <a:r>
              <a:rPr lang="zh-TW" altLang="en-US" sz="2400"/>
              <a:t>是一項定期在校外進行課程教育活動，例如每</a:t>
            </a:r>
            <a:r>
              <a:rPr lang="en-US" altLang="zh-TW" sz="2400"/>
              <a:t>1-2</a:t>
            </a:r>
            <a:r>
              <a:rPr lang="zh-TW" altLang="en-US" sz="2400"/>
              <a:t>周一天。</a:t>
            </a:r>
            <a:r>
              <a:rPr lang="en-US" altLang="zh-TW" sz="1900"/>
              <a:t>(Bentsen et al., 2009)</a:t>
            </a:r>
          </a:p>
          <a:p>
            <a:pPr>
              <a:lnSpc>
                <a:spcPct val="150000"/>
              </a:lnSpc>
            </a:pPr>
            <a:r>
              <a:rPr lang="zh-TW" altLang="en-US" sz="2400" b="1"/>
              <a:t>對象</a:t>
            </a:r>
            <a:r>
              <a:rPr lang="zh-TW" altLang="en-US" sz="2400"/>
              <a:t>：</a:t>
            </a:r>
            <a:r>
              <a:rPr lang="en-US" altLang="zh-TW" sz="2400"/>
              <a:t>1-9</a:t>
            </a:r>
            <a:r>
              <a:rPr lang="zh-TW" altLang="en-US" sz="2400"/>
              <a:t>年級</a:t>
            </a:r>
            <a:r>
              <a:rPr lang="en-US" altLang="zh-TW" sz="2400"/>
              <a:t>(6-16</a:t>
            </a:r>
            <a:r>
              <a:rPr lang="zh-TW" altLang="en-US" sz="2400"/>
              <a:t>歲的學生</a:t>
            </a:r>
            <a:r>
              <a:rPr lang="en-US" altLang="zh-TW" sz="2400"/>
              <a:t>)</a:t>
            </a:r>
          </a:p>
          <a:p>
            <a:pPr>
              <a:lnSpc>
                <a:spcPct val="150000"/>
              </a:lnSpc>
            </a:pPr>
            <a:r>
              <a:rPr lang="zh-TW" altLang="en-US" sz="2400" b="1"/>
              <a:t>方法</a:t>
            </a:r>
            <a:r>
              <a:rPr lang="zh-TW" altLang="en-US" sz="2400"/>
              <a:t>：結合當地社區自然環境例如森林或公園。</a:t>
            </a:r>
            <a:r>
              <a:rPr lang="en-US" altLang="zh-TW" sz="1900"/>
              <a:t>(Bentsen et al., 2013)</a:t>
            </a:r>
            <a:endParaRPr lang="en-US" altLang="zh-TW" sz="2400"/>
          </a:p>
          <a:p>
            <a:pPr>
              <a:lnSpc>
                <a:spcPct val="150000"/>
              </a:lnSpc>
            </a:pPr>
            <a:r>
              <a:rPr lang="en-US" altLang="zh-TW" sz="2400" b="1" i="1" err="1"/>
              <a:t>udeskole</a:t>
            </a:r>
            <a:r>
              <a:rPr lang="en-US" altLang="zh-TW" sz="2400" b="1"/>
              <a:t>(</a:t>
            </a:r>
            <a:r>
              <a:rPr lang="zh-TW" altLang="en-US" sz="2400" b="1"/>
              <a:t>戶外學校</a:t>
            </a:r>
            <a:r>
              <a:rPr lang="en-US" altLang="zh-TW" sz="2400" b="1"/>
              <a:t>)</a:t>
            </a:r>
            <a:r>
              <a:rPr lang="zh-TW" altLang="en-US" sz="2400" b="1"/>
              <a:t>特點在於透過以下方式針對特定課程領域教學</a:t>
            </a:r>
            <a:endParaRPr lang="en-US" altLang="zh-TW" sz="2400" b="1"/>
          </a:p>
          <a:p>
            <a:pPr lvl="1">
              <a:lnSpc>
                <a:spcPct val="150000"/>
              </a:lnSpc>
            </a:pPr>
            <a:r>
              <a:rPr lang="en-US" altLang="zh-TW" sz="2400" b="1" i="0"/>
              <a:t>1.</a:t>
            </a:r>
            <a:r>
              <a:rPr lang="zh-TW" altLang="en-US" sz="2400" b="1" i="0"/>
              <a:t>數學課程：測量與計算建築物的體積</a:t>
            </a:r>
            <a:endParaRPr lang="en-US" altLang="zh-TW" sz="2400" b="1" i="0"/>
          </a:p>
          <a:p>
            <a:pPr lvl="1">
              <a:lnSpc>
                <a:spcPct val="150000"/>
              </a:lnSpc>
            </a:pPr>
            <a:r>
              <a:rPr lang="en-US" altLang="zh-TW" sz="2400" b="1" i="0"/>
              <a:t>2.</a:t>
            </a:r>
            <a:r>
              <a:rPr lang="zh-TW" altLang="en-US" sz="2400" b="1" i="0"/>
              <a:t>歷史教育：參觀具有歷史意義的地方或建築物</a:t>
            </a:r>
            <a:endParaRPr lang="en-US" altLang="zh-TW" sz="2400" b="1" i="0"/>
          </a:p>
        </p:txBody>
      </p:sp>
      <p:pic>
        <p:nvPicPr>
          <p:cNvPr id="1026" name="Picture 2" descr="https://eotc.tki.org.nz/var/tki-leotc/storage/images/media/images/for-teachers-resized-2/7535-1-eng-NZ/for-teachers-resized-2_reference.jpg">
            <a:extLst>
              <a:ext uri="{FF2B5EF4-FFF2-40B4-BE49-F238E27FC236}">
                <a16:creationId xmlns:a16="http://schemas.microsoft.com/office/drawing/2014/main" id="{4FC107E4-4433-4AB5-97AF-2D838035D29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59698" y="4056262"/>
            <a:ext cx="3682528" cy="25994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2" descr="https://nexs.ku.dk/forskning/idraet-individ-samfund/forskningsgrupper/boern-og-unge/gn-projekter/gn-projekter-afsluttede/teachout/1100x600_Kap-10-Billede-12.jpg">
            <a:extLst>
              <a:ext uri="{FF2B5EF4-FFF2-40B4-BE49-F238E27FC236}">
                <a16:creationId xmlns:a16="http://schemas.microsoft.com/office/drawing/2014/main" id="{CA0FE4EB-237C-4109-8B90-7C66AC19BD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8585" r="25301"/>
          <a:stretch>
            <a:fillRect/>
          </a:stretch>
        </p:blipFill>
        <p:spPr bwMode="auto">
          <a:xfrm>
            <a:off x="8333774" y="404614"/>
            <a:ext cx="3679479" cy="35765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投影片編號版面配置區 3">
            <a:extLst>
              <a:ext uri="{FF2B5EF4-FFF2-40B4-BE49-F238E27FC236}">
                <a16:creationId xmlns:a16="http://schemas.microsoft.com/office/drawing/2014/main" id="{9093DD93-CB72-4445-8E7C-7D7A9B635354}"/>
              </a:ext>
            </a:extLst>
          </p:cNvPr>
          <p:cNvSpPr>
            <a:spLocks noGrp="1"/>
          </p:cNvSpPr>
          <p:nvPr>
            <p:ph type="sldNum" sz="quarter" idx="12"/>
          </p:nvPr>
        </p:nvSpPr>
        <p:spPr/>
        <p:txBody>
          <a:bodyPr/>
          <a:lstStyle/>
          <a:p>
            <a:fld id="{DEC57970-1AC1-424E-BCBF-450F1CBE6088}" type="slidenum">
              <a:rPr lang="zh-TW" altLang="en-US" smtClean="0"/>
              <a:t>11</a:t>
            </a:fld>
            <a:endParaRPr lang="zh-TW" altLang="en-US"/>
          </a:p>
        </p:txBody>
      </p:sp>
    </p:spTree>
    <p:extLst>
      <p:ext uri="{BB962C8B-B14F-4D97-AF65-F5344CB8AC3E}">
        <p14:creationId xmlns:p14="http://schemas.microsoft.com/office/powerpoint/2010/main" val="3202697515"/>
      </p:ext>
    </p:extLst>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xfrm>
      </p:grpSpPr>
      <p:sp>
        <p:nvSpPr>
          <p:cNvPr id="3" name="內容版面配置區 2">
            <a:extLst>
              <a:ext uri="{FF2B5EF4-FFF2-40B4-BE49-F238E27FC236}">
                <a16:creationId xmlns:a16="http://schemas.microsoft.com/office/drawing/2014/main" id="{CAB79411-DED9-4439-B1FF-4D352DCFC6FD}"/>
              </a:ext>
            </a:extLst>
          </p:cNvPr>
          <p:cNvSpPr>
            <a:spLocks noGrp="1"/>
          </p:cNvSpPr>
          <p:nvPr>
            <p:ph idx="1"/>
          </p:nvPr>
        </p:nvSpPr>
        <p:spPr>
          <a:xfrm>
            <a:off x="875580" y="1294006"/>
            <a:ext cx="7757656" cy="3581400"/>
          </a:xfrm>
        </p:spPr>
        <p:txBody>
          <a:bodyPr>
            <a:normAutofit/>
          </a:bodyPr>
          <a:lstStyle/>
          <a:p>
            <a:pPr>
              <a:lnSpc>
                <a:spcPct val="150000"/>
              </a:lnSpc>
            </a:pPr>
            <a:r>
              <a:rPr lang="zh-TW" altLang="zh-TW" sz="2400"/>
              <a:t>幾篇文獻</a:t>
            </a:r>
            <a:r>
              <a:rPr lang="zh-TW" altLang="en-US" sz="2400"/>
              <a:t>結果顯示</a:t>
            </a:r>
            <a:r>
              <a:rPr lang="en-US" altLang="zh-TW" sz="2400" err="1"/>
              <a:t>EOtC</a:t>
            </a:r>
            <a:r>
              <a:rPr lang="zh-TW" altLang="zh-TW" sz="2400"/>
              <a:t>的多種益處，例如增加</a:t>
            </a:r>
            <a:r>
              <a:rPr lang="zh-TW" altLang="en-US" sz="2400"/>
              <a:t>注</a:t>
            </a:r>
            <a:r>
              <a:rPr lang="zh-TW" altLang="zh-TW" sz="2400"/>
              <a:t>意力</a:t>
            </a:r>
            <a:r>
              <a:rPr lang="zh-TW" altLang="en-US" sz="2400"/>
              <a:t>、</a:t>
            </a:r>
            <a:r>
              <a:rPr lang="zh-TW" altLang="zh-TW" sz="2400"/>
              <a:t>動機</a:t>
            </a:r>
            <a:r>
              <a:rPr lang="zh-TW" altLang="en-US" sz="2400"/>
              <a:t>以及身體活動的頻率</a:t>
            </a:r>
            <a:r>
              <a:rPr lang="en-US" altLang="zh-TW" sz="2400"/>
              <a:t>(Rickinson et al., 2004; Mu~noz, 2009; Becker et al., 2017)</a:t>
            </a:r>
            <a:endParaRPr lang="zh-TW" altLang="en-US" sz="2400"/>
          </a:p>
        </p:txBody>
      </p:sp>
      <p:sp>
        <p:nvSpPr>
          <p:cNvPr id="5" name="投影片編號版面配置區 4">
            <a:extLst>
              <a:ext uri="{FF2B5EF4-FFF2-40B4-BE49-F238E27FC236}">
                <a16:creationId xmlns:a16="http://schemas.microsoft.com/office/drawing/2014/main" id="{DB561805-ACAB-469E-800E-810DBC22FF2D}"/>
              </a:ext>
            </a:extLst>
          </p:cNvPr>
          <p:cNvSpPr>
            <a:spLocks noGrp="1"/>
          </p:cNvSpPr>
          <p:nvPr>
            <p:ph type="sldNum" sz="quarter" idx="12"/>
          </p:nvPr>
        </p:nvSpPr>
        <p:spPr/>
        <p:txBody>
          <a:bodyPr/>
          <a:lstStyle/>
          <a:p>
            <a:fld id="{DEC57970-1AC1-424E-BCBF-450F1CBE6088}" type="slidenum">
              <a:rPr lang="zh-TW" altLang="en-US" smtClean="0"/>
              <a:t>12</a:t>
            </a:fld>
            <a:endParaRPr lang="zh-TW" altLang="en-US"/>
          </a:p>
        </p:txBody>
      </p:sp>
      <p:sp>
        <p:nvSpPr>
          <p:cNvPr id="6" name="標題 1">
            <a:extLst>
              <a:ext uri="{FF2B5EF4-FFF2-40B4-BE49-F238E27FC236}">
                <a16:creationId xmlns:a16="http://schemas.microsoft.com/office/drawing/2014/main" id="{02B99C84-D77F-4BAE-B3E6-0EEDA5D0310C}"/>
              </a:ext>
            </a:extLst>
          </p:cNvPr>
          <p:cNvSpPr txBox="1"/>
          <p:nvPr/>
        </p:nvSpPr>
        <p:spPr>
          <a:xfrm>
            <a:off x="810228" y="247650"/>
            <a:ext cx="7546694" cy="1485900"/>
          </a:xfrm>
          <a:prstGeom prst="rect">
            <a:avLst/>
          </a:prstGeom>
        </p:spPr>
        <p:txBody>
          <a:bodyPr vert="horz" lIns="91440" tIns="45720" rIns="91440" bIns="45720" rtlCol="0" anchor="t">
            <a:noAutofit/>
          </a:bodyPr>
          <a:lst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a:lstStyle>
          <a:p>
            <a:r>
              <a:rPr lang="zh-TW" altLang="en-US" sz="3200" b="1"/>
              <a:t>案例三：</a:t>
            </a:r>
            <a:r>
              <a:rPr lang="en-US" altLang="zh-TW" sz="2400" b="1"/>
              <a:t>【 EDUCATION OUTSIDE THE CLASSROOM 】 </a:t>
            </a:r>
            <a:r>
              <a:rPr lang="zh-TW" altLang="en-US" sz="2800" b="1"/>
              <a:t>透過戶外教學學習、健康以及幸福感</a:t>
            </a:r>
            <a:endParaRPr lang="zh-TW" altLang="en-US" sz="3200" b="1"/>
          </a:p>
        </p:txBody>
      </p:sp>
      <p:pic>
        <p:nvPicPr>
          <p:cNvPr id="8" name="圖片 7">
            <a:extLst>
              <a:ext uri="{FF2B5EF4-FFF2-40B4-BE49-F238E27FC236}">
                <a16:creationId xmlns:a16="http://schemas.microsoft.com/office/drawing/2014/main" id="{47AA4003-924E-4AB3-8E49-3FB7B7A78316}"/>
              </a:ext>
            </a:extLst>
          </p:cNvPr>
          <p:cNvPicPr>
            <a:picLocks noChangeAspect="1"/>
          </p:cNvPicPr>
          <p:nvPr/>
        </p:nvPicPr>
        <p:blipFill>
          <a:blip r:embed="rId2"/>
          <a:stretch>
            <a:fillRect/>
          </a:stretch>
        </p:blipFill>
        <p:spPr>
          <a:xfrm>
            <a:off x="8909549" y="3801383"/>
            <a:ext cx="3282451" cy="2457462"/>
          </a:xfrm>
          <a:prstGeom prst="rect">
            <a:avLst/>
          </a:prstGeom>
          <a:ln>
            <a:noFill/>
          </a:ln>
          <a:effectLst>
            <a:softEdge rad="112500"/>
          </a:effectLst>
        </p:spPr>
      </p:pic>
      <p:pic>
        <p:nvPicPr>
          <p:cNvPr id="9" name="圖片 8">
            <a:extLst>
              <a:ext uri="{FF2B5EF4-FFF2-40B4-BE49-F238E27FC236}">
                <a16:creationId xmlns:a16="http://schemas.microsoft.com/office/drawing/2014/main" id="{780D1729-9FEE-490B-BA98-A0C27E71DD41}"/>
              </a:ext>
            </a:extLst>
          </p:cNvPr>
          <p:cNvPicPr>
            <a:picLocks noChangeAspect="1"/>
          </p:cNvPicPr>
          <p:nvPr/>
        </p:nvPicPr>
        <p:blipFill>
          <a:blip r:embed="rId3"/>
          <a:stretch>
            <a:fillRect/>
          </a:stretch>
        </p:blipFill>
        <p:spPr>
          <a:xfrm>
            <a:off x="8844391" y="781044"/>
            <a:ext cx="3273706" cy="2457462"/>
          </a:xfrm>
          <a:prstGeom prst="rect">
            <a:avLst/>
          </a:prstGeom>
          <a:ln>
            <a:noFill/>
          </a:ln>
          <a:effectLst>
            <a:softEdge rad="112500"/>
          </a:effectLst>
        </p:spPr>
      </p:pic>
      <p:pic>
        <p:nvPicPr>
          <p:cNvPr id="10" name="圖片 9">
            <a:extLst>
              <a:ext uri="{FF2B5EF4-FFF2-40B4-BE49-F238E27FC236}">
                <a16:creationId xmlns:a16="http://schemas.microsoft.com/office/drawing/2014/main" id="{F7D1EA30-D31A-420A-8F70-0B9A8D156BF3}"/>
              </a:ext>
            </a:extLst>
          </p:cNvPr>
          <p:cNvPicPr>
            <a:picLocks noChangeAspect="1"/>
          </p:cNvPicPr>
          <p:nvPr/>
        </p:nvPicPr>
        <p:blipFill>
          <a:blip r:embed="rId4"/>
          <a:stretch>
            <a:fillRect/>
          </a:stretch>
        </p:blipFill>
        <p:spPr>
          <a:xfrm>
            <a:off x="1122972" y="3028773"/>
            <a:ext cx="7546694" cy="3498922"/>
          </a:xfrm>
          <a:prstGeom prst="rect">
            <a:avLst/>
          </a:prstGeom>
        </p:spPr>
      </p:pic>
    </p:spTree>
    <p:extLst>
      <p:ext uri="{BB962C8B-B14F-4D97-AF65-F5344CB8AC3E}">
        <p14:creationId xmlns:p14="http://schemas.microsoft.com/office/powerpoint/2010/main" val="162572877"/>
      </p:ext>
    </p:extLst>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標題 1">
            <a:extLst>
              <a:ext uri="{FF2B5EF4-FFF2-40B4-BE49-F238E27FC236}">
                <a16:creationId xmlns:a16="http://schemas.microsoft.com/office/drawing/2014/main" id="{ACA7151A-6A43-45DE-A3DC-AC6DCA35DED3}"/>
              </a:ext>
            </a:extLst>
          </p:cNvPr>
          <p:cNvSpPr>
            <a:spLocks noGrp="1"/>
          </p:cNvSpPr>
          <p:nvPr>
            <p:ph type="title"/>
          </p:nvPr>
        </p:nvSpPr>
        <p:spPr/>
        <p:txBody>
          <a:bodyPr/>
          <a:lstStyle/>
          <a:p>
            <a:r>
              <a:rPr lang="en-US" altLang="zh-TW" b="1"/>
              <a:t>DISCUSSION</a:t>
            </a:r>
            <a:r>
              <a:rPr lang="zh-TW" altLang="en-US" b="1"/>
              <a:t>討論</a:t>
            </a:r>
          </a:p>
        </p:txBody>
      </p:sp>
      <p:sp>
        <p:nvSpPr>
          <p:cNvPr id="3" name="內容版面配置區 2">
            <a:extLst>
              <a:ext uri="{FF2B5EF4-FFF2-40B4-BE49-F238E27FC236}">
                <a16:creationId xmlns:a16="http://schemas.microsoft.com/office/drawing/2014/main" id="{060CD4E8-F98A-4C42-AC8E-16A092942FBC}"/>
              </a:ext>
            </a:extLst>
          </p:cNvPr>
          <p:cNvSpPr>
            <a:spLocks noGrp="1"/>
          </p:cNvSpPr>
          <p:nvPr>
            <p:ph idx="1"/>
          </p:nvPr>
        </p:nvSpPr>
        <p:spPr>
          <a:xfrm>
            <a:off x="1371600" y="1554480"/>
            <a:ext cx="9906000" cy="4898906"/>
          </a:xfrm>
        </p:spPr>
        <p:style>
          <a:lnRef idx="2">
            <a:schemeClr val="accent6"/>
          </a:lnRef>
          <a:fillRef idx="1">
            <a:schemeClr val="lt1"/>
          </a:fillRef>
          <a:effectRef idx="0">
            <a:schemeClr val="accent6"/>
          </a:effectRef>
          <a:fontRef idx="minor">
            <a:schemeClr val="dk1"/>
          </a:fontRef>
        </p:style>
        <p:txBody>
          <a:bodyPr>
            <a:normAutofit fontScale="92500" lnSpcReduction="10000"/>
          </a:bodyPr>
          <a:lstStyle/>
          <a:p>
            <a:pPr>
              <a:lnSpc>
                <a:spcPct val="150000"/>
              </a:lnSpc>
              <a:spcBef>
                <a:spcPts val="600"/>
              </a:spcBef>
            </a:pPr>
            <a:r>
              <a:rPr lang="zh-TW" altLang="en-US" sz="2800"/>
              <a:t>前面三個案例說明丹麥學校正在進行可以</a:t>
            </a:r>
            <a:r>
              <a:rPr lang="zh-TW" altLang="en-US" sz="2800" b="1"/>
              <a:t>將課程融入健康促進</a:t>
            </a:r>
            <a:r>
              <a:rPr lang="zh-TW" altLang="en-US" sz="2800"/>
              <a:t>的方法。</a:t>
            </a:r>
            <a:endParaRPr lang="en-US" altLang="zh-TW" sz="2800"/>
          </a:p>
          <a:p>
            <a:pPr lvl="1">
              <a:lnSpc>
                <a:spcPct val="150000"/>
              </a:lnSpc>
              <a:spcBef>
                <a:spcPts val="600"/>
              </a:spcBef>
            </a:pPr>
            <a:r>
              <a:rPr lang="en-US" altLang="zh-TW" sz="2800" i="0"/>
              <a:t>IMOVE</a:t>
            </a:r>
            <a:r>
              <a:rPr lang="zh-TW" altLang="en-US" sz="2800" i="0"/>
              <a:t>計畫透過身體活動來認識並計算數學中應用統計，達到數學的教學目標。</a:t>
            </a:r>
            <a:endParaRPr lang="en-US" altLang="zh-TW" sz="2800" i="0"/>
          </a:p>
          <a:p>
            <a:pPr lvl="1">
              <a:lnSpc>
                <a:spcPct val="150000"/>
              </a:lnSpc>
              <a:spcBef>
                <a:spcPts val="600"/>
              </a:spcBef>
            </a:pPr>
            <a:r>
              <a:rPr lang="en-US" altLang="zh-TW" sz="2800" i="0"/>
              <a:t>MEL</a:t>
            </a:r>
            <a:r>
              <a:rPr lang="zh-TW" altLang="en-US" sz="2800" i="0"/>
              <a:t>說明如何將跨文化的相處來做學習的驅動力，由實是關於日常生活飲食、身體活動等知識。</a:t>
            </a:r>
            <a:endParaRPr lang="en-US" altLang="zh-TW" sz="2800" i="0"/>
          </a:p>
          <a:p>
            <a:pPr lvl="1">
              <a:lnSpc>
                <a:spcPct val="150000"/>
              </a:lnSpc>
              <a:spcBef>
                <a:spcPts val="600"/>
              </a:spcBef>
            </a:pPr>
            <a:r>
              <a:rPr lang="en-US" altLang="zh-TW" sz="2800" i="0"/>
              <a:t>TEACHOUT</a:t>
            </a:r>
            <a:r>
              <a:rPr lang="zh-TW" altLang="en-US" sz="2800" i="0"/>
              <a:t>說明</a:t>
            </a:r>
            <a:r>
              <a:rPr lang="en-US" altLang="zh-TW" sz="2800" i="0" err="1"/>
              <a:t>EOtC</a:t>
            </a:r>
            <a:r>
              <a:rPr lang="zh-TW" altLang="en-US" sz="2800" i="0"/>
              <a:t>可以應用於任何一項學科，增加身體活動與幸福感。</a:t>
            </a:r>
            <a:endParaRPr lang="en-US" altLang="zh-TW" sz="2800" i="0"/>
          </a:p>
        </p:txBody>
      </p:sp>
      <p:sp>
        <p:nvSpPr>
          <p:cNvPr id="4" name="投影片編號版面配置區 3">
            <a:extLst>
              <a:ext uri="{FF2B5EF4-FFF2-40B4-BE49-F238E27FC236}">
                <a16:creationId xmlns:a16="http://schemas.microsoft.com/office/drawing/2014/main" id="{B47B7622-D3EA-430A-81BB-878456B7DB26}"/>
              </a:ext>
            </a:extLst>
          </p:cNvPr>
          <p:cNvSpPr>
            <a:spLocks noGrp="1"/>
          </p:cNvSpPr>
          <p:nvPr>
            <p:ph type="sldNum" sz="quarter" idx="12"/>
          </p:nvPr>
        </p:nvSpPr>
        <p:spPr/>
        <p:txBody>
          <a:bodyPr/>
          <a:lstStyle/>
          <a:p>
            <a:fld id="{DEC57970-1AC1-424E-BCBF-450F1CBE6088}" type="slidenum">
              <a:rPr lang="zh-TW" altLang="en-US" smtClean="0"/>
              <a:t>13</a:t>
            </a:fld>
            <a:endParaRPr lang="zh-TW" altLang="en-US"/>
          </a:p>
        </p:txBody>
      </p:sp>
    </p:spTree>
    <p:extLst>
      <p:ext uri="{BB962C8B-B14F-4D97-AF65-F5344CB8AC3E}">
        <p14:creationId xmlns:p14="http://schemas.microsoft.com/office/powerpoint/2010/main" val="1301210975"/>
      </p:ext>
    </p:extLst>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標題 1">
            <a:extLst>
              <a:ext uri="{FF2B5EF4-FFF2-40B4-BE49-F238E27FC236}">
                <a16:creationId xmlns:a16="http://schemas.microsoft.com/office/drawing/2014/main" id="{ACA7151A-6A43-45DE-A3DC-AC6DCA35DED3}"/>
              </a:ext>
            </a:extLst>
          </p:cNvPr>
          <p:cNvSpPr>
            <a:spLocks noGrp="1"/>
          </p:cNvSpPr>
          <p:nvPr>
            <p:ph type="title"/>
          </p:nvPr>
        </p:nvSpPr>
        <p:spPr/>
        <p:txBody>
          <a:bodyPr/>
          <a:lstStyle/>
          <a:p>
            <a:r>
              <a:rPr lang="en-US" altLang="zh-TW" b="1"/>
              <a:t>DISCUSSION</a:t>
            </a:r>
            <a:r>
              <a:rPr lang="zh-TW" altLang="en-US" b="1"/>
              <a:t>討論</a:t>
            </a:r>
          </a:p>
        </p:txBody>
      </p:sp>
      <p:sp>
        <p:nvSpPr>
          <p:cNvPr id="3" name="內容版面配置區 2">
            <a:extLst>
              <a:ext uri="{FF2B5EF4-FFF2-40B4-BE49-F238E27FC236}">
                <a16:creationId xmlns:a16="http://schemas.microsoft.com/office/drawing/2014/main" id="{060CD4E8-F98A-4C42-AC8E-16A092942FBC}"/>
              </a:ext>
            </a:extLst>
          </p:cNvPr>
          <p:cNvSpPr>
            <a:spLocks noGrp="1"/>
          </p:cNvSpPr>
          <p:nvPr>
            <p:ph idx="1"/>
          </p:nvPr>
        </p:nvSpPr>
        <p:spPr>
          <a:xfrm>
            <a:off x="1371600" y="1744226"/>
            <a:ext cx="9906000" cy="4709160"/>
          </a:xfrm>
        </p:spPr>
        <p:style>
          <a:lnRef idx="2">
            <a:schemeClr val="accent6"/>
          </a:lnRef>
          <a:fillRef idx="1">
            <a:schemeClr val="lt1"/>
          </a:fillRef>
          <a:effectRef idx="0">
            <a:schemeClr val="accent6"/>
          </a:effectRef>
          <a:fontRef idx="minor">
            <a:schemeClr val="dk1"/>
          </a:fontRef>
        </p:style>
        <p:txBody>
          <a:bodyPr>
            <a:normAutofit/>
          </a:bodyPr>
          <a:lstStyle/>
          <a:p>
            <a:pPr>
              <a:lnSpc>
                <a:spcPct val="150000"/>
              </a:lnSpc>
              <a:spcBef>
                <a:spcPts val="600"/>
              </a:spcBef>
            </a:pPr>
            <a:r>
              <a:rPr lang="zh-TW" altLang="en-US" sz="2800"/>
              <a:t>三項案例具有一項共通點，在於</a:t>
            </a:r>
            <a:r>
              <a:rPr lang="zh-TW" altLang="en-US" sz="2800" b="1"/>
              <a:t>教育活動的設計目的在實現明確的學習目標同時將健康促進整合到課程中</a:t>
            </a:r>
            <a:r>
              <a:rPr lang="zh-TW" altLang="en-US" sz="2800"/>
              <a:t>，讓兩件事情變得與自己更為相關。</a:t>
            </a:r>
            <a:endParaRPr lang="en-US" altLang="zh-TW" sz="2800"/>
          </a:p>
          <a:p>
            <a:pPr>
              <a:lnSpc>
                <a:spcPct val="150000"/>
              </a:lnSpc>
              <a:spcBef>
                <a:spcPts val="600"/>
              </a:spcBef>
            </a:pPr>
            <a:r>
              <a:rPr lang="zh-TW" altLang="en-US" sz="2800"/>
              <a:t>然而在課程時間整合加入健康代表健康是「</a:t>
            </a:r>
            <a:r>
              <a:rPr lang="zh-TW" altLang="en-US" sz="2800" b="1"/>
              <a:t>自動</a:t>
            </a:r>
            <a:r>
              <a:rPr lang="zh-TW" altLang="en-US" sz="2800"/>
              <a:t>」出現的，因此，面臨著各種各樣的健康促進活動，善用</a:t>
            </a:r>
            <a:r>
              <a:rPr lang="en-US" altLang="zh-TW" sz="2800"/>
              <a:t>“add-in”</a:t>
            </a:r>
            <a:r>
              <a:rPr lang="zh-TW" altLang="en-US" sz="2800"/>
              <a:t>附加的方式，達到教育系統中的核心目標，同樣也可以達到永續性。</a:t>
            </a:r>
            <a:r>
              <a:rPr lang="en-US" altLang="zh-TW" sz="2800"/>
              <a:t>(ASCD, 2015).</a:t>
            </a:r>
            <a:endParaRPr lang="zh-TW" altLang="en-US" sz="2400"/>
          </a:p>
        </p:txBody>
      </p:sp>
      <p:sp>
        <p:nvSpPr>
          <p:cNvPr id="4" name="投影片編號版面配置區 3">
            <a:extLst>
              <a:ext uri="{FF2B5EF4-FFF2-40B4-BE49-F238E27FC236}">
                <a16:creationId xmlns:a16="http://schemas.microsoft.com/office/drawing/2014/main" id="{B47B7622-D3EA-430A-81BB-878456B7DB26}"/>
              </a:ext>
            </a:extLst>
          </p:cNvPr>
          <p:cNvSpPr>
            <a:spLocks noGrp="1"/>
          </p:cNvSpPr>
          <p:nvPr>
            <p:ph type="sldNum" sz="quarter" idx="12"/>
          </p:nvPr>
        </p:nvSpPr>
        <p:spPr/>
        <p:txBody>
          <a:bodyPr/>
          <a:lstStyle/>
          <a:p>
            <a:fld id="{DEC57970-1AC1-424E-BCBF-450F1CBE6088}" type="slidenum">
              <a:rPr lang="zh-TW" altLang="en-US" smtClean="0"/>
              <a:t>14</a:t>
            </a:fld>
            <a:endParaRPr lang="zh-TW" altLang="en-US"/>
          </a:p>
        </p:txBody>
      </p:sp>
    </p:spTree>
    <p:extLst>
      <p:ext uri="{BB962C8B-B14F-4D97-AF65-F5344CB8AC3E}">
        <p14:creationId xmlns:p14="http://schemas.microsoft.com/office/powerpoint/2010/main" val="3549894579"/>
      </p:ext>
    </p:extLst>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標題 1">
            <a:extLst>
              <a:ext uri="{FF2B5EF4-FFF2-40B4-BE49-F238E27FC236}">
                <a16:creationId xmlns:a16="http://schemas.microsoft.com/office/drawing/2014/main" id="{AFD244AF-8B69-4712-964F-0AB064620462}"/>
              </a:ext>
            </a:extLst>
          </p:cNvPr>
          <p:cNvSpPr>
            <a:spLocks noGrp="1"/>
          </p:cNvSpPr>
          <p:nvPr>
            <p:ph type="title"/>
          </p:nvPr>
        </p:nvSpPr>
        <p:spPr/>
        <p:txBody>
          <a:bodyPr/>
          <a:lstStyle/>
          <a:p>
            <a:r>
              <a:rPr lang="en-US" altLang="zh-TW" b="1"/>
              <a:t>DISCUSSION</a:t>
            </a:r>
            <a:r>
              <a:rPr lang="zh-TW" altLang="en-US" b="1"/>
              <a:t>討論</a:t>
            </a:r>
          </a:p>
        </p:txBody>
      </p:sp>
      <p:sp>
        <p:nvSpPr>
          <p:cNvPr id="3" name="內容版面配置區 2">
            <a:extLst>
              <a:ext uri="{FF2B5EF4-FFF2-40B4-BE49-F238E27FC236}">
                <a16:creationId xmlns:a16="http://schemas.microsoft.com/office/drawing/2014/main" id="{FEF2B407-759C-483B-8730-488D5DA88C11}"/>
              </a:ext>
            </a:extLst>
          </p:cNvPr>
          <p:cNvSpPr>
            <a:spLocks noGrp="1"/>
          </p:cNvSpPr>
          <p:nvPr>
            <p:ph idx="1"/>
          </p:nvPr>
        </p:nvSpPr>
        <p:spPr>
          <a:xfrm>
            <a:off x="1371600" y="1737360"/>
            <a:ext cx="9601200" cy="4434840"/>
          </a:xfrm>
        </p:spPr>
        <p:style>
          <a:lnRef idx="2">
            <a:schemeClr val="accent6"/>
          </a:lnRef>
          <a:fillRef idx="1">
            <a:schemeClr val="lt1"/>
          </a:fillRef>
          <a:effectRef idx="0">
            <a:schemeClr val="accent6"/>
          </a:effectRef>
          <a:fontRef idx="minor">
            <a:schemeClr val="dk1"/>
          </a:fontRef>
        </p:style>
        <p:txBody>
          <a:bodyPr>
            <a:normAutofit fontScale="92500"/>
          </a:bodyPr>
          <a:lstStyle/>
          <a:p>
            <a:pPr>
              <a:lnSpc>
                <a:spcPct val="150000"/>
              </a:lnSpc>
            </a:pPr>
            <a:r>
              <a:rPr lang="zh-TW" altLang="en-US" sz="3200"/>
              <a:t>相較於學校整體全面性的方法，在學校核心教育活動的各個部份增加了健康促進有更大的意願。</a:t>
            </a:r>
            <a:r>
              <a:rPr lang="en-US" altLang="zh-TW" sz="3200"/>
              <a:t>(</a:t>
            </a:r>
            <a:r>
              <a:rPr lang="zh-TW" altLang="en-US" sz="3200"/>
              <a:t>例如</a:t>
            </a:r>
            <a:r>
              <a:rPr lang="en-US" altLang="zh-TW" sz="3200"/>
              <a:t>IMOVE</a:t>
            </a:r>
            <a:r>
              <a:rPr lang="zh-TW" altLang="en-US" sz="3200"/>
              <a:t>是針對數學，</a:t>
            </a:r>
            <a:r>
              <a:rPr lang="en-US" altLang="zh-TW" sz="3200" err="1"/>
              <a:t>EOtC</a:t>
            </a:r>
            <a:r>
              <a:rPr lang="zh-TW" altLang="en-US" sz="3200"/>
              <a:t>是針對所有科目</a:t>
            </a:r>
            <a:r>
              <a:rPr lang="en-US" altLang="zh-TW" sz="3200"/>
              <a:t>)</a:t>
            </a:r>
            <a:r>
              <a:rPr lang="zh-TW" altLang="en-US" sz="3200"/>
              <a:t>。 </a:t>
            </a:r>
            <a:endParaRPr lang="en-US" altLang="zh-TW" sz="3200"/>
          </a:p>
          <a:p>
            <a:pPr>
              <a:lnSpc>
                <a:spcPct val="150000"/>
              </a:lnSpc>
            </a:pPr>
            <a:r>
              <a:rPr lang="zh-TW" altLang="en-US" sz="3200"/>
              <a:t>健康促進的</a:t>
            </a:r>
            <a:r>
              <a:rPr lang="en-US" altLang="zh-TW" sz="3200"/>
              <a:t>”add-in”</a:t>
            </a:r>
            <a:r>
              <a:rPr lang="zh-TW" altLang="en-US" sz="3200"/>
              <a:t>為學校提供了一些健康促進活動的機會，即使他們還沒有準備好推動</a:t>
            </a:r>
            <a:r>
              <a:rPr lang="en-US" altLang="zh-TW" sz="3200"/>
              <a:t>HPS</a:t>
            </a:r>
            <a:r>
              <a:rPr lang="zh-TW" altLang="en-US" sz="3200"/>
              <a:t>整體的框架。</a:t>
            </a:r>
            <a:r>
              <a:rPr lang="en-US" altLang="zh-TW" sz="2600"/>
              <a:t>(Barnekow-Rasmussen and Rivett, 2000; Young, 2005; Paulus, 2007).</a:t>
            </a:r>
            <a:endParaRPr lang="en-US" altLang="zh-TW" sz="2800"/>
          </a:p>
        </p:txBody>
      </p:sp>
      <p:sp>
        <p:nvSpPr>
          <p:cNvPr id="4" name="投影片編號版面配置區 3">
            <a:extLst>
              <a:ext uri="{FF2B5EF4-FFF2-40B4-BE49-F238E27FC236}">
                <a16:creationId xmlns:a16="http://schemas.microsoft.com/office/drawing/2014/main" id="{6C747DA4-1052-4AA8-9980-44EA290B242E}"/>
              </a:ext>
            </a:extLst>
          </p:cNvPr>
          <p:cNvSpPr>
            <a:spLocks noGrp="1"/>
          </p:cNvSpPr>
          <p:nvPr>
            <p:ph type="sldNum" sz="quarter" idx="12"/>
          </p:nvPr>
        </p:nvSpPr>
        <p:spPr/>
        <p:txBody>
          <a:bodyPr/>
          <a:lstStyle/>
          <a:p>
            <a:fld id="{DEC57970-1AC1-424E-BCBF-450F1CBE6088}" type="slidenum">
              <a:rPr lang="zh-TW" altLang="en-US" smtClean="0"/>
              <a:t>15</a:t>
            </a:fld>
            <a:endParaRPr lang="zh-TW" altLang="en-US"/>
          </a:p>
        </p:txBody>
      </p:sp>
    </p:spTree>
    <p:extLst>
      <p:ext uri="{BB962C8B-B14F-4D97-AF65-F5344CB8AC3E}">
        <p14:creationId xmlns:p14="http://schemas.microsoft.com/office/powerpoint/2010/main" val="566247950"/>
      </p:ext>
    </p:extLst>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標題 1">
            <a:extLst>
              <a:ext uri="{FF2B5EF4-FFF2-40B4-BE49-F238E27FC236}">
                <a16:creationId xmlns:a16="http://schemas.microsoft.com/office/drawing/2014/main" id="{AFD244AF-8B69-4712-964F-0AB064620462}"/>
              </a:ext>
            </a:extLst>
          </p:cNvPr>
          <p:cNvSpPr>
            <a:spLocks noGrp="1"/>
          </p:cNvSpPr>
          <p:nvPr>
            <p:ph type="title"/>
          </p:nvPr>
        </p:nvSpPr>
        <p:spPr>
          <a:xfrm>
            <a:off x="1295400" y="581402"/>
            <a:ext cx="9601200" cy="941070"/>
          </a:xfrm>
        </p:spPr>
        <p:txBody>
          <a:bodyPr/>
          <a:lstStyle/>
          <a:p>
            <a:r>
              <a:rPr lang="en-US" altLang="zh-TW" b="1"/>
              <a:t>DISCUSSION</a:t>
            </a:r>
            <a:r>
              <a:rPr lang="zh-TW" altLang="en-US" b="1"/>
              <a:t>討論</a:t>
            </a:r>
            <a:r>
              <a:rPr lang="en-US" altLang="zh-TW"/>
              <a:t>- </a:t>
            </a:r>
            <a:r>
              <a:rPr lang="en-US" altLang="zh-TW" sz="4000"/>
              <a:t>Limitations</a:t>
            </a:r>
            <a:r>
              <a:rPr lang="zh-TW" altLang="en-US" sz="4000"/>
              <a:t>研究限制</a:t>
            </a:r>
            <a:endParaRPr lang="zh-TW" altLang="en-US"/>
          </a:p>
        </p:txBody>
      </p:sp>
      <p:sp>
        <p:nvSpPr>
          <p:cNvPr id="3" name="內容版面配置區 2">
            <a:extLst>
              <a:ext uri="{FF2B5EF4-FFF2-40B4-BE49-F238E27FC236}">
                <a16:creationId xmlns:a16="http://schemas.microsoft.com/office/drawing/2014/main" id="{FEF2B407-759C-483B-8730-488D5DA88C11}"/>
              </a:ext>
            </a:extLst>
          </p:cNvPr>
          <p:cNvSpPr>
            <a:spLocks noGrp="1"/>
          </p:cNvSpPr>
          <p:nvPr>
            <p:ph idx="1"/>
          </p:nvPr>
        </p:nvSpPr>
        <p:spPr/>
        <p:style>
          <a:lnRef idx="2">
            <a:schemeClr val="accent6"/>
          </a:lnRef>
          <a:fillRef idx="1">
            <a:schemeClr val="lt1"/>
          </a:fillRef>
          <a:effectRef idx="0">
            <a:schemeClr val="accent6"/>
          </a:effectRef>
          <a:fontRef idx="minor">
            <a:schemeClr val="dk1"/>
          </a:fontRef>
        </p:style>
        <p:txBody>
          <a:bodyPr>
            <a:normAutofit/>
          </a:bodyPr>
          <a:lstStyle/>
          <a:p>
            <a:pPr>
              <a:lnSpc>
                <a:spcPct val="150000"/>
              </a:lnSpc>
            </a:pPr>
            <a:r>
              <a:rPr lang="zh-TW" altLang="en-US" sz="2800"/>
              <a:t>針對特定年級的特定科目，</a:t>
            </a:r>
            <a:r>
              <a:rPr lang="en-US" altLang="zh-TW" sz="2800"/>
              <a:t>”add-in”</a:t>
            </a:r>
            <a:r>
              <a:rPr lang="zh-TW" altLang="en-US" sz="2800"/>
              <a:t>的程度是很有限的，並且可能不會對學生的健康產生重大的影響。</a:t>
            </a:r>
            <a:endParaRPr lang="en-US" altLang="zh-TW" sz="2800"/>
          </a:p>
          <a:p>
            <a:pPr>
              <a:lnSpc>
                <a:spcPct val="150000"/>
              </a:lnSpc>
            </a:pPr>
            <a:r>
              <a:rPr lang="en-US" altLang="zh-TW" sz="2800"/>
              <a:t>”add-in”</a:t>
            </a:r>
            <a:r>
              <a:rPr lang="zh-TW" altLang="en-US" sz="2800"/>
              <a:t>的觀點是與教學課程聯繫在一起，這代表著某層面的結構存在著風險</a:t>
            </a:r>
            <a:r>
              <a:rPr lang="en-US" altLang="zh-TW" sz="2800"/>
              <a:t>(</a:t>
            </a:r>
            <a:r>
              <a:rPr lang="zh-TW" altLang="en-US" sz="2800"/>
              <a:t>例如：制定學校健康政策、針對物質環境的改善等措施</a:t>
            </a:r>
            <a:r>
              <a:rPr lang="en-US" altLang="zh-TW" sz="2800"/>
              <a:t>)</a:t>
            </a:r>
            <a:r>
              <a:rPr lang="zh-TW" altLang="en-US" sz="2800"/>
              <a:t>，可能不會被</a:t>
            </a:r>
            <a:r>
              <a:rPr lang="en-US" altLang="zh-TW" sz="2800"/>
              <a:t>”add-in”</a:t>
            </a:r>
            <a:r>
              <a:rPr lang="zh-TW" altLang="en-US" sz="2800"/>
              <a:t>附加進去。</a:t>
            </a:r>
            <a:endParaRPr lang="en-US" altLang="zh-TW" sz="2800"/>
          </a:p>
          <a:p>
            <a:pPr>
              <a:lnSpc>
                <a:spcPct val="150000"/>
              </a:lnSpc>
            </a:pPr>
            <a:endParaRPr lang="zh-TW" altLang="en-US" sz="2800"/>
          </a:p>
        </p:txBody>
      </p:sp>
      <p:sp>
        <p:nvSpPr>
          <p:cNvPr id="4" name="投影片編號版面配置區 3">
            <a:extLst>
              <a:ext uri="{FF2B5EF4-FFF2-40B4-BE49-F238E27FC236}">
                <a16:creationId xmlns:a16="http://schemas.microsoft.com/office/drawing/2014/main" id="{6C747DA4-1052-4AA8-9980-44EA290B242E}"/>
              </a:ext>
            </a:extLst>
          </p:cNvPr>
          <p:cNvSpPr>
            <a:spLocks noGrp="1"/>
          </p:cNvSpPr>
          <p:nvPr>
            <p:ph type="sldNum" sz="quarter" idx="12"/>
          </p:nvPr>
        </p:nvSpPr>
        <p:spPr/>
        <p:txBody>
          <a:bodyPr/>
          <a:lstStyle/>
          <a:p>
            <a:fld id="{DEC57970-1AC1-424E-BCBF-450F1CBE6088}" type="slidenum">
              <a:rPr lang="zh-TW" altLang="en-US" smtClean="0"/>
              <a:t>16</a:t>
            </a:fld>
            <a:endParaRPr lang="zh-TW" altLang="en-US"/>
          </a:p>
        </p:txBody>
      </p:sp>
    </p:spTree>
    <p:extLst>
      <p:ext uri="{BB962C8B-B14F-4D97-AF65-F5344CB8AC3E}">
        <p14:creationId xmlns:p14="http://schemas.microsoft.com/office/powerpoint/2010/main" val="483760384"/>
      </p:ext>
    </p:extLst>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標題 1">
            <a:extLst>
              <a:ext uri="{FF2B5EF4-FFF2-40B4-BE49-F238E27FC236}">
                <a16:creationId xmlns:a16="http://schemas.microsoft.com/office/drawing/2014/main" id="{AFD244AF-8B69-4712-964F-0AB064620462}"/>
              </a:ext>
            </a:extLst>
          </p:cNvPr>
          <p:cNvSpPr>
            <a:spLocks noGrp="1"/>
          </p:cNvSpPr>
          <p:nvPr>
            <p:ph type="title"/>
          </p:nvPr>
        </p:nvSpPr>
        <p:spPr>
          <a:xfrm>
            <a:off x="1371600" y="247650"/>
            <a:ext cx="9601200" cy="941070"/>
          </a:xfrm>
        </p:spPr>
        <p:txBody>
          <a:bodyPr/>
          <a:lstStyle/>
          <a:p>
            <a:r>
              <a:rPr lang="en-US" altLang="zh-TW" b="1"/>
              <a:t>DISCUSSION</a:t>
            </a:r>
            <a:r>
              <a:rPr lang="zh-TW" altLang="en-US" b="1"/>
              <a:t>討論</a:t>
            </a:r>
            <a:r>
              <a:rPr lang="en-US" altLang="zh-TW"/>
              <a:t>- </a:t>
            </a:r>
            <a:r>
              <a:rPr lang="en-US" altLang="zh-TW" sz="4000"/>
              <a:t>Limitations</a:t>
            </a:r>
            <a:r>
              <a:rPr lang="zh-TW" altLang="en-US" sz="4000"/>
              <a:t>研究限制</a:t>
            </a:r>
            <a:endParaRPr lang="zh-TW" altLang="en-US"/>
          </a:p>
        </p:txBody>
      </p:sp>
      <p:sp>
        <p:nvSpPr>
          <p:cNvPr id="3" name="內容版面配置區 2">
            <a:extLst>
              <a:ext uri="{FF2B5EF4-FFF2-40B4-BE49-F238E27FC236}">
                <a16:creationId xmlns:a16="http://schemas.microsoft.com/office/drawing/2014/main" id="{FEF2B407-759C-483B-8730-488D5DA88C11}"/>
              </a:ext>
            </a:extLst>
          </p:cNvPr>
          <p:cNvSpPr>
            <a:spLocks noGrp="1"/>
          </p:cNvSpPr>
          <p:nvPr>
            <p:ph idx="1"/>
          </p:nvPr>
        </p:nvSpPr>
        <p:spPr/>
        <p:style>
          <a:lnRef idx="2">
            <a:schemeClr val="accent6"/>
          </a:lnRef>
          <a:fillRef idx="1">
            <a:schemeClr val="lt1"/>
          </a:fillRef>
          <a:effectRef idx="0">
            <a:schemeClr val="accent6"/>
          </a:effectRef>
          <a:fontRef idx="minor">
            <a:schemeClr val="dk1"/>
          </a:fontRef>
        </p:style>
        <p:txBody>
          <a:bodyPr>
            <a:normAutofit/>
          </a:bodyPr>
          <a:lstStyle/>
          <a:p>
            <a:pPr>
              <a:lnSpc>
                <a:spcPct val="150000"/>
              </a:lnSpc>
            </a:pPr>
            <a:r>
              <a:rPr lang="zh-TW" altLang="en-US" sz="2800" b="1"/>
              <a:t>反思：</a:t>
            </a:r>
            <a:endParaRPr lang="en-US" altLang="zh-TW" sz="2800" b="1"/>
          </a:p>
          <a:p>
            <a:pPr lvl="1">
              <a:lnSpc>
                <a:spcPct val="150000"/>
              </a:lnSpc>
            </a:pPr>
            <a:r>
              <a:rPr lang="zh-TW" altLang="en-US" sz="2800" i="0"/>
              <a:t>針對健康促進的推動的策略上，我們應該要：</a:t>
            </a:r>
            <a:endParaRPr lang="en-US" altLang="zh-TW" sz="2800" i="0"/>
          </a:p>
          <a:p>
            <a:pPr lvl="2">
              <a:lnSpc>
                <a:spcPct val="150000"/>
              </a:lnSpc>
            </a:pPr>
            <a:r>
              <a:rPr lang="zh-TW" altLang="en-US" sz="2600" i="0"/>
              <a:t>為了促進學生個人在短期或長期健康習慣</a:t>
            </a:r>
            <a:r>
              <a:rPr lang="en-US" altLang="zh-TW" sz="2600" i="0"/>
              <a:t>?</a:t>
            </a:r>
          </a:p>
          <a:p>
            <a:pPr lvl="2">
              <a:lnSpc>
                <a:spcPct val="150000"/>
              </a:lnSpc>
            </a:pPr>
            <a:r>
              <a:rPr lang="zh-TW" altLang="en-US" sz="2600" i="0"/>
              <a:t>或是在學校日常結構面上，為學生在學校每一天的健康行為創造更好的條件</a:t>
            </a:r>
            <a:r>
              <a:rPr lang="en-US" altLang="zh-TW" sz="2600" i="0"/>
              <a:t>?</a:t>
            </a:r>
          </a:p>
        </p:txBody>
      </p:sp>
      <p:sp>
        <p:nvSpPr>
          <p:cNvPr id="4" name="投影片編號版面配置區 3">
            <a:extLst>
              <a:ext uri="{FF2B5EF4-FFF2-40B4-BE49-F238E27FC236}">
                <a16:creationId xmlns:a16="http://schemas.microsoft.com/office/drawing/2014/main" id="{6C747DA4-1052-4AA8-9980-44EA290B242E}"/>
              </a:ext>
            </a:extLst>
          </p:cNvPr>
          <p:cNvSpPr>
            <a:spLocks noGrp="1"/>
          </p:cNvSpPr>
          <p:nvPr>
            <p:ph type="sldNum" sz="quarter" idx="12"/>
          </p:nvPr>
        </p:nvSpPr>
        <p:spPr/>
        <p:txBody>
          <a:bodyPr/>
          <a:lstStyle/>
          <a:p>
            <a:fld id="{DEC57970-1AC1-424E-BCBF-450F1CBE6088}" type="slidenum">
              <a:rPr lang="zh-TW" altLang="en-US" smtClean="0"/>
              <a:t>17</a:t>
            </a:fld>
            <a:endParaRPr lang="zh-TW" altLang="en-US"/>
          </a:p>
        </p:txBody>
      </p:sp>
    </p:spTree>
    <p:extLst>
      <p:ext uri="{BB962C8B-B14F-4D97-AF65-F5344CB8AC3E}">
        <p14:creationId xmlns:p14="http://schemas.microsoft.com/office/powerpoint/2010/main" val="598058919"/>
      </p:ext>
    </p:extLst>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標題 1">
            <a:extLst>
              <a:ext uri="{FF2B5EF4-FFF2-40B4-BE49-F238E27FC236}">
                <a16:creationId xmlns:a16="http://schemas.microsoft.com/office/drawing/2014/main" id="{AFD244AF-8B69-4712-964F-0AB064620462}"/>
              </a:ext>
            </a:extLst>
          </p:cNvPr>
          <p:cNvSpPr>
            <a:spLocks noGrp="1"/>
          </p:cNvSpPr>
          <p:nvPr>
            <p:ph type="title"/>
          </p:nvPr>
        </p:nvSpPr>
        <p:spPr>
          <a:xfrm>
            <a:off x="1371600" y="247650"/>
            <a:ext cx="9601200" cy="941070"/>
          </a:xfrm>
        </p:spPr>
        <p:txBody>
          <a:bodyPr/>
          <a:lstStyle/>
          <a:p>
            <a:r>
              <a:rPr lang="en-US" altLang="zh-TW" b="1"/>
              <a:t>CONCLUSION</a:t>
            </a:r>
            <a:r>
              <a:rPr lang="zh-TW" altLang="en-US" b="1"/>
              <a:t>結論</a:t>
            </a:r>
            <a:endParaRPr lang="zh-TW" altLang="en-US"/>
          </a:p>
        </p:txBody>
      </p:sp>
      <p:sp>
        <p:nvSpPr>
          <p:cNvPr id="3" name="內容版面配置區 2">
            <a:extLst>
              <a:ext uri="{FF2B5EF4-FFF2-40B4-BE49-F238E27FC236}">
                <a16:creationId xmlns:a16="http://schemas.microsoft.com/office/drawing/2014/main" id="{FEF2B407-759C-483B-8730-488D5DA88C11}"/>
              </a:ext>
            </a:extLst>
          </p:cNvPr>
          <p:cNvSpPr>
            <a:spLocks noGrp="1"/>
          </p:cNvSpPr>
          <p:nvPr>
            <p:ph idx="1"/>
          </p:nvPr>
        </p:nvSpPr>
        <p:spPr>
          <a:xfrm>
            <a:off x="1371600" y="1432560"/>
            <a:ext cx="9601200" cy="5020826"/>
          </a:xfrm>
        </p:spPr>
        <p:style>
          <a:lnRef idx="2">
            <a:schemeClr val="accent4"/>
          </a:lnRef>
          <a:fillRef idx="1">
            <a:schemeClr val="lt1"/>
          </a:fillRef>
          <a:effectRef idx="0">
            <a:schemeClr val="accent4"/>
          </a:effectRef>
          <a:fontRef idx="minor">
            <a:schemeClr val="dk1"/>
          </a:fontRef>
        </p:style>
        <p:txBody>
          <a:bodyPr>
            <a:normAutofit lnSpcReduction="10000"/>
          </a:bodyPr>
          <a:lstStyle/>
          <a:p>
            <a:pPr>
              <a:lnSpc>
                <a:spcPct val="160000"/>
              </a:lnSpc>
            </a:pPr>
            <a:r>
              <a:rPr lang="zh-TW" altLang="en-US" sz="2800" b="1"/>
              <a:t>本研究提倡運用</a:t>
            </a:r>
            <a:r>
              <a:rPr lang="en-US" altLang="zh-TW" sz="2800" b="1"/>
              <a:t>”add-in”</a:t>
            </a:r>
            <a:r>
              <a:rPr lang="zh-TW" altLang="en-US" sz="2800" b="1"/>
              <a:t>附加的方式，加強目前學校推動健康促進學校的一個方式。</a:t>
            </a:r>
            <a:endParaRPr lang="en-US" altLang="zh-TW" sz="2800" b="1"/>
          </a:p>
          <a:p>
            <a:pPr>
              <a:lnSpc>
                <a:spcPct val="160000"/>
              </a:lnSpc>
            </a:pPr>
            <a:r>
              <a:rPr lang="en-US" altLang="zh-TW" sz="2800"/>
              <a:t>”add-in”</a:t>
            </a:r>
            <a:r>
              <a:rPr lang="zh-TW" altLang="en-US" sz="2800"/>
              <a:t>可以打造雙贏的局面，使學校在</a:t>
            </a:r>
            <a:r>
              <a:rPr lang="zh-TW" altLang="en-US" sz="2800" b="1"/>
              <a:t>教育</a:t>
            </a:r>
            <a:r>
              <a:rPr lang="zh-TW" altLang="en-US" sz="2800"/>
              <a:t>與</a:t>
            </a:r>
            <a:r>
              <a:rPr lang="zh-TW" altLang="en-US" sz="2800" b="1"/>
              <a:t>健康促進</a:t>
            </a:r>
            <a:r>
              <a:rPr lang="zh-TW" altLang="en-US" sz="2800"/>
              <a:t>之間都能有所收穫。</a:t>
            </a:r>
            <a:endParaRPr lang="en-US" altLang="zh-TW" sz="2800"/>
          </a:p>
          <a:p>
            <a:pPr>
              <a:lnSpc>
                <a:spcPct val="160000"/>
              </a:lnSpc>
            </a:pPr>
            <a:r>
              <a:rPr lang="en-US" altLang="zh-TW" sz="2800"/>
              <a:t>”add-in”</a:t>
            </a:r>
            <a:r>
              <a:rPr lang="zh-TW" altLang="en-US" sz="2800"/>
              <a:t>很大程度取決於各校的課程、環境、教學方法，希望能夠提供教育及健康促進者啟發，展開進一步的</a:t>
            </a:r>
            <a:r>
              <a:rPr lang="en-US" altLang="zh-TW" sz="2800"/>
              <a:t>”add-in”</a:t>
            </a:r>
            <a:r>
              <a:rPr lang="zh-TW" altLang="en-US" sz="2800"/>
              <a:t>方法，為學校推動健康促進往前邁向一大步。</a:t>
            </a:r>
          </a:p>
        </p:txBody>
      </p:sp>
      <p:sp>
        <p:nvSpPr>
          <p:cNvPr id="4" name="投影片編號版面配置區 3">
            <a:extLst>
              <a:ext uri="{FF2B5EF4-FFF2-40B4-BE49-F238E27FC236}">
                <a16:creationId xmlns:a16="http://schemas.microsoft.com/office/drawing/2014/main" id="{6C747DA4-1052-4AA8-9980-44EA290B242E}"/>
              </a:ext>
            </a:extLst>
          </p:cNvPr>
          <p:cNvSpPr>
            <a:spLocks noGrp="1"/>
          </p:cNvSpPr>
          <p:nvPr>
            <p:ph type="sldNum" sz="quarter" idx="12"/>
          </p:nvPr>
        </p:nvSpPr>
        <p:spPr/>
        <p:txBody>
          <a:bodyPr/>
          <a:lstStyle/>
          <a:p>
            <a:fld id="{DEC57970-1AC1-424E-BCBF-450F1CBE6088}" type="slidenum">
              <a:rPr lang="zh-TW" altLang="en-US" smtClean="0"/>
              <a:t>18</a:t>
            </a:fld>
            <a:endParaRPr lang="zh-TW" altLang="en-US"/>
          </a:p>
        </p:txBody>
      </p:sp>
    </p:spTree>
    <p:extLst>
      <p:ext uri="{BB962C8B-B14F-4D97-AF65-F5344CB8AC3E}">
        <p14:creationId xmlns:p14="http://schemas.microsoft.com/office/powerpoint/2010/main" val="533590335"/>
      </p:ext>
    </p:extLst>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xfrm>
      </p:grpSpPr>
      <p:sp>
        <p:nvSpPr>
          <p:cNvPr id="2" name="標題 1">
            <a:extLst>
              <a:ext uri="{FF2B5EF4-FFF2-40B4-BE49-F238E27FC236}">
                <a16:creationId xmlns:a16="http://schemas.microsoft.com/office/drawing/2014/main" id="{199307C4-D493-4C76-8673-0B64C0C561B5}"/>
              </a:ext>
            </a:extLst>
          </p:cNvPr>
          <p:cNvSpPr>
            <a:spLocks noGrp="1"/>
          </p:cNvSpPr>
          <p:nvPr>
            <p:ph type="title"/>
          </p:nvPr>
        </p:nvSpPr>
        <p:spPr>
          <a:xfrm>
            <a:off x="1371600" y="273984"/>
            <a:ext cx="9601200" cy="1045029"/>
          </a:xfrm>
        </p:spPr>
        <p:txBody>
          <a:bodyPr>
            <a:normAutofit fontScale="90000"/>
          </a:bodyPr>
          <a:lstStyle/>
          <a:p>
            <a:r>
              <a:rPr lang="zh-TW" altLang="en-US" sz="4000" b="1"/>
              <a:t>延伸閱讀之我們可以怎做</a:t>
            </a:r>
            <a:r>
              <a:rPr lang="en-US" altLang="zh-TW" sz="4000" b="1"/>
              <a:t>?</a:t>
            </a:r>
            <a:br>
              <a:rPr lang="en-US" altLang="zh-TW" sz="4000" b="1"/>
            </a:br>
            <a:r>
              <a:rPr lang="en-US" altLang="zh-TW" sz="2700" b="1"/>
              <a:t>(</a:t>
            </a:r>
            <a:r>
              <a:rPr lang="zh-TW" altLang="en-US" sz="2700" b="1"/>
              <a:t>此部分針對文章與本計畫可發展之方向給予建議，非作者之立場</a:t>
            </a:r>
            <a:r>
              <a:rPr lang="en-US" altLang="zh-TW" sz="2700" b="1"/>
              <a:t>)</a:t>
            </a:r>
            <a:endParaRPr lang="zh-TW" altLang="en-US" sz="4000" b="1"/>
          </a:p>
        </p:txBody>
      </p:sp>
      <p:sp>
        <p:nvSpPr>
          <p:cNvPr id="3" name="內容版面配置區 2">
            <a:extLst>
              <a:ext uri="{FF2B5EF4-FFF2-40B4-BE49-F238E27FC236}">
                <a16:creationId xmlns:a16="http://schemas.microsoft.com/office/drawing/2014/main" id="{A94ACE3B-7767-495E-987A-D7B65D733E9A}"/>
              </a:ext>
            </a:extLst>
          </p:cNvPr>
          <p:cNvSpPr>
            <a:spLocks noGrp="1"/>
          </p:cNvSpPr>
          <p:nvPr>
            <p:ph idx="1"/>
          </p:nvPr>
        </p:nvSpPr>
        <p:spPr>
          <a:xfrm>
            <a:off x="1371600" y="1521321"/>
            <a:ext cx="10332720" cy="5134372"/>
          </a:xfrm>
        </p:spPr>
        <p:txBody>
          <a:bodyPr>
            <a:normAutofit fontScale="92500"/>
          </a:bodyPr>
          <a:lstStyle/>
          <a:p>
            <a:pPr>
              <a:lnSpc>
                <a:spcPct val="170000"/>
              </a:lnSpc>
            </a:pPr>
            <a:r>
              <a:rPr lang="zh-TW" altLang="en-US" sz="2800"/>
              <a:t>閱讀完此篇文章，我們了解到在丹麥即使在健康促進不是主流的情況下，還是有著努力推動的一群人，反思台灣其實也是擁有同樣的狀況。</a:t>
            </a:r>
            <a:endParaRPr lang="en-US" altLang="zh-TW" sz="2800"/>
          </a:p>
          <a:p>
            <a:pPr>
              <a:lnSpc>
                <a:spcPct val="170000"/>
              </a:lnSpc>
            </a:pPr>
            <a:r>
              <a:rPr lang="zh-TW" altLang="en-US" sz="2800"/>
              <a:t>台灣也是有小學將安全急救納入校訂課程，帶著學生到學校社區的埤塘進行獨木舟課程訓練，結合了教學課程、社區連結等範疇。</a:t>
            </a:r>
            <a:endParaRPr lang="en-US" altLang="zh-TW" sz="2800"/>
          </a:p>
          <a:p>
            <a:pPr>
              <a:lnSpc>
                <a:spcPct val="170000"/>
              </a:lnSpc>
            </a:pPr>
            <a:r>
              <a:rPr lang="zh-TW" altLang="en-US" sz="2800"/>
              <a:t>因此，也許可以透過蒐集台灣本土的</a:t>
            </a:r>
            <a:r>
              <a:rPr lang="en-US" altLang="zh-TW" sz="2800"/>
              <a:t>“add-in”</a:t>
            </a:r>
            <a:r>
              <a:rPr lang="zh-TW" altLang="en-US" sz="2800"/>
              <a:t>方法案例，行銷這些成功的案例給更多學校，讓學校從觀摩到發展出自己的特色。</a:t>
            </a:r>
          </a:p>
        </p:txBody>
      </p:sp>
      <p:sp>
        <p:nvSpPr>
          <p:cNvPr id="4" name="投影片編號版面配置區 3">
            <a:extLst>
              <a:ext uri="{FF2B5EF4-FFF2-40B4-BE49-F238E27FC236}">
                <a16:creationId xmlns:a16="http://schemas.microsoft.com/office/drawing/2014/main" id="{0E22FB91-CF2A-4B41-9785-EC10F5F70575}"/>
              </a:ext>
            </a:extLst>
          </p:cNvPr>
          <p:cNvSpPr>
            <a:spLocks noGrp="1"/>
          </p:cNvSpPr>
          <p:nvPr>
            <p:ph type="sldNum" sz="quarter" idx="12"/>
          </p:nvPr>
        </p:nvSpPr>
        <p:spPr/>
        <p:txBody>
          <a:bodyPr/>
          <a:lstStyle/>
          <a:p>
            <a:fld id="{DEC57970-1AC1-424E-BCBF-450F1CBE6088}" type="slidenum">
              <a:rPr lang="zh-TW" altLang="en-US" smtClean="0"/>
              <a:t>19</a:t>
            </a:fld>
            <a:endParaRPr lang="zh-TW" altLang="en-US"/>
          </a:p>
        </p:txBody>
      </p:sp>
    </p:spTree>
    <p:extLst>
      <p:ext uri="{BB962C8B-B14F-4D97-AF65-F5344CB8AC3E}">
        <p14:creationId xmlns:p14="http://schemas.microsoft.com/office/powerpoint/2010/main" val="2598052273"/>
      </p:ext>
    </p:extLst>
  </p:cSld>
  <p:clrMapOvr>
    <a:masterClrMapping/>
  </p:clrMapOvr>
  <p:transition/>
  <p:timing/>
</p:sld>
</file>

<file path=ppt/tags/tag1.xml><?xml version="1.0" encoding="utf-8"?>
<p:tagLst xmlns:p="http://schemas.openxmlformats.org/presentationml/2006/main">
  <p:tag name="AS_NET" val="4.0.30319.42000"/>
  <p:tag name="AS_OS" val="Microsoft Windows NT 6.2.9200.0"/>
  <p:tag name="AS_RELEASE_DATE" val="2017.01.13"/>
  <p:tag name="AS_TITLE" val="Aspose.Slides for .NET 4.0"/>
  <p:tag name="AS_VERSION" val="16.12.1.0"/>
</p:tagLst>
</file>

<file path=ppt/theme/theme1.xml><?xml version="1.0" encoding="utf-8"?>
<a:theme xmlns:r="http://schemas.openxmlformats.org/officeDocument/2006/relationships" xmlns:a="http://schemas.openxmlformats.org/drawingml/2006/main" name="裁剪">
  <a:themeElements>
    <a:clrScheme name="裁剪">
      <a:dk1>
        <a:sysClr val="windowText" lastClr="000000"/>
      </a:dk1>
      <a:lt1>
        <a:sysClr val="window" lastClr="FFFFFF"/>
      </a:lt1>
      <a:dk2>
        <a:srgbClr val="4A2318"/>
      </a:dk2>
      <a:lt2>
        <a:srgbClr val="EDECEB"/>
      </a:lt2>
      <a:accent1>
        <a:srgbClr val="F3C82E"/>
      </a:accent1>
      <a:accent2>
        <a:srgbClr val="A26176"/>
      </a:accent2>
      <a:accent3>
        <a:srgbClr val="74A94E"/>
      </a:accent3>
      <a:accent4>
        <a:srgbClr val="188E8D"/>
      </a:accent4>
      <a:accent5>
        <a:srgbClr val="EE913A"/>
      </a:accent5>
      <a:accent6>
        <a:srgbClr val="DF5D4A"/>
      </a:accent6>
      <a:hlink>
        <a:srgbClr val="188E8D"/>
      </a:hlink>
      <a:folHlink>
        <a:srgbClr val="A26176"/>
      </a:folHlink>
    </a:clrScheme>
    <a:fontScheme name="裁剪">
      <a:majorFont>
        <a:latin typeface="Franklin Gothic Book" panose="020b0503020102020204"/>
        <a:ea typeface="Arial"/>
        <a:cs typeface="Arial"/>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Arial"/>
        <a:cs typeface="Arial"/>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裁剪">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Crop" id="{EC9488ED-E761-4D60-9AC4-764D1FE2C171}" vid="{D7AA1D6E-F3E9-4763-A3BC-84DF2E02F60F}"/>
    </a:ext>
  </a:extLst>
</a:theme>
</file>

<file path=ppt/theme/theme2.xml><?xml version="1.0" encoding="utf-8"?>
<a:theme xmlns:r="http://schemas.openxmlformats.org/officeDocument/2006/relationships"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TM10001105[[fn=裁剪]]</Template>
  <Company/>
  <PresentationFormat>寬螢幕</PresentationFormat>
  <Paragraphs>113</Paragraphs>
  <Slides>19</Slides>
  <Notes>2</Notes>
  <TotalTime>918</TotalTime>
  <HiddenSlides>0</HiddenSlides>
  <MMClips>0</MMClips>
  <ScaleCrop>0</ScaleCrop>
  <HeadingPairs>
    <vt:vector baseType="variant" size="4">
      <vt:variant>
        <vt:lpstr>Theme</vt:lpstr>
      </vt:variant>
      <vt:variant>
        <vt:i4>1</vt:i4>
      </vt:variant>
      <vt:variant>
        <vt:lpstr>Slide Titles</vt:lpstr>
      </vt:variant>
      <vt:variant>
        <vt:i4>19</vt:i4>
      </vt:variant>
    </vt:vector>
  </HeadingPairs>
  <TitlesOfParts>
    <vt:vector baseType="lpstr" size="20">
      <vt:lpstr>裁剪</vt:lpstr>
      <vt:lpstr>丹麥將學校本位課程”附加”健康促進：健康融入教學課程時間Danish ‘add-in’ school-based health promotion:integrating health in curriculum time</vt:lpstr>
      <vt:lpstr>Slide 2</vt:lpstr>
      <vt:lpstr>INTRODUCTION前言</vt:lpstr>
      <vt:lpstr>INTRODUCTION</vt:lpstr>
      <vt:lpstr>INTRODUCTION</vt:lpstr>
      <vt:lpstr>THREE DANISH CASES OF ‘ADD-IN’ HEALTH PROMOTION</vt:lpstr>
      <vt:lpstr>案例一：【IMOVE】數學教育中的日常身體活動意識</vt:lpstr>
      <vt:lpstr>案例一：【IMOVE】數學教育中的日常身體活動意識</vt:lpstr>
      <vt:lpstr>Slide 9</vt:lpstr>
      <vt:lpstr>Slide 10</vt:lpstr>
      <vt:lpstr>案例三：【 EDUCATION OUTSIDE THE CLASSROOM 】 udeskole(丹麥語：戶外學校)透過戶外教學學習、健康以及幸福感</vt:lpstr>
      <vt:lpstr>Slide 12</vt:lpstr>
      <vt:lpstr>DISCUSSION討論</vt:lpstr>
      <vt:lpstr>DISCUSSION討論</vt:lpstr>
      <vt:lpstr>DISCUSSION討論</vt:lpstr>
      <vt:lpstr>DISCUSSION討論- Limitations研究限制</vt:lpstr>
      <vt:lpstr>DISCUSSION討論- Limitations研究限制</vt:lpstr>
      <vt:lpstr>CONCLUSION結論</vt:lpstr>
      <vt:lpstr>延伸閱讀之我們可以怎做?(此部分針對文章與本計畫可發展之方向給予建議，非作者之立場)</vt:lpstr>
    </vt:vector>
  </TitlesOfParts>
  <LinksUpToDate>0</LinksUpToDate>
  <SharedDoc>0</SharedDoc>
  <HyperlinksChanged>0</HyperlinksChanged>
  <Application>Aspose.Slides for .NET</Application>
  <AppVersion>16.1201</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Danish ‘add-in’ school-based health promotion: integrating health in curriculum time</dc:title>
  <dc:creator>Pei Lin Hsu</dc:creator>
  <cp:lastModifiedBy>許珮琳</cp:lastModifiedBy>
  <cp:revision>56</cp:revision>
  <dcterms:created xsi:type="dcterms:W3CDTF">2020-09-08T16:23:39Z</dcterms:created>
  <dcterms:modified xsi:type="dcterms:W3CDTF">2021-01-22T08:29:17Z</dcterms:modified>
</cp:coreProperties>
</file>