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74" r:id="rId5"/>
    <p:sldId id="259" r:id="rId6"/>
    <p:sldId id="275" r:id="rId7"/>
    <p:sldId id="260" r:id="rId8"/>
    <p:sldId id="276" r:id="rId9"/>
    <p:sldId id="267" r:id="rId10"/>
    <p:sldId id="268" r:id="rId11"/>
    <p:sldId id="277" r:id="rId12"/>
    <p:sldId id="269" r:id="rId13"/>
    <p:sldId id="278" r:id="rId14"/>
    <p:sldId id="271" r:id="rId15"/>
    <p:sldId id="279" r:id="rId16"/>
    <p:sldId id="272" r:id="rId17"/>
    <p:sldId id="280" r:id="rId18"/>
    <p:sldId id="273" r:id="rId19"/>
    <p:sldId id="281" r:id="rId20"/>
    <p:sldId id="283" r:id="rId21"/>
    <p:sldId id="284" r:id="rId22"/>
    <p:sldId id="285" r:id="rId23"/>
    <p:sldId id="286" r:id="rId24"/>
    <p:sldId id="287" r:id="rId25"/>
    <p:sldId id="288" r:id="rId26"/>
    <p:sldId id="289" r:id="rId27"/>
    <p:sldId id="290" r:id="rId28"/>
    <p:sldId id="291" r:id="rId29"/>
    <p:sldId id="292" r:id="rId30"/>
    <p:sldId id="293" r:id="rId31"/>
    <p:sldId id="282"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中等深淺樣式 3 - 輔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深色樣式 1 - 輔色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4F68C3-64AC-4F86-88B7-15E0D2646D40}"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zh-TW" altLang="en-US"/>
        </a:p>
      </dgm:t>
    </dgm:pt>
    <dgm:pt modelId="{DE19ACA9-BBCF-4077-AE67-CF6290E5F77F}">
      <dgm:prSet phldrT="[文字]" custT="1"/>
      <dgm:spPr/>
      <dgm:t>
        <a:bodyPr/>
        <a:lstStyle/>
        <a:p>
          <a:r>
            <a:rPr lang="zh-TW" altLang="en-US" sz="1750" b="1" dirty="0"/>
            <a:t>步驟一：</a:t>
          </a:r>
          <a:endParaRPr lang="en-US" altLang="zh-TW" sz="1750" b="1" dirty="0"/>
        </a:p>
        <a:p>
          <a:r>
            <a:rPr lang="zh-TW" altLang="en-US" sz="1750" b="1" dirty="0"/>
            <a:t>參考國際</a:t>
          </a:r>
          <a:r>
            <a:rPr lang="zh-TW" altLang="zh-TW" sz="1750" b="1" dirty="0"/>
            <a:t>標準並建立團隊</a:t>
          </a:r>
          <a:endParaRPr lang="zh-TW" altLang="en-US" sz="1750" b="1" dirty="0"/>
        </a:p>
      </dgm:t>
    </dgm:pt>
    <dgm:pt modelId="{35B99DEE-A0CE-4FB8-9083-67649DF9A352}" type="parTrans" cxnId="{0276740E-50C8-4146-A93B-0F631B542B39}">
      <dgm:prSet/>
      <dgm:spPr/>
      <dgm:t>
        <a:bodyPr/>
        <a:lstStyle/>
        <a:p>
          <a:endParaRPr lang="zh-TW" altLang="en-US"/>
        </a:p>
      </dgm:t>
    </dgm:pt>
    <dgm:pt modelId="{97ECD32F-7E6C-4F15-8305-E307B8AB9503}" type="sibTrans" cxnId="{0276740E-50C8-4146-A93B-0F631B542B39}">
      <dgm:prSet/>
      <dgm:spPr/>
      <dgm:t>
        <a:bodyPr/>
        <a:lstStyle/>
        <a:p>
          <a:endParaRPr lang="zh-TW" altLang="en-US"/>
        </a:p>
      </dgm:t>
    </dgm:pt>
    <dgm:pt modelId="{CFAC7E04-FE32-4CE4-8235-F37350182C1F}">
      <dgm:prSet phldrT="[文字]" custT="1"/>
      <dgm:spPr/>
      <dgm:t>
        <a:bodyPr/>
        <a:lstStyle/>
        <a:p>
          <a:r>
            <a:rPr lang="zh-TW" altLang="en-US" sz="1750" b="1" dirty="0"/>
            <a:t>步驟二：</a:t>
          </a:r>
          <a:endParaRPr lang="en-US" altLang="zh-TW" sz="1750" b="1" dirty="0"/>
        </a:p>
        <a:p>
          <a:r>
            <a:rPr lang="zh-TW" altLang="en-US" sz="1750" b="1" dirty="0"/>
            <a:t>分析實際情況</a:t>
          </a:r>
        </a:p>
      </dgm:t>
    </dgm:pt>
    <dgm:pt modelId="{1C93A03B-3F98-4276-A48F-03A203BE5283}" type="parTrans" cxnId="{AA1236E9-7BE6-491F-B442-065D129CAE89}">
      <dgm:prSet/>
      <dgm:spPr/>
      <dgm:t>
        <a:bodyPr/>
        <a:lstStyle/>
        <a:p>
          <a:endParaRPr lang="zh-TW" altLang="en-US"/>
        </a:p>
      </dgm:t>
    </dgm:pt>
    <dgm:pt modelId="{EA1DDAF1-36AE-40E2-AF7A-10D5DB376D14}" type="sibTrans" cxnId="{AA1236E9-7BE6-491F-B442-065D129CAE89}">
      <dgm:prSet/>
      <dgm:spPr/>
      <dgm:t>
        <a:bodyPr/>
        <a:lstStyle/>
        <a:p>
          <a:endParaRPr lang="zh-TW" altLang="en-US"/>
        </a:p>
      </dgm:t>
    </dgm:pt>
    <dgm:pt modelId="{F6A3D83F-F839-4D99-AAD7-7EF19562170E}">
      <dgm:prSet phldrT="[文字]" custT="1"/>
      <dgm:spPr/>
      <dgm:t>
        <a:bodyPr/>
        <a:lstStyle/>
        <a:p>
          <a:r>
            <a:rPr lang="zh-TW" altLang="en-US" sz="1750" b="1" dirty="0"/>
            <a:t>步驟三：</a:t>
          </a:r>
          <a:endParaRPr lang="en-US" altLang="zh-TW" sz="1750" b="1" dirty="0"/>
        </a:p>
        <a:p>
          <a:r>
            <a:rPr lang="zh-TW" altLang="en-US" sz="1750" b="1" dirty="0"/>
            <a:t>發展計畫</a:t>
          </a:r>
        </a:p>
      </dgm:t>
    </dgm:pt>
    <dgm:pt modelId="{0D8F8083-F604-4895-B1A9-CC81818EE0ED}" type="parTrans" cxnId="{8E8DC7A3-C656-4176-801D-514F479208E4}">
      <dgm:prSet/>
      <dgm:spPr/>
      <dgm:t>
        <a:bodyPr/>
        <a:lstStyle/>
        <a:p>
          <a:endParaRPr lang="zh-TW" altLang="en-US"/>
        </a:p>
      </dgm:t>
    </dgm:pt>
    <dgm:pt modelId="{9EFE1A2A-60DB-48D0-836E-B79D505782A7}" type="sibTrans" cxnId="{8E8DC7A3-C656-4176-801D-514F479208E4}">
      <dgm:prSet/>
      <dgm:spPr/>
      <dgm:t>
        <a:bodyPr/>
        <a:lstStyle/>
        <a:p>
          <a:endParaRPr lang="zh-TW" altLang="en-US"/>
        </a:p>
      </dgm:t>
    </dgm:pt>
    <dgm:pt modelId="{C6E6061A-5F66-48BB-ACBE-79290644F04B}">
      <dgm:prSet phldrT="[文字]" custT="1"/>
      <dgm:spPr/>
      <dgm:t>
        <a:bodyPr/>
        <a:lstStyle/>
        <a:p>
          <a:r>
            <a:rPr lang="zh-TW" altLang="en-US" sz="1750" b="1" dirty="0"/>
            <a:t>步驟四：</a:t>
          </a:r>
          <a:endParaRPr lang="en-US" altLang="zh-TW" sz="1750" b="1" dirty="0"/>
        </a:p>
        <a:p>
          <a:r>
            <a:rPr lang="zh-TW" altLang="en-US" sz="1750" b="1" dirty="0"/>
            <a:t>實施及監控</a:t>
          </a:r>
        </a:p>
      </dgm:t>
    </dgm:pt>
    <dgm:pt modelId="{F8B0F85D-8ACE-4C27-A8C1-AE98CE802920}" type="parTrans" cxnId="{543C6C0D-8207-435D-8679-76CEE4FF3B94}">
      <dgm:prSet/>
      <dgm:spPr/>
      <dgm:t>
        <a:bodyPr/>
        <a:lstStyle/>
        <a:p>
          <a:endParaRPr lang="zh-TW" altLang="en-US"/>
        </a:p>
      </dgm:t>
    </dgm:pt>
    <dgm:pt modelId="{D54A9533-7B98-41FA-8118-FA682C1F5B2B}" type="sibTrans" cxnId="{543C6C0D-8207-435D-8679-76CEE4FF3B94}">
      <dgm:prSet/>
      <dgm:spPr/>
      <dgm:t>
        <a:bodyPr/>
        <a:lstStyle/>
        <a:p>
          <a:endParaRPr lang="zh-TW" altLang="en-US"/>
        </a:p>
      </dgm:t>
    </dgm:pt>
    <dgm:pt modelId="{F0B93145-DE0B-4E3B-A406-C7A1A675DFE5}">
      <dgm:prSet phldrT="[文字]" custT="1"/>
      <dgm:spPr/>
      <dgm:t>
        <a:bodyPr/>
        <a:lstStyle/>
        <a:p>
          <a:r>
            <a:rPr lang="zh-TW" altLang="en-US" sz="1750" b="1" dirty="0"/>
            <a:t>步驟五：</a:t>
          </a:r>
          <a:endParaRPr lang="en-US" altLang="zh-TW" sz="1750" b="1" dirty="0"/>
        </a:p>
        <a:p>
          <a:r>
            <a:rPr lang="zh-TW" altLang="en-US" sz="1750" b="1" dirty="0"/>
            <a:t>評估及改善</a:t>
          </a:r>
        </a:p>
      </dgm:t>
    </dgm:pt>
    <dgm:pt modelId="{6954347B-0223-4BAE-AD27-93426E25BB92}" type="parTrans" cxnId="{5DE5C5A7-88ED-4099-99B1-B074A3644D95}">
      <dgm:prSet/>
      <dgm:spPr/>
      <dgm:t>
        <a:bodyPr/>
        <a:lstStyle/>
        <a:p>
          <a:endParaRPr lang="zh-TW" altLang="en-US"/>
        </a:p>
      </dgm:t>
    </dgm:pt>
    <dgm:pt modelId="{41C8CD94-7F93-4A84-8853-7995BC130A44}" type="sibTrans" cxnId="{5DE5C5A7-88ED-4099-99B1-B074A3644D95}">
      <dgm:prSet/>
      <dgm:spPr/>
      <dgm:t>
        <a:bodyPr/>
        <a:lstStyle/>
        <a:p>
          <a:endParaRPr lang="zh-TW" altLang="en-US"/>
        </a:p>
      </dgm:t>
    </dgm:pt>
    <dgm:pt modelId="{79B7169B-9C10-45EC-8771-C665993F6BB3}" type="pres">
      <dgm:prSet presAssocID="{874F68C3-64AC-4F86-88B7-15E0D2646D40}" presName="cycle" presStyleCnt="0">
        <dgm:presLayoutVars>
          <dgm:dir/>
          <dgm:resizeHandles val="exact"/>
        </dgm:presLayoutVars>
      </dgm:prSet>
      <dgm:spPr/>
    </dgm:pt>
    <dgm:pt modelId="{28542034-46C4-429E-8D5A-B77DB037A0E9}" type="pres">
      <dgm:prSet presAssocID="{DE19ACA9-BBCF-4077-AE67-CF6290E5F77F}" presName="node" presStyleLbl="node1" presStyleIdx="0" presStyleCnt="5">
        <dgm:presLayoutVars>
          <dgm:bulletEnabled val="1"/>
        </dgm:presLayoutVars>
      </dgm:prSet>
      <dgm:spPr/>
    </dgm:pt>
    <dgm:pt modelId="{AFD89ECF-4E32-47B6-82FD-0E5DEBB353B4}" type="pres">
      <dgm:prSet presAssocID="{97ECD32F-7E6C-4F15-8305-E307B8AB9503}" presName="sibTrans" presStyleLbl="sibTrans2D1" presStyleIdx="0" presStyleCnt="5"/>
      <dgm:spPr/>
    </dgm:pt>
    <dgm:pt modelId="{E2F82907-C8DE-45A5-A090-71431E4079E9}" type="pres">
      <dgm:prSet presAssocID="{97ECD32F-7E6C-4F15-8305-E307B8AB9503}" presName="connectorText" presStyleLbl="sibTrans2D1" presStyleIdx="0" presStyleCnt="5"/>
      <dgm:spPr/>
    </dgm:pt>
    <dgm:pt modelId="{BA571066-4504-40D8-A4B5-60554B58A2BC}" type="pres">
      <dgm:prSet presAssocID="{CFAC7E04-FE32-4CE4-8235-F37350182C1F}" presName="node" presStyleLbl="node1" presStyleIdx="1" presStyleCnt="5">
        <dgm:presLayoutVars>
          <dgm:bulletEnabled val="1"/>
        </dgm:presLayoutVars>
      </dgm:prSet>
      <dgm:spPr/>
    </dgm:pt>
    <dgm:pt modelId="{DE70DBBB-D8E0-4915-B6D5-EF533C5433BB}" type="pres">
      <dgm:prSet presAssocID="{EA1DDAF1-36AE-40E2-AF7A-10D5DB376D14}" presName="sibTrans" presStyleLbl="sibTrans2D1" presStyleIdx="1" presStyleCnt="5"/>
      <dgm:spPr/>
    </dgm:pt>
    <dgm:pt modelId="{4E554CFD-9B32-4407-BB3D-10E3C6CDE997}" type="pres">
      <dgm:prSet presAssocID="{EA1DDAF1-36AE-40E2-AF7A-10D5DB376D14}" presName="connectorText" presStyleLbl="sibTrans2D1" presStyleIdx="1" presStyleCnt="5"/>
      <dgm:spPr/>
    </dgm:pt>
    <dgm:pt modelId="{00E50205-6A15-4DD2-B4A8-D18C83362D27}" type="pres">
      <dgm:prSet presAssocID="{F6A3D83F-F839-4D99-AAD7-7EF19562170E}" presName="node" presStyleLbl="node1" presStyleIdx="2" presStyleCnt="5">
        <dgm:presLayoutVars>
          <dgm:bulletEnabled val="1"/>
        </dgm:presLayoutVars>
      </dgm:prSet>
      <dgm:spPr/>
    </dgm:pt>
    <dgm:pt modelId="{5A83974A-B383-4057-9792-91DD9A13DFD1}" type="pres">
      <dgm:prSet presAssocID="{9EFE1A2A-60DB-48D0-836E-B79D505782A7}" presName="sibTrans" presStyleLbl="sibTrans2D1" presStyleIdx="2" presStyleCnt="5"/>
      <dgm:spPr/>
    </dgm:pt>
    <dgm:pt modelId="{62A0CE06-7007-471B-AFAB-02856CAF8CE6}" type="pres">
      <dgm:prSet presAssocID="{9EFE1A2A-60DB-48D0-836E-B79D505782A7}" presName="connectorText" presStyleLbl="sibTrans2D1" presStyleIdx="2" presStyleCnt="5"/>
      <dgm:spPr/>
    </dgm:pt>
    <dgm:pt modelId="{498366EA-3A2C-434F-9D95-EE96AC76B6B3}" type="pres">
      <dgm:prSet presAssocID="{C6E6061A-5F66-48BB-ACBE-79290644F04B}" presName="node" presStyleLbl="node1" presStyleIdx="3" presStyleCnt="5">
        <dgm:presLayoutVars>
          <dgm:bulletEnabled val="1"/>
        </dgm:presLayoutVars>
      </dgm:prSet>
      <dgm:spPr/>
    </dgm:pt>
    <dgm:pt modelId="{864E07FA-6FAA-4620-9082-53F9C2AB2C3F}" type="pres">
      <dgm:prSet presAssocID="{D54A9533-7B98-41FA-8118-FA682C1F5B2B}" presName="sibTrans" presStyleLbl="sibTrans2D1" presStyleIdx="3" presStyleCnt="5"/>
      <dgm:spPr/>
    </dgm:pt>
    <dgm:pt modelId="{FA27FC47-500D-4900-81F8-A9698F52E1ED}" type="pres">
      <dgm:prSet presAssocID="{D54A9533-7B98-41FA-8118-FA682C1F5B2B}" presName="connectorText" presStyleLbl="sibTrans2D1" presStyleIdx="3" presStyleCnt="5"/>
      <dgm:spPr/>
    </dgm:pt>
    <dgm:pt modelId="{2CD8BBD7-0AD0-4761-9C4C-8E3D0958B629}" type="pres">
      <dgm:prSet presAssocID="{F0B93145-DE0B-4E3B-A406-C7A1A675DFE5}" presName="node" presStyleLbl="node1" presStyleIdx="4" presStyleCnt="5">
        <dgm:presLayoutVars>
          <dgm:bulletEnabled val="1"/>
        </dgm:presLayoutVars>
      </dgm:prSet>
      <dgm:spPr/>
    </dgm:pt>
    <dgm:pt modelId="{221C4800-DD63-4908-8C62-B577B2047E7F}" type="pres">
      <dgm:prSet presAssocID="{41C8CD94-7F93-4A84-8853-7995BC130A44}" presName="sibTrans" presStyleLbl="sibTrans2D1" presStyleIdx="4" presStyleCnt="5"/>
      <dgm:spPr/>
    </dgm:pt>
    <dgm:pt modelId="{1A051838-F3AF-4E34-B0B2-E3A9346D7FCE}" type="pres">
      <dgm:prSet presAssocID="{41C8CD94-7F93-4A84-8853-7995BC130A44}" presName="connectorText" presStyleLbl="sibTrans2D1" presStyleIdx="4" presStyleCnt="5"/>
      <dgm:spPr/>
    </dgm:pt>
  </dgm:ptLst>
  <dgm:cxnLst>
    <dgm:cxn modelId="{ED1FBB02-86E7-45F3-A8A9-A616F53E18D6}" type="presOf" srcId="{C6E6061A-5F66-48BB-ACBE-79290644F04B}" destId="{498366EA-3A2C-434F-9D95-EE96AC76B6B3}" srcOrd="0" destOrd="0" presId="urn:microsoft.com/office/officeart/2005/8/layout/cycle2"/>
    <dgm:cxn modelId="{668B9909-B9A4-48D3-9A50-C3CCB642F7D7}" type="presOf" srcId="{41C8CD94-7F93-4A84-8853-7995BC130A44}" destId="{221C4800-DD63-4908-8C62-B577B2047E7F}" srcOrd="0" destOrd="0" presId="urn:microsoft.com/office/officeart/2005/8/layout/cycle2"/>
    <dgm:cxn modelId="{5887070D-2F08-4B66-8265-43E3FC42B68A}" type="presOf" srcId="{CFAC7E04-FE32-4CE4-8235-F37350182C1F}" destId="{BA571066-4504-40D8-A4B5-60554B58A2BC}" srcOrd="0" destOrd="0" presId="urn:microsoft.com/office/officeart/2005/8/layout/cycle2"/>
    <dgm:cxn modelId="{543C6C0D-8207-435D-8679-76CEE4FF3B94}" srcId="{874F68C3-64AC-4F86-88B7-15E0D2646D40}" destId="{C6E6061A-5F66-48BB-ACBE-79290644F04B}" srcOrd="3" destOrd="0" parTransId="{F8B0F85D-8ACE-4C27-A8C1-AE98CE802920}" sibTransId="{D54A9533-7B98-41FA-8118-FA682C1F5B2B}"/>
    <dgm:cxn modelId="{0276740E-50C8-4146-A93B-0F631B542B39}" srcId="{874F68C3-64AC-4F86-88B7-15E0D2646D40}" destId="{DE19ACA9-BBCF-4077-AE67-CF6290E5F77F}" srcOrd="0" destOrd="0" parTransId="{35B99DEE-A0CE-4FB8-9083-67649DF9A352}" sibTransId="{97ECD32F-7E6C-4F15-8305-E307B8AB9503}"/>
    <dgm:cxn modelId="{3CAB9620-DDE9-42AF-BE02-5275349635E0}" type="presOf" srcId="{F0B93145-DE0B-4E3B-A406-C7A1A675DFE5}" destId="{2CD8BBD7-0AD0-4761-9C4C-8E3D0958B629}" srcOrd="0" destOrd="0" presId="urn:microsoft.com/office/officeart/2005/8/layout/cycle2"/>
    <dgm:cxn modelId="{669F0827-399C-4A72-89B0-449DDE451DB5}" type="presOf" srcId="{D54A9533-7B98-41FA-8118-FA682C1F5B2B}" destId="{864E07FA-6FAA-4620-9082-53F9C2AB2C3F}" srcOrd="0" destOrd="0" presId="urn:microsoft.com/office/officeart/2005/8/layout/cycle2"/>
    <dgm:cxn modelId="{3320695D-EC22-46E8-B8E7-4226BA795ECD}" type="presOf" srcId="{EA1DDAF1-36AE-40E2-AF7A-10D5DB376D14}" destId="{DE70DBBB-D8E0-4915-B6D5-EF533C5433BB}" srcOrd="0" destOrd="0" presId="urn:microsoft.com/office/officeart/2005/8/layout/cycle2"/>
    <dgm:cxn modelId="{AB3ABA65-7CB6-450A-B88E-0079300AA17B}" type="presOf" srcId="{DE19ACA9-BBCF-4077-AE67-CF6290E5F77F}" destId="{28542034-46C4-429E-8D5A-B77DB037A0E9}" srcOrd="0" destOrd="0" presId="urn:microsoft.com/office/officeart/2005/8/layout/cycle2"/>
    <dgm:cxn modelId="{A5F9C169-300D-4747-AA8B-A4CAA68F33E2}" type="presOf" srcId="{41C8CD94-7F93-4A84-8853-7995BC130A44}" destId="{1A051838-F3AF-4E34-B0B2-E3A9346D7FCE}" srcOrd="1" destOrd="0" presId="urn:microsoft.com/office/officeart/2005/8/layout/cycle2"/>
    <dgm:cxn modelId="{5A5CA14C-10A9-428E-B02F-B253AD0BAF48}" type="presOf" srcId="{D54A9533-7B98-41FA-8118-FA682C1F5B2B}" destId="{FA27FC47-500D-4900-81F8-A9698F52E1ED}" srcOrd="1" destOrd="0" presId="urn:microsoft.com/office/officeart/2005/8/layout/cycle2"/>
    <dgm:cxn modelId="{38A53752-68CA-4453-9233-4C5722F59B16}" type="presOf" srcId="{9EFE1A2A-60DB-48D0-836E-B79D505782A7}" destId="{62A0CE06-7007-471B-AFAB-02856CAF8CE6}" srcOrd="1" destOrd="0" presId="urn:microsoft.com/office/officeart/2005/8/layout/cycle2"/>
    <dgm:cxn modelId="{8E8DC7A3-C656-4176-801D-514F479208E4}" srcId="{874F68C3-64AC-4F86-88B7-15E0D2646D40}" destId="{F6A3D83F-F839-4D99-AAD7-7EF19562170E}" srcOrd="2" destOrd="0" parTransId="{0D8F8083-F604-4895-B1A9-CC81818EE0ED}" sibTransId="{9EFE1A2A-60DB-48D0-836E-B79D505782A7}"/>
    <dgm:cxn modelId="{5DE5C5A7-88ED-4099-99B1-B074A3644D95}" srcId="{874F68C3-64AC-4F86-88B7-15E0D2646D40}" destId="{F0B93145-DE0B-4E3B-A406-C7A1A675DFE5}" srcOrd="4" destOrd="0" parTransId="{6954347B-0223-4BAE-AD27-93426E25BB92}" sibTransId="{41C8CD94-7F93-4A84-8853-7995BC130A44}"/>
    <dgm:cxn modelId="{B93E48B3-22A4-4DC6-AB41-DE442AE06136}" type="presOf" srcId="{F6A3D83F-F839-4D99-AAD7-7EF19562170E}" destId="{00E50205-6A15-4DD2-B4A8-D18C83362D27}" srcOrd="0" destOrd="0" presId="urn:microsoft.com/office/officeart/2005/8/layout/cycle2"/>
    <dgm:cxn modelId="{5D3ACFC7-A6FF-4E9A-9D69-37E69483229B}" type="presOf" srcId="{9EFE1A2A-60DB-48D0-836E-B79D505782A7}" destId="{5A83974A-B383-4057-9792-91DD9A13DFD1}" srcOrd="0" destOrd="0" presId="urn:microsoft.com/office/officeart/2005/8/layout/cycle2"/>
    <dgm:cxn modelId="{04EDE1C8-4F15-495A-B864-B7B6AC8CF9C5}" type="presOf" srcId="{97ECD32F-7E6C-4F15-8305-E307B8AB9503}" destId="{E2F82907-C8DE-45A5-A090-71431E4079E9}" srcOrd="1" destOrd="0" presId="urn:microsoft.com/office/officeart/2005/8/layout/cycle2"/>
    <dgm:cxn modelId="{C96030CE-7C8B-4BCB-9393-8543D468B545}" type="presOf" srcId="{97ECD32F-7E6C-4F15-8305-E307B8AB9503}" destId="{AFD89ECF-4E32-47B6-82FD-0E5DEBB353B4}" srcOrd="0" destOrd="0" presId="urn:microsoft.com/office/officeart/2005/8/layout/cycle2"/>
    <dgm:cxn modelId="{742A39E3-EBE2-4538-AEE7-F27250ED007B}" type="presOf" srcId="{874F68C3-64AC-4F86-88B7-15E0D2646D40}" destId="{79B7169B-9C10-45EC-8771-C665993F6BB3}" srcOrd="0" destOrd="0" presId="urn:microsoft.com/office/officeart/2005/8/layout/cycle2"/>
    <dgm:cxn modelId="{AA1236E9-7BE6-491F-B442-065D129CAE89}" srcId="{874F68C3-64AC-4F86-88B7-15E0D2646D40}" destId="{CFAC7E04-FE32-4CE4-8235-F37350182C1F}" srcOrd="1" destOrd="0" parTransId="{1C93A03B-3F98-4276-A48F-03A203BE5283}" sibTransId="{EA1DDAF1-36AE-40E2-AF7A-10D5DB376D14}"/>
    <dgm:cxn modelId="{2917ABEB-100B-461A-940F-CAF9BF80EBAF}" type="presOf" srcId="{EA1DDAF1-36AE-40E2-AF7A-10D5DB376D14}" destId="{4E554CFD-9B32-4407-BB3D-10E3C6CDE997}" srcOrd="1" destOrd="0" presId="urn:microsoft.com/office/officeart/2005/8/layout/cycle2"/>
    <dgm:cxn modelId="{26E10A13-1320-456C-874F-CB5C4CE4C732}" type="presParOf" srcId="{79B7169B-9C10-45EC-8771-C665993F6BB3}" destId="{28542034-46C4-429E-8D5A-B77DB037A0E9}" srcOrd="0" destOrd="0" presId="urn:microsoft.com/office/officeart/2005/8/layout/cycle2"/>
    <dgm:cxn modelId="{97E0D1AB-904F-4F6F-9484-0277926EE672}" type="presParOf" srcId="{79B7169B-9C10-45EC-8771-C665993F6BB3}" destId="{AFD89ECF-4E32-47B6-82FD-0E5DEBB353B4}" srcOrd="1" destOrd="0" presId="urn:microsoft.com/office/officeart/2005/8/layout/cycle2"/>
    <dgm:cxn modelId="{4636B394-3494-4183-8181-A6B0455BCD29}" type="presParOf" srcId="{AFD89ECF-4E32-47B6-82FD-0E5DEBB353B4}" destId="{E2F82907-C8DE-45A5-A090-71431E4079E9}" srcOrd="0" destOrd="0" presId="urn:microsoft.com/office/officeart/2005/8/layout/cycle2"/>
    <dgm:cxn modelId="{50A3F5DF-249F-4C38-9387-8BDE565C2325}" type="presParOf" srcId="{79B7169B-9C10-45EC-8771-C665993F6BB3}" destId="{BA571066-4504-40D8-A4B5-60554B58A2BC}" srcOrd="2" destOrd="0" presId="urn:microsoft.com/office/officeart/2005/8/layout/cycle2"/>
    <dgm:cxn modelId="{DE8AB5A2-A6BE-465E-8231-316F7D9E01D2}" type="presParOf" srcId="{79B7169B-9C10-45EC-8771-C665993F6BB3}" destId="{DE70DBBB-D8E0-4915-B6D5-EF533C5433BB}" srcOrd="3" destOrd="0" presId="urn:microsoft.com/office/officeart/2005/8/layout/cycle2"/>
    <dgm:cxn modelId="{DF3A28D2-EDE1-423D-A635-ED06A0E94104}" type="presParOf" srcId="{DE70DBBB-D8E0-4915-B6D5-EF533C5433BB}" destId="{4E554CFD-9B32-4407-BB3D-10E3C6CDE997}" srcOrd="0" destOrd="0" presId="urn:microsoft.com/office/officeart/2005/8/layout/cycle2"/>
    <dgm:cxn modelId="{9EB3E9F6-274A-441B-A851-3CE35C50DA54}" type="presParOf" srcId="{79B7169B-9C10-45EC-8771-C665993F6BB3}" destId="{00E50205-6A15-4DD2-B4A8-D18C83362D27}" srcOrd="4" destOrd="0" presId="urn:microsoft.com/office/officeart/2005/8/layout/cycle2"/>
    <dgm:cxn modelId="{84EE7139-E5EE-40BB-8E77-7404EED44ED7}" type="presParOf" srcId="{79B7169B-9C10-45EC-8771-C665993F6BB3}" destId="{5A83974A-B383-4057-9792-91DD9A13DFD1}" srcOrd="5" destOrd="0" presId="urn:microsoft.com/office/officeart/2005/8/layout/cycle2"/>
    <dgm:cxn modelId="{090BAF07-78DB-45F1-9451-A62A0595E004}" type="presParOf" srcId="{5A83974A-B383-4057-9792-91DD9A13DFD1}" destId="{62A0CE06-7007-471B-AFAB-02856CAF8CE6}" srcOrd="0" destOrd="0" presId="urn:microsoft.com/office/officeart/2005/8/layout/cycle2"/>
    <dgm:cxn modelId="{6AD1585A-3083-4F8E-96B5-78AE2D217079}" type="presParOf" srcId="{79B7169B-9C10-45EC-8771-C665993F6BB3}" destId="{498366EA-3A2C-434F-9D95-EE96AC76B6B3}" srcOrd="6" destOrd="0" presId="urn:microsoft.com/office/officeart/2005/8/layout/cycle2"/>
    <dgm:cxn modelId="{CCF3279C-AB12-413E-9F35-4E0052E3A1DA}" type="presParOf" srcId="{79B7169B-9C10-45EC-8771-C665993F6BB3}" destId="{864E07FA-6FAA-4620-9082-53F9C2AB2C3F}" srcOrd="7" destOrd="0" presId="urn:microsoft.com/office/officeart/2005/8/layout/cycle2"/>
    <dgm:cxn modelId="{54E1D1F1-10F8-4288-BD12-3D355BEA63F9}" type="presParOf" srcId="{864E07FA-6FAA-4620-9082-53F9C2AB2C3F}" destId="{FA27FC47-500D-4900-81F8-A9698F52E1ED}" srcOrd="0" destOrd="0" presId="urn:microsoft.com/office/officeart/2005/8/layout/cycle2"/>
    <dgm:cxn modelId="{2A5C8E1D-2822-4F20-8D3E-61782A59A6CE}" type="presParOf" srcId="{79B7169B-9C10-45EC-8771-C665993F6BB3}" destId="{2CD8BBD7-0AD0-4761-9C4C-8E3D0958B629}" srcOrd="8" destOrd="0" presId="urn:microsoft.com/office/officeart/2005/8/layout/cycle2"/>
    <dgm:cxn modelId="{60A9EE8C-E5D7-4FC9-B3B0-963003111AEE}" type="presParOf" srcId="{79B7169B-9C10-45EC-8771-C665993F6BB3}" destId="{221C4800-DD63-4908-8C62-B577B2047E7F}" srcOrd="9" destOrd="0" presId="urn:microsoft.com/office/officeart/2005/8/layout/cycle2"/>
    <dgm:cxn modelId="{E4125730-1E0F-4D38-A5F6-F3C7C890CCF9}" type="presParOf" srcId="{221C4800-DD63-4908-8C62-B577B2047E7F}" destId="{1A051838-F3AF-4E34-B0B2-E3A9346D7FCE}"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42034-46C4-429E-8D5A-B77DB037A0E9}">
      <dsp:nvSpPr>
        <dsp:cNvPr id="0" name=""/>
        <dsp:cNvSpPr/>
      </dsp:nvSpPr>
      <dsp:spPr>
        <a:xfrm>
          <a:off x="3338419" y="1474"/>
          <a:ext cx="1704507" cy="1704507"/>
        </a:xfrm>
        <a:prstGeom prst="ellipse">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777875">
            <a:lnSpc>
              <a:spcPct val="90000"/>
            </a:lnSpc>
            <a:spcBef>
              <a:spcPct val="0"/>
            </a:spcBef>
            <a:spcAft>
              <a:spcPct val="35000"/>
            </a:spcAft>
            <a:buNone/>
          </a:pPr>
          <a:r>
            <a:rPr lang="zh-TW" altLang="en-US" sz="1750" b="1" kern="1200" dirty="0"/>
            <a:t>步驟一：</a:t>
          </a:r>
          <a:endParaRPr lang="en-US" altLang="zh-TW" sz="1750" b="1" kern="1200" dirty="0"/>
        </a:p>
        <a:p>
          <a:pPr marL="0" lvl="0" indent="0" algn="ctr" defTabSz="777875">
            <a:lnSpc>
              <a:spcPct val="90000"/>
            </a:lnSpc>
            <a:spcBef>
              <a:spcPct val="0"/>
            </a:spcBef>
            <a:spcAft>
              <a:spcPct val="35000"/>
            </a:spcAft>
            <a:buNone/>
          </a:pPr>
          <a:r>
            <a:rPr lang="zh-TW" altLang="en-US" sz="1750" b="1" kern="1200" dirty="0"/>
            <a:t>參考國際</a:t>
          </a:r>
          <a:r>
            <a:rPr lang="zh-TW" altLang="zh-TW" sz="1750" b="1" kern="1200" dirty="0"/>
            <a:t>標準並建立團隊</a:t>
          </a:r>
          <a:endParaRPr lang="zh-TW" altLang="en-US" sz="1750" b="1" kern="1200" dirty="0"/>
        </a:p>
      </dsp:txBody>
      <dsp:txXfrm>
        <a:off x="3588038" y="251093"/>
        <a:ext cx="1205269" cy="1205269"/>
      </dsp:txXfrm>
    </dsp:sp>
    <dsp:sp modelId="{AFD89ECF-4E32-47B6-82FD-0E5DEBB353B4}">
      <dsp:nvSpPr>
        <dsp:cNvPr id="0" name=""/>
        <dsp:cNvSpPr/>
      </dsp:nvSpPr>
      <dsp:spPr>
        <a:xfrm rot="2160000">
          <a:off x="4988837" y="1310264"/>
          <a:ext cx="452203" cy="57527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zh-TW" altLang="en-US" sz="2400" kern="1200"/>
        </a:p>
      </dsp:txBody>
      <dsp:txXfrm>
        <a:off x="5001791" y="1385448"/>
        <a:ext cx="316542" cy="345163"/>
      </dsp:txXfrm>
    </dsp:sp>
    <dsp:sp modelId="{BA571066-4504-40D8-A4B5-60554B58A2BC}">
      <dsp:nvSpPr>
        <dsp:cNvPr id="0" name=""/>
        <dsp:cNvSpPr/>
      </dsp:nvSpPr>
      <dsp:spPr>
        <a:xfrm>
          <a:off x="5407659" y="1504864"/>
          <a:ext cx="1704507" cy="1704507"/>
        </a:xfrm>
        <a:prstGeom prst="ellipse">
          <a:avLst/>
        </a:prstGeom>
        <a:solidFill>
          <a:schemeClr val="accent5">
            <a:hueOff val="2794580"/>
            <a:satOff val="-2409"/>
            <a:lumOff val="318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777875">
            <a:lnSpc>
              <a:spcPct val="90000"/>
            </a:lnSpc>
            <a:spcBef>
              <a:spcPct val="0"/>
            </a:spcBef>
            <a:spcAft>
              <a:spcPct val="35000"/>
            </a:spcAft>
            <a:buNone/>
          </a:pPr>
          <a:r>
            <a:rPr lang="zh-TW" altLang="en-US" sz="1750" b="1" kern="1200" dirty="0"/>
            <a:t>步驟二：</a:t>
          </a:r>
          <a:endParaRPr lang="en-US" altLang="zh-TW" sz="1750" b="1" kern="1200" dirty="0"/>
        </a:p>
        <a:p>
          <a:pPr marL="0" lvl="0" indent="0" algn="ctr" defTabSz="777875">
            <a:lnSpc>
              <a:spcPct val="90000"/>
            </a:lnSpc>
            <a:spcBef>
              <a:spcPct val="0"/>
            </a:spcBef>
            <a:spcAft>
              <a:spcPct val="35000"/>
            </a:spcAft>
            <a:buNone/>
          </a:pPr>
          <a:r>
            <a:rPr lang="zh-TW" altLang="en-US" sz="1750" b="1" kern="1200" dirty="0"/>
            <a:t>分析實際情況</a:t>
          </a:r>
        </a:p>
      </dsp:txBody>
      <dsp:txXfrm>
        <a:off x="5657278" y="1754483"/>
        <a:ext cx="1205269" cy="1205269"/>
      </dsp:txXfrm>
    </dsp:sp>
    <dsp:sp modelId="{DE70DBBB-D8E0-4915-B6D5-EF533C5433BB}">
      <dsp:nvSpPr>
        <dsp:cNvPr id="0" name=""/>
        <dsp:cNvSpPr/>
      </dsp:nvSpPr>
      <dsp:spPr>
        <a:xfrm rot="6480000">
          <a:off x="5642576" y="3273579"/>
          <a:ext cx="452203" cy="575271"/>
        </a:xfrm>
        <a:prstGeom prst="rightArrow">
          <a:avLst>
            <a:gd name="adj1" fmla="val 60000"/>
            <a:gd name="adj2" fmla="val 50000"/>
          </a:avLst>
        </a:prstGeom>
        <a:solidFill>
          <a:schemeClr val="accent5">
            <a:hueOff val="2794580"/>
            <a:satOff val="-2409"/>
            <a:lumOff val="318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zh-TW" altLang="en-US" sz="2400" kern="1200"/>
        </a:p>
      </dsp:txBody>
      <dsp:txXfrm rot="10800000">
        <a:off x="5731367" y="3324122"/>
        <a:ext cx="316542" cy="345163"/>
      </dsp:txXfrm>
    </dsp:sp>
    <dsp:sp modelId="{00E50205-6A15-4DD2-B4A8-D18C83362D27}">
      <dsp:nvSpPr>
        <dsp:cNvPr id="0" name=""/>
        <dsp:cNvSpPr/>
      </dsp:nvSpPr>
      <dsp:spPr>
        <a:xfrm>
          <a:off x="4617279" y="3937401"/>
          <a:ext cx="1704507" cy="1704507"/>
        </a:xfrm>
        <a:prstGeom prst="ellipse">
          <a:avLst/>
        </a:prstGeom>
        <a:solidFill>
          <a:schemeClr val="accent5">
            <a:hueOff val="5589159"/>
            <a:satOff val="-4817"/>
            <a:lumOff val="637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777875">
            <a:lnSpc>
              <a:spcPct val="90000"/>
            </a:lnSpc>
            <a:spcBef>
              <a:spcPct val="0"/>
            </a:spcBef>
            <a:spcAft>
              <a:spcPct val="35000"/>
            </a:spcAft>
            <a:buNone/>
          </a:pPr>
          <a:r>
            <a:rPr lang="zh-TW" altLang="en-US" sz="1750" b="1" kern="1200" dirty="0"/>
            <a:t>步驟三：</a:t>
          </a:r>
          <a:endParaRPr lang="en-US" altLang="zh-TW" sz="1750" b="1" kern="1200" dirty="0"/>
        </a:p>
        <a:p>
          <a:pPr marL="0" lvl="0" indent="0" algn="ctr" defTabSz="777875">
            <a:lnSpc>
              <a:spcPct val="90000"/>
            </a:lnSpc>
            <a:spcBef>
              <a:spcPct val="0"/>
            </a:spcBef>
            <a:spcAft>
              <a:spcPct val="35000"/>
            </a:spcAft>
            <a:buNone/>
          </a:pPr>
          <a:r>
            <a:rPr lang="zh-TW" altLang="en-US" sz="1750" b="1" kern="1200" dirty="0"/>
            <a:t>發展計畫</a:t>
          </a:r>
        </a:p>
      </dsp:txBody>
      <dsp:txXfrm>
        <a:off x="4866898" y="4187020"/>
        <a:ext cx="1205269" cy="1205269"/>
      </dsp:txXfrm>
    </dsp:sp>
    <dsp:sp modelId="{5A83974A-B383-4057-9792-91DD9A13DFD1}">
      <dsp:nvSpPr>
        <dsp:cNvPr id="0" name=""/>
        <dsp:cNvSpPr/>
      </dsp:nvSpPr>
      <dsp:spPr>
        <a:xfrm rot="10800000">
          <a:off x="3977369" y="4502019"/>
          <a:ext cx="452203" cy="575271"/>
        </a:xfrm>
        <a:prstGeom prst="rightArrow">
          <a:avLst>
            <a:gd name="adj1" fmla="val 60000"/>
            <a:gd name="adj2" fmla="val 50000"/>
          </a:avLst>
        </a:prstGeom>
        <a:solidFill>
          <a:schemeClr val="accent5">
            <a:hueOff val="5589159"/>
            <a:satOff val="-4817"/>
            <a:lumOff val="6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zh-TW" altLang="en-US" sz="2400" kern="1200"/>
        </a:p>
      </dsp:txBody>
      <dsp:txXfrm rot="10800000">
        <a:off x="4113030" y="4617073"/>
        <a:ext cx="316542" cy="345163"/>
      </dsp:txXfrm>
    </dsp:sp>
    <dsp:sp modelId="{498366EA-3A2C-434F-9D95-EE96AC76B6B3}">
      <dsp:nvSpPr>
        <dsp:cNvPr id="0" name=""/>
        <dsp:cNvSpPr/>
      </dsp:nvSpPr>
      <dsp:spPr>
        <a:xfrm>
          <a:off x="2059558" y="3937401"/>
          <a:ext cx="1704507" cy="1704507"/>
        </a:xfrm>
        <a:prstGeom prst="ellipse">
          <a:avLst/>
        </a:prstGeom>
        <a:solidFill>
          <a:schemeClr val="accent5">
            <a:hueOff val="8383739"/>
            <a:satOff val="-7226"/>
            <a:lumOff val="956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777875">
            <a:lnSpc>
              <a:spcPct val="90000"/>
            </a:lnSpc>
            <a:spcBef>
              <a:spcPct val="0"/>
            </a:spcBef>
            <a:spcAft>
              <a:spcPct val="35000"/>
            </a:spcAft>
            <a:buNone/>
          </a:pPr>
          <a:r>
            <a:rPr lang="zh-TW" altLang="en-US" sz="1750" b="1" kern="1200" dirty="0"/>
            <a:t>步驟四：</a:t>
          </a:r>
          <a:endParaRPr lang="en-US" altLang="zh-TW" sz="1750" b="1" kern="1200" dirty="0"/>
        </a:p>
        <a:p>
          <a:pPr marL="0" lvl="0" indent="0" algn="ctr" defTabSz="777875">
            <a:lnSpc>
              <a:spcPct val="90000"/>
            </a:lnSpc>
            <a:spcBef>
              <a:spcPct val="0"/>
            </a:spcBef>
            <a:spcAft>
              <a:spcPct val="35000"/>
            </a:spcAft>
            <a:buNone/>
          </a:pPr>
          <a:r>
            <a:rPr lang="zh-TW" altLang="en-US" sz="1750" b="1" kern="1200" dirty="0"/>
            <a:t>實施及監控</a:t>
          </a:r>
        </a:p>
      </dsp:txBody>
      <dsp:txXfrm>
        <a:off x="2309177" y="4187020"/>
        <a:ext cx="1205269" cy="1205269"/>
      </dsp:txXfrm>
    </dsp:sp>
    <dsp:sp modelId="{864E07FA-6FAA-4620-9082-53F9C2AB2C3F}">
      <dsp:nvSpPr>
        <dsp:cNvPr id="0" name=""/>
        <dsp:cNvSpPr/>
      </dsp:nvSpPr>
      <dsp:spPr>
        <a:xfrm rot="15120000">
          <a:off x="2294476" y="3297923"/>
          <a:ext cx="452203" cy="575271"/>
        </a:xfrm>
        <a:prstGeom prst="rightArrow">
          <a:avLst>
            <a:gd name="adj1" fmla="val 60000"/>
            <a:gd name="adj2" fmla="val 50000"/>
          </a:avLst>
        </a:prstGeom>
        <a:solidFill>
          <a:schemeClr val="accent5">
            <a:hueOff val="8383739"/>
            <a:satOff val="-7226"/>
            <a:lumOff val="956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zh-TW" altLang="en-US" sz="2400" kern="1200"/>
        </a:p>
      </dsp:txBody>
      <dsp:txXfrm rot="10800000">
        <a:off x="2383267" y="3477488"/>
        <a:ext cx="316542" cy="345163"/>
      </dsp:txXfrm>
    </dsp:sp>
    <dsp:sp modelId="{2CD8BBD7-0AD0-4761-9C4C-8E3D0958B629}">
      <dsp:nvSpPr>
        <dsp:cNvPr id="0" name=""/>
        <dsp:cNvSpPr/>
      </dsp:nvSpPr>
      <dsp:spPr>
        <a:xfrm>
          <a:off x="1269179" y="1504864"/>
          <a:ext cx="1704507" cy="1704507"/>
        </a:xfrm>
        <a:prstGeom prst="ellipse">
          <a:avLst/>
        </a:prstGeom>
        <a:solidFill>
          <a:schemeClr val="accent5">
            <a:hueOff val="11178319"/>
            <a:satOff val="-9634"/>
            <a:lumOff val="1274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777875">
            <a:lnSpc>
              <a:spcPct val="90000"/>
            </a:lnSpc>
            <a:spcBef>
              <a:spcPct val="0"/>
            </a:spcBef>
            <a:spcAft>
              <a:spcPct val="35000"/>
            </a:spcAft>
            <a:buNone/>
          </a:pPr>
          <a:r>
            <a:rPr lang="zh-TW" altLang="en-US" sz="1750" b="1" kern="1200" dirty="0"/>
            <a:t>步驟五：</a:t>
          </a:r>
          <a:endParaRPr lang="en-US" altLang="zh-TW" sz="1750" b="1" kern="1200" dirty="0"/>
        </a:p>
        <a:p>
          <a:pPr marL="0" lvl="0" indent="0" algn="ctr" defTabSz="777875">
            <a:lnSpc>
              <a:spcPct val="90000"/>
            </a:lnSpc>
            <a:spcBef>
              <a:spcPct val="0"/>
            </a:spcBef>
            <a:spcAft>
              <a:spcPct val="35000"/>
            </a:spcAft>
            <a:buNone/>
          </a:pPr>
          <a:r>
            <a:rPr lang="zh-TW" altLang="en-US" sz="1750" b="1" kern="1200" dirty="0"/>
            <a:t>評估及改善</a:t>
          </a:r>
        </a:p>
      </dsp:txBody>
      <dsp:txXfrm>
        <a:off x="1518798" y="1754483"/>
        <a:ext cx="1205269" cy="1205269"/>
      </dsp:txXfrm>
    </dsp:sp>
    <dsp:sp modelId="{221C4800-DD63-4908-8C62-B577B2047E7F}">
      <dsp:nvSpPr>
        <dsp:cNvPr id="0" name=""/>
        <dsp:cNvSpPr/>
      </dsp:nvSpPr>
      <dsp:spPr>
        <a:xfrm rot="19440000">
          <a:off x="2919597" y="1325309"/>
          <a:ext cx="452203" cy="575271"/>
        </a:xfrm>
        <a:prstGeom prst="rightArrow">
          <a:avLst>
            <a:gd name="adj1" fmla="val 60000"/>
            <a:gd name="adj2" fmla="val 50000"/>
          </a:avLst>
        </a:prstGeom>
        <a:solidFill>
          <a:schemeClr val="accent5">
            <a:hueOff val="11178319"/>
            <a:satOff val="-9634"/>
            <a:lumOff val="1274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zh-TW" altLang="en-US" sz="2400" kern="1200"/>
        </a:p>
      </dsp:txBody>
      <dsp:txXfrm>
        <a:off x="2932551" y="1480233"/>
        <a:ext cx="316542" cy="34516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5586B75A-687E-405C-8A0B-8D00578BA2C3}" type="datetimeFigureOut">
              <a:rPr lang="en-US" dirty="0"/>
              <a:pPr/>
              <a:t>11/24/2020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11/24/2020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11/24/2020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a:t>按一下以編輯母片標題樣式</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11/24/2020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zh-TW" altLang="en-US"/>
              <a:t>按一下以編輯母片標題樣式</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8" name="Date Placeholder 7"/>
          <p:cNvSpPr>
            <a:spLocks noGrp="1"/>
          </p:cNvSpPr>
          <p:nvPr>
            <p:ph type="dt" sz="half" idx="10"/>
          </p:nvPr>
        </p:nvSpPr>
        <p:spPr/>
        <p:txBody>
          <a:bodyPr/>
          <a:lstStyle/>
          <a:p>
            <a:fld id="{5586B75A-687E-405C-8A0B-8D00578BA2C3}" type="datetimeFigureOut">
              <a:rPr lang="en-US" dirty="0"/>
              <a:pPr/>
              <a:t>11/24/2020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8" name="Date Placeholder 7"/>
          <p:cNvSpPr>
            <a:spLocks noGrp="1"/>
          </p:cNvSpPr>
          <p:nvPr>
            <p:ph type="dt" sz="half" idx="10"/>
          </p:nvPr>
        </p:nvSpPr>
        <p:spPr/>
        <p:txBody>
          <a:bodyPr/>
          <a:lstStyle/>
          <a:p>
            <a:fld id="{5586B75A-687E-405C-8A0B-8D00578BA2C3}" type="datetimeFigureOut">
              <a:rPr lang="en-US" dirty="0"/>
              <a:pPr/>
              <a:t>11/24/2020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11/24/2020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E4DEA44-152B-40B4-B826-097BB41BEFDE}"/>
              </a:ext>
            </a:extLst>
          </p:cNvPr>
          <p:cNvSpPr>
            <a:spLocks noGrp="1"/>
          </p:cNvSpPr>
          <p:nvPr>
            <p:ph type="ctrTitle"/>
          </p:nvPr>
        </p:nvSpPr>
        <p:spPr>
          <a:xfrm>
            <a:off x="0" y="1298197"/>
            <a:ext cx="7592038" cy="1124712"/>
          </a:xfrm>
        </p:spPr>
        <p:txBody>
          <a:bodyPr>
            <a:normAutofit/>
          </a:bodyPr>
          <a:lstStyle/>
          <a:p>
            <a:r>
              <a:rPr lang="en-US" altLang="zh-TW" sz="3600" b="1" dirty="0"/>
              <a:t>Global Standards and Indicators for Health Promoting Schools  </a:t>
            </a:r>
            <a:r>
              <a:rPr lang="en-US" altLang="zh-TW" sz="2800" b="1" dirty="0"/>
              <a:t>Draft 3</a:t>
            </a:r>
            <a:endParaRPr lang="zh-TW" altLang="en-US" sz="3600" dirty="0"/>
          </a:p>
        </p:txBody>
      </p:sp>
      <p:sp>
        <p:nvSpPr>
          <p:cNvPr id="3" name="副標題 2">
            <a:extLst>
              <a:ext uri="{FF2B5EF4-FFF2-40B4-BE49-F238E27FC236}">
                <a16:creationId xmlns:a16="http://schemas.microsoft.com/office/drawing/2014/main" id="{4A0FA36A-F2AC-4AC3-8A49-82D977B208B7}"/>
              </a:ext>
            </a:extLst>
          </p:cNvPr>
          <p:cNvSpPr>
            <a:spLocks noGrp="1"/>
          </p:cNvSpPr>
          <p:nvPr>
            <p:ph type="subTitle" idx="1"/>
          </p:nvPr>
        </p:nvSpPr>
        <p:spPr>
          <a:xfrm>
            <a:off x="5177065" y="5156806"/>
            <a:ext cx="3933380" cy="872781"/>
          </a:xfrm>
        </p:spPr>
        <p:txBody>
          <a:bodyPr>
            <a:noAutofit/>
          </a:bodyPr>
          <a:lstStyle/>
          <a:p>
            <a:pPr algn="r"/>
            <a:r>
              <a:rPr lang="en-US" altLang="zh-TW" sz="2400" b="1" dirty="0"/>
              <a:t>World Health Organization</a:t>
            </a:r>
          </a:p>
          <a:p>
            <a:pPr algn="r"/>
            <a:r>
              <a:rPr lang="en-US" altLang="zh-TW" sz="2400" b="1" dirty="0"/>
              <a:t>September 2020</a:t>
            </a:r>
            <a:endParaRPr lang="zh-TW" altLang="en-US" sz="2400" b="1" dirty="0"/>
          </a:p>
        </p:txBody>
      </p:sp>
      <p:sp>
        <p:nvSpPr>
          <p:cNvPr id="4" name="標題 1">
            <a:extLst>
              <a:ext uri="{FF2B5EF4-FFF2-40B4-BE49-F238E27FC236}">
                <a16:creationId xmlns:a16="http://schemas.microsoft.com/office/drawing/2014/main" id="{95C79432-571D-4460-8F17-035E9E46040D}"/>
              </a:ext>
            </a:extLst>
          </p:cNvPr>
          <p:cNvSpPr txBox="1">
            <a:spLocks/>
          </p:cNvSpPr>
          <p:nvPr/>
        </p:nvSpPr>
        <p:spPr>
          <a:xfrm>
            <a:off x="0" y="2966624"/>
            <a:ext cx="8204433" cy="11247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r>
              <a:rPr lang="en-US" altLang="zh-TW" sz="3600" b="1" dirty="0"/>
              <a:t>Implementation Guidance for </a:t>
            </a:r>
          </a:p>
          <a:p>
            <a:r>
              <a:rPr lang="en-US" altLang="zh-TW" sz="3600" b="1" dirty="0"/>
              <a:t>Health Promoting Schools  </a:t>
            </a:r>
            <a:r>
              <a:rPr lang="en-US" altLang="zh-TW" sz="2800" b="1" dirty="0"/>
              <a:t>Draft 2</a:t>
            </a:r>
            <a:endParaRPr lang="zh-TW" altLang="en-US" sz="2800" dirty="0"/>
          </a:p>
        </p:txBody>
      </p:sp>
      <p:sp>
        <p:nvSpPr>
          <p:cNvPr id="5" name="標題 1">
            <a:extLst>
              <a:ext uri="{FF2B5EF4-FFF2-40B4-BE49-F238E27FC236}">
                <a16:creationId xmlns:a16="http://schemas.microsoft.com/office/drawing/2014/main" id="{2CA8AFBC-B8F2-4FDA-A443-F6D4C7443250}"/>
              </a:ext>
            </a:extLst>
          </p:cNvPr>
          <p:cNvSpPr txBox="1">
            <a:spLocks/>
          </p:cNvSpPr>
          <p:nvPr/>
        </p:nvSpPr>
        <p:spPr>
          <a:xfrm>
            <a:off x="75501" y="2301864"/>
            <a:ext cx="8204433" cy="46480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r>
              <a:rPr lang="zh-TW" altLang="en-US" sz="2400" b="1" dirty="0"/>
              <a:t>健康促進學校的世界標準與指標 草案</a:t>
            </a:r>
            <a:r>
              <a:rPr lang="en-US" altLang="zh-TW" sz="2400" b="1" dirty="0"/>
              <a:t>3</a:t>
            </a:r>
          </a:p>
        </p:txBody>
      </p:sp>
      <p:sp>
        <p:nvSpPr>
          <p:cNvPr id="6" name="標題 1">
            <a:extLst>
              <a:ext uri="{FF2B5EF4-FFF2-40B4-BE49-F238E27FC236}">
                <a16:creationId xmlns:a16="http://schemas.microsoft.com/office/drawing/2014/main" id="{2510CEA3-90FF-4060-961E-1EEF6CEDC814}"/>
              </a:ext>
            </a:extLst>
          </p:cNvPr>
          <p:cNvSpPr txBox="1">
            <a:spLocks/>
          </p:cNvSpPr>
          <p:nvPr/>
        </p:nvSpPr>
        <p:spPr>
          <a:xfrm>
            <a:off x="169179" y="3995719"/>
            <a:ext cx="5535336" cy="46480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r>
              <a:rPr lang="zh-TW" altLang="en-US" sz="2400" b="1" dirty="0"/>
              <a:t>健康促進學校的實施指南 草案</a:t>
            </a:r>
            <a:r>
              <a:rPr lang="en-US" altLang="zh-TW" sz="2400" b="1" dirty="0"/>
              <a:t>2</a:t>
            </a:r>
            <a:endParaRPr lang="zh-TW" altLang="en-US" sz="1800" dirty="0"/>
          </a:p>
        </p:txBody>
      </p:sp>
      <p:pic>
        <p:nvPicPr>
          <p:cNvPr id="10" name="圖片 9">
            <a:extLst>
              <a:ext uri="{FF2B5EF4-FFF2-40B4-BE49-F238E27FC236}">
                <a16:creationId xmlns:a16="http://schemas.microsoft.com/office/drawing/2014/main" id="{9DB1F37C-4F32-4BE0-901F-17C4942205F7}"/>
              </a:ext>
            </a:extLst>
          </p:cNvPr>
          <p:cNvPicPr>
            <a:picLocks noChangeAspect="1"/>
          </p:cNvPicPr>
          <p:nvPr/>
        </p:nvPicPr>
        <p:blipFill>
          <a:blip r:embed="rId2"/>
          <a:stretch>
            <a:fillRect/>
          </a:stretch>
        </p:blipFill>
        <p:spPr>
          <a:xfrm>
            <a:off x="9357220" y="5593196"/>
            <a:ext cx="1519785" cy="464801"/>
          </a:xfrm>
          <a:prstGeom prst="rect">
            <a:avLst/>
          </a:prstGeom>
        </p:spPr>
      </p:pic>
      <p:sp>
        <p:nvSpPr>
          <p:cNvPr id="8" name="標題 1">
            <a:extLst>
              <a:ext uri="{FF2B5EF4-FFF2-40B4-BE49-F238E27FC236}">
                <a16:creationId xmlns:a16="http://schemas.microsoft.com/office/drawing/2014/main" id="{6FA529A4-BF78-41F3-B582-B67912513A30}"/>
              </a:ext>
            </a:extLst>
          </p:cNvPr>
          <p:cNvSpPr txBox="1">
            <a:spLocks/>
          </p:cNvSpPr>
          <p:nvPr/>
        </p:nvSpPr>
        <p:spPr>
          <a:xfrm>
            <a:off x="9607576" y="6147722"/>
            <a:ext cx="2538858" cy="677868"/>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tx1"/>
                </a:solidFill>
                <a:effectLst/>
                <a:latin typeface="Microsoft JhengHei UI" panose="020B0604030504040204" pitchFamily="34" charset="-120"/>
                <a:ea typeface="Microsoft JhengHei UI" panose="020B0604030504040204" pitchFamily="34" charset="-12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zh-TW" altLang="en-US" sz="1800" dirty="0">
                <a:latin typeface="+mn-ea"/>
                <a:ea typeface="+mn-ea"/>
              </a:rPr>
              <a:t>導讀者：黃慈愛</a:t>
            </a:r>
            <a:endParaRPr lang="en-US" altLang="zh-TW" sz="1800" dirty="0">
              <a:latin typeface="+mn-ea"/>
              <a:ea typeface="+mn-ea"/>
            </a:endParaRPr>
          </a:p>
          <a:p>
            <a:pPr algn="ctr"/>
            <a:r>
              <a:rPr lang="en-US" altLang="zh-TW" sz="1800" dirty="0">
                <a:latin typeface="+mn-ea"/>
                <a:ea typeface="+mn-ea"/>
              </a:rPr>
              <a:t>11/24/2020</a:t>
            </a:r>
          </a:p>
        </p:txBody>
      </p:sp>
    </p:spTree>
    <p:extLst>
      <p:ext uri="{BB962C8B-B14F-4D97-AF65-F5344CB8AC3E}">
        <p14:creationId xmlns:p14="http://schemas.microsoft.com/office/powerpoint/2010/main" val="871702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AC033E-24E6-493F-981D-044B54A0FDD0}"/>
              </a:ext>
            </a:extLst>
          </p:cNvPr>
          <p:cNvSpPr>
            <a:spLocks noGrp="1"/>
          </p:cNvSpPr>
          <p:nvPr>
            <p:ph type="title"/>
          </p:nvPr>
        </p:nvSpPr>
        <p:spPr>
          <a:xfrm>
            <a:off x="-1" y="1682959"/>
            <a:ext cx="3338818" cy="1837477"/>
          </a:xfrm>
        </p:spPr>
        <p:txBody>
          <a:bodyPr>
            <a:normAutofit/>
          </a:bodyPr>
          <a:lstStyle/>
          <a:p>
            <a:r>
              <a:rPr lang="en-US" altLang="zh-TW" sz="3200" dirty="0"/>
              <a:t>Global Standards and Components for HPS</a:t>
            </a:r>
            <a:endParaRPr lang="zh-TW" altLang="en-US" sz="3200" dirty="0"/>
          </a:p>
        </p:txBody>
      </p:sp>
      <p:sp>
        <p:nvSpPr>
          <p:cNvPr id="4" name="標題 1">
            <a:extLst>
              <a:ext uri="{FF2B5EF4-FFF2-40B4-BE49-F238E27FC236}">
                <a16:creationId xmlns:a16="http://schemas.microsoft.com/office/drawing/2014/main" id="{2DF32EF0-B338-45F0-B7F4-63E756BF39B9}"/>
              </a:ext>
            </a:extLst>
          </p:cNvPr>
          <p:cNvSpPr txBox="1">
            <a:spLocks/>
          </p:cNvSpPr>
          <p:nvPr/>
        </p:nvSpPr>
        <p:spPr>
          <a:xfrm>
            <a:off x="-45169" y="3071481"/>
            <a:ext cx="3615655" cy="8979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altLang="zh-TW" sz="2800" dirty="0"/>
              <a:t>HPS</a:t>
            </a:r>
            <a:r>
              <a:rPr lang="zh-TW" altLang="en-US" sz="2800" dirty="0"/>
              <a:t>的國際標準與內涵</a:t>
            </a:r>
          </a:p>
        </p:txBody>
      </p:sp>
      <p:sp>
        <p:nvSpPr>
          <p:cNvPr id="5" name="標題 1">
            <a:extLst>
              <a:ext uri="{FF2B5EF4-FFF2-40B4-BE49-F238E27FC236}">
                <a16:creationId xmlns:a16="http://schemas.microsoft.com/office/drawing/2014/main" id="{E03D5661-BF35-4333-9CA5-ACEB99B96090}"/>
              </a:ext>
            </a:extLst>
          </p:cNvPr>
          <p:cNvSpPr txBox="1">
            <a:spLocks/>
          </p:cNvSpPr>
          <p:nvPr/>
        </p:nvSpPr>
        <p:spPr>
          <a:xfrm>
            <a:off x="-45169" y="3969391"/>
            <a:ext cx="3615655" cy="1205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altLang="zh-TW" sz="8800" dirty="0">
                <a:solidFill>
                  <a:srgbClr val="002060"/>
                </a:solidFill>
              </a:rPr>
              <a:t>4</a:t>
            </a:r>
            <a:endParaRPr lang="zh-TW" altLang="en-US" sz="8800" dirty="0">
              <a:solidFill>
                <a:srgbClr val="002060"/>
              </a:solidFill>
            </a:endParaRPr>
          </a:p>
        </p:txBody>
      </p:sp>
      <p:sp>
        <p:nvSpPr>
          <p:cNvPr id="6" name="文字方塊 5">
            <a:extLst>
              <a:ext uri="{FF2B5EF4-FFF2-40B4-BE49-F238E27FC236}">
                <a16:creationId xmlns:a16="http://schemas.microsoft.com/office/drawing/2014/main" id="{FF72362B-F098-4966-8F44-E5C7AC74D651}"/>
              </a:ext>
            </a:extLst>
          </p:cNvPr>
          <p:cNvSpPr txBox="1"/>
          <p:nvPr/>
        </p:nvSpPr>
        <p:spPr>
          <a:xfrm>
            <a:off x="3470675" y="340318"/>
            <a:ext cx="8218847" cy="954107"/>
          </a:xfrm>
          <a:prstGeom prst="rect">
            <a:avLst/>
          </a:prstGeom>
          <a:noFill/>
        </p:spPr>
        <p:txBody>
          <a:bodyPr wrap="square" rtlCol="0">
            <a:spAutoFit/>
          </a:bodyPr>
          <a:lstStyle/>
          <a:p>
            <a:r>
              <a:rPr lang="en-US" altLang="zh-TW" sz="2800" dirty="0"/>
              <a:t>Standard 4: School and community partnerships 	</a:t>
            </a:r>
          </a:p>
          <a:p>
            <a:r>
              <a:rPr lang="zh-TW" altLang="en-US" sz="2800" dirty="0"/>
              <a:t>標準</a:t>
            </a:r>
            <a:r>
              <a:rPr lang="en-US" altLang="zh-TW" sz="2800" dirty="0"/>
              <a:t>4</a:t>
            </a:r>
            <a:r>
              <a:rPr lang="zh-TW" altLang="en-US" sz="2800" dirty="0"/>
              <a:t>：學校與社區的伙伴關係	</a:t>
            </a:r>
            <a:r>
              <a:rPr lang="zh-TW" altLang="en-US" sz="2400" dirty="0"/>
              <a:t>	</a:t>
            </a:r>
          </a:p>
        </p:txBody>
      </p:sp>
      <p:sp>
        <p:nvSpPr>
          <p:cNvPr id="9" name="內容版面配置區 2">
            <a:extLst>
              <a:ext uri="{FF2B5EF4-FFF2-40B4-BE49-F238E27FC236}">
                <a16:creationId xmlns:a16="http://schemas.microsoft.com/office/drawing/2014/main" id="{56A773C8-CE4D-40A4-A8DC-544CFD6612B0}"/>
              </a:ext>
            </a:extLst>
          </p:cNvPr>
          <p:cNvSpPr>
            <a:spLocks noGrp="1"/>
          </p:cNvSpPr>
          <p:nvPr>
            <p:ph idx="1"/>
          </p:nvPr>
        </p:nvSpPr>
        <p:spPr>
          <a:xfrm>
            <a:off x="3566177" y="1476460"/>
            <a:ext cx="8123345" cy="4421001"/>
          </a:xfrm>
        </p:spPr>
        <p:txBody>
          <a:bodyPr>
            <a:normAutofit/>
          </a:bodyPr>
          <a:lstStyle/>
          <a:p>
            <a:r>
              <a:rPr lang="zh-TW" altLang="en-US" dirty="0">
                <a:solidFill>
                  <a:schemeClr val="tx1">
                    <a:lumMod val="95000"/>
                    <a:lumOff val="5000"/>
                  </a:schemeClr>
                </a:solidFill>
              </a:rPr>
              <a:t>基本概念：</a:t>
            </a:r>
            <a:endParaRPr lang="en-US" altLang="zh-TW" dirty="0">
              <a:solidFill>
                <a:schemeClr val="tx1">
                  <a:lumMod val="95000"/>
                  <a:lumOff val="5000"/>
                </a:schemeClr>
              </a:solidFill>
            </a:endParaRPr>
          </a:p>
          <a:p>
            <a:pPr lvl="1">
              <a:buFont typeface="Wingdings" panose="05000000000000000000" pitchFamily="2" charset="2"/>
              <a:buChar char="Ø"/>
            </a:pPr>
            <a:r>
              <a:rPr lang="zh-TW" altLang="en-US" dirty="0">
                <a:solidFill>
                  <a:schemeClr val="tx1">
                    <a:lumMod val="95000"/>
                    <a:lumOff val="5000"/>
                  </a:schemeClr>
                </a:solidFill>
              </a:rPr>
              <a:t>校園內</a:t>
            </a:r>
            <a:r>
              <a:rPr lang="zh-TW" altLang="en-US" sz="1600" dirty="0">
                <a:solidFill>
                  <a:schemeClr val="tx1">
                    <a:lumMod val="95000"/>
                    <a:lumOff val="5000"/>
                  </a:schemeClr>
                </a:solidFill>
              </a:rPr>
              <a:t>（如：學校教職員與父母</a:t>
            </a:r>
            <a:r>
              <a:rPr lang="en-US" altLang="zh-TW" sz="1600" dirty="0">
                <a:solidFill>
                  <a:schemeClr val="tx1">
                    <a:lumMod val="95000"/>
                    <a:lumOff val="5000"/>
                  </a:schemeClr>
                </a:solidFill>
              </a:rPr>
              <a:t>/</a:t>
            </a:r>
            <a:r>
              <a:rPr lang="zh-TW" altLang="en-US" sz="1600" dirty="0">
                <a:solidFill>
                  <a:schemeClr val="tx1">
                    <a:lumMod val="95000"/>
                    <a:lumOff val="5000"/>
                  </a:schemeClr>
                </a:solidFill>
              </a:rPr>
              <a:t>照顧者之間）</a:t>
            </a:r>
            <a:r>
              <a:rPr lang="zh-TW" altLang="en-US" dirty="0">
                <a:solidFill>
                  <a:schemeClr val="tx1">
                    <a:lumMod val="95000"/>
                    <a:lumOff val="5000"/>
                  </a:schemeClr>
                </a:solidFill>
              </a:rPr>
              <a:t>以及校園和社區之間</a:t>
            </a:r>
            <a:r>
              <a:rPr lang="zh-TW" altLang="en-US" sz="1600" dirty="0">
                <a:solidFill>
                  <a:schemeClr val="tx1">
                    <a:lumMod val="95000"/>
                    <a:lumOff val="5000"/>
                  </a:schemeClr>
                </a:solidFill>
              </a:rPr>
              <a:t>（如：教職員與學生，及當地非政府組織和政府之間）</a:t>
            </a:r>
            <a:r>
              <a:rPr lang="zh-TW" altLang="en-US" dirty="0">
                <a:solidFill>
                  <a:schemeClr val="tx1">
                    <a:lumMod val="95000"/>
                    <a:lumOff val="5000"/>
                  </a:schemeClr>
                </a:solidFill>
              </a:rPr>
              <a:t>的積極參與和協商，對於實施健康促進學校非常重要。 </a:t>
            </a:r>
          </a:p>
          <a:p>
            <a:pPr lvl="1">
              <a:buFont typeface="Wingdings" panose="05000000000000000000" pitchFamily="2" charset="2"/>
              <a:buChar char="Ø"/>
            </a:pPr>
            <a:r>
              <a:rPr lang="zh-TW" altLang="en-US" dirty="0">
                <a:solidFill>
                  <a:schemeClr val="tx1">
                    <a:lumMod val="95000"/>
                    <a:lumOff val="5000"/>
                  </a:schemeClr>
                </a:solidFill>
              </a:rPr>
              <a:t>健康促進學校要求整個校園都要參與，且希望所有利益相關者都能建立合作伙伴關係，並擁有相同的成功願景。</a:t>
            </a:r>
          </a:p>
          <a:p>
            <a:r>
              <a:rPr lang="zh-TW" altLang="en-US" dirty="0">
                <a:solidFill>
                  <a:schemeClr val="tx1">
                    <a:lumMod val="95000"/>
                    <a:lumOff val="5000"/>
                  </a:schemeClr>
                </a:solidFill>
              </a:rPr>
              <a:t>目標：</a:t>
            </a:r>
            <a:endParaRPr lang="en-US" altLang="zh-TW" dirty="0">
              <a:solidFill>
                <a:schemeClr val="tx1">
                  <a:lumMod val="95000"/>
                  <a:lumOff val="5000"/>
                </a:schemeClr>
              </a:solidFill>
            </a:endParaRPr>
          </a:p>
          <a:p>
            <a:pPr lvl="1">
              <a:buFont typeface="Wingdings" panose="05000000000000000000" pitchFamily="2" charset="2"/>
              <a:buChar char="Ø"/>
            </a:pPr>
            <a:r>
              <a:rPr lang="zh-TW" altLang="en-US" dirty="0">
                <a:solidFill>
                  <a:schemeClr val="tx1">
                    <a:lumMod val="95000"/>
                    <a:lumOff val="5000"/>
                  </a:schemeClr>
                </a:solidFill>
              </a:rPr>
              <a:t>確保校園成員（教職員生）和當地利益相關者，能因健康促進學校成為夥伴，並認識到健康促進學校中的互利互惠。</a:t>
            </a:r>
            <a:endParaRPr lang="en-US" altLang="zh-TW" dirty="0">
              <a:solidFill>
                <a:schemeClr val="tx1">
                  <a:lumMod val="95000"/>
                  <a:lumOff val="5000"/>
                </a:schemeClr>
              </a:solidFill>
            </a:endParaRPr>
          </a:p>
          <a:p>
            <a:pPr lvl="1">
              <a:buFont typeface="Wingdings" panose="05000000000000000000" pitchFamily="2" charset="2"/>
              <a:buChar char="Ø"/>
            </a:pPr>
            <a:r>
              <a:rPr lang="zh-TW" altLang="en-US" dirty="0">
                <a:solidFill>
                  <a:schemeClr val="tx1">
                    <a:lumMod val="95000"/>
                    <a:lumOff val="5000"/>
                  </a:schemeClr>
                </a:solidFill>
              </a:rPr>
              <a:t>父母</a:t>
            </a:r>
            <a:r>
              <a:rPr lang="en-US" altLang="zh-TW" dirty="0">
                <a:solidFill>
                  <a:schemeClr val="tx1">
                    <a:lumMod val="95000"/>
                    <a:lumOff val="5000"/>
                  </a:schemeClr>
                </a:solidFill>
              </a:rPr>
              <a:t>/</a:t>
            </a:r>
            <a:r>
              <a:rPr lang="zh-TW" altLang="en-US" dirty="0">
                <a:solidFill>
                  <a:schemeClr val="tx1">
                    <a:lumMod val="95000"/>
                    <a:lumOff val="5000"/>
                  </a:schemeClr>
                </a:solidFill>
              </a:rPr>
              <a:t>監護人和更廣泛的社區能作為孩子學習的合作夥伴，並鼓勵學校在社區中扮演重要角色。</a:t>
            </a:r>
            <a:endParaRPr lang="en-US" altLang="zh-TW" dirty="0">
              <a:solidFill>
                <a:schemeClr val="tx1">
                  <a:lumMod val="95000"/>
                  <a:lumOff val="5000"/>
                </a:schemeClr>
              </a:solidFill>
            </a:endParaRPr>
          </a:p>
        </p:txBody>
      </p:sp>
    </p:spTree>
    <p:extLst>
      <p:ext uri="{BB962C8B-B14F-4D97-AF65-F5344CB8AC3E}">
        <p14:creationId xmlns:p14="http://schemas.microsoft.com/office/powerpoint/2010/main" val="4098843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AC033E-24E6-493F-981D-044B54A0FDD0}"/>
              </a:ext>
            </a:extLst>
          </p:cNvPr>
          <p:cNvSpPr>
            <a:spLocks noGrp="1"/>
          </p:cNvSpPr>
          <p:nvPr>
            <p:ph type="title"/>
          </p:nvPr>
        </p:nvSpPr>
        <p:spPr>
          <a:xfrm>
            <a:off x="-1" y="1682959"/>
            <a:ext cx="3338818" cy="1837477"/>
          </a:xfrm>
        </p:spPr>
        <p:txBody>
          <a:bodyPr>
            <a:normAutofit/>
          </a:bodyPr>
          <a:lstStyle/>
          <a:p>
            <a:r>
              <a:rPr lang="en-US" altLang="zh-TW" sz="3200" dirty="0"/>
              <a:t>Global Standards and Components for HPS</a:t>
            </a:r>
            <a:endParaRPr lang="zh-TW" altLang="en-US" sz="3200" dirty="0"/>
          </a:p>
        </p:txBody>
      </p:sp>
      <p:sp>
        <p:nvSpPr>
          <p:cNvPr id="4" name="標題 1">
            <a:extLst>
              <a:ext uri="{FF2B5EF4-FFF2-40B4-BE49-F238E27FC236}">
                <a16:creationId xmlns:a16="http://schemas.microsoft.com/office/drawing/2014/main" id="{2DF32EF0-B338-45F0-B7F4-63E756BF39B9}"/>
              </a:ext>
            </a:extLst>
          </p:cNvPr>
          <p:cNvSpPr txBox="1">
            <a:spLocks/>
          </p:cNvSpPr>
          <p:nvPr/>
        </p:nvSpPr>
        <p:spPr>
          <a:xfrm>
            <a:off x="-45169" y="3071481"/>
            <a:ext cx="3615655" cy="8979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altLang="zh-TW" sz="2800" dirty="0"/>
              <a:t>HPS</a:t>
            </a:r>
            <a:r>
              <a:rPr lang="zh-TW" altLang="en-US" sz="2800" dirty="0"/>
              <a:t>的國際標準與內涵</a:t>
            </a:r>
          </a:p>
        </p:txBody>
      </p:sp>
      <p:sp>
        <p:nvSpPr>
          <p:cNvPr id="5" name="標題 1">
            <a:extLst>
              <a:ext uri="{FF2B5EF4-FFF2-40B4-BE49-F238E27FC236}">
                <a16:creationId xmlns:a16="http://schemas.microsoft.com/office/drawing/2014/main" id="{E03D5661-BF35-4333-9CA5-ACEB99B96090}"/>
              </a:ext>
            </a:extLst>
          </p:cNvPr>
          <p:cNvSpPr txBox="1">
            <a:spLocks/>
          </p:cNvSpPr>
          <p:nvPr/>
        </p:nvSpPr>
        <p:spPr>
          <a:xfrm>
            <a:off x="-45169" y="3969391"/>
            <a:ext cx="3615655" cy="1205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altLang="zh-TW" sz="8800" dirty="0">
                <a:solidFill>
                  <a:srgbClr val="002060"/>
                </a:solidFill>
              </a:rPr>
              <a:t>4</a:t>
            </a:r>
            <a:endParaRPr lang="zh-TW" altLang="en-US" sz="8800" dirty="0">
              <a:solidFill>
                <a:srgbClr val="002060"/>
              </a:solidFill>
            </a:endParaRPr>
          </a:p>
        </p:txBody>
      </p:sp>
      <p:sp>
        <p:nvSpPr>
          <p:cNvPr id="6" name="文字方塊 5">
            <a:extLst>
              <a:ext uri="{FF2B5EF4-FFF2-40B4-BE49-F238E27FC236}">
                <a16:creationId xmlns:a16="http://schemas.microsoft.com/office/drawing/2014/main" id="{FF72362B-F098-4966-8F44-E5C7AC74D651}"/>
              </a:ext>
            </a:extLst>
          </p:cNvPr>
          <p:cNvSpPr txBox="1"/>
          <p:nvPr/>
        </p:nvSpPr>
        <p:spPr>
          <a:xfrm>
            <a:off x="3470675" y="340318"/>
            <a:ext cx="8218847" cy="954107"/>
          </a:xfrm>
          <a:prstGeom prst="rect">
            <a:avLst/>
          </a:prstGeom>
          <a:noFill/>
        </p:spPr>
        <p:txBody>
          <a:bodyPr wrap="square" rtlCol="0">
            <a:spAutoFit/>
          </a:bodyPr>
          <a:lstStyle/>
          <a:p>
            <a:r>
              <a:rPr lang="en-US" altLang="zh-TW" sz="2800" dirty="0"/>
              <a:t>Standard 4: School and community partnerships 	</a:t>
            </a:r>
          </a:p>
          <a:p>
            <a:r>
              <a:rPr lang="zh-TW" altLang="en-US" sz="2800" dirty="0"/>
              <a:t>標準</a:t>
            </a:r>
            <a:r>
              <a:rPr lang="en-US" altLang="zh-TW" sz="2800" dirty="0"/>
              <a:t>4</a:t>
            </a:r>
            <a:r>
              <a:rPr lang="zh-TW" altLang="en-US" sz="2800" dirty="0"/>
              <a:t>：學校與社區的伙伴關係	</a:t>
            </a:r>
            <a:r>
              <a:rPr lang="zh-TW" altLang="en-US" sz="2400" dirty="0"/>
              <a:t>	</a:t>
            </a:r>
          </a:p>
        </p:txBody>
      </p:sp>
      <p:sp>
        <p:nvSpPr>
          <p:cNvPr id="7" name="內容版面配置區 2">
            <a:extLst>
              <a:ext uri="{FF2B5EF4-FFF2-40B4-BE49-F238E27FC236}">
                <a16:creationId xmlns:a16="http://schemas.microsoft.com/office/drawing/2014/main" id="{37D683F0-970C-4868-A6BA-F0A83EC5EA24}"/>
              </a:ext>
            </a:extLst>
          </p:cNvPr>
          <p:cNvSpPr>
            <a:spLocks noGrp="1"/>
          </p:cNvSpPr>
          <p:nvPr>
            <p:ph idx="1"/>
          </p:nvPr>
        </p:nvSpPr>
        <p:spPr>
          <a:xfrm>
            <a:off x="3470675" y="1274576"/>
            <a:ext cx="8539561" cy="3593810"/>
          </a:xfrm>
        </p:spPr>
        <p:txBody>
          <a:bodyPr>
            <a:normAutofit/>
          </a:bodyPr>
          <a:lstStyle/>
          <a:p>
            <a:r>
              <a:rPr lang="zh-TW" altLang="en-US" dirty="0">
                <a:solidFill>
                  <a:schemeClr val="tx1">
                    <a:lumMod val="95000"/>
                    <a:lumOff val="5000"/>
                  </a:schemeClr>
                </a:solidFill>
              </a:rPr>
              <a:t>標準聲明（說明）：標準陳述：學校社區內部（包括與學生之間）以及學校與地方社區之間存在參與和協作，以促進健康。</a:t>
            </a:r>
            <a:endParaRPr lang="en-US" altLang="zh-TW" dirty="0">
              <a:solidFill>
                <a:schemeClr val="tx1">
                  <a:lumMod val="95000"/>
                  <a:lumOff val="5000"/>
                </a:schemeClr>
              </a:solidFill>
            </a:endParaRPr>
          </a:p>
          <a:p>
            <a:r>
              <a:rPr lang="zh-TW" altLang="en-US" dirty="0">
                <a:solidFill>
                  <a:schemeClr val="tx1">
                    <a:lumMod val="95000"/>
                    <a:lumOff val="5000"/>
                  </a:schemeClr>
                </a:solidFill>
              </a:rPr>
              <a:t>標準內涵：</a:t>
            </a:r>
            <a:r>
              <a:rPr lang="en-US" altLang="zh-TW" dirty="0">
                <a:solidFill>
                  <a:schemeClr val="tx1">
                    <a:lumMod val="95000"/>
                    <a:lumOff val="5000"/>
                  </a:schemeClr>
                </a:solidFill>
              </a:rPr>
              <a:t>	</a:t>
            </a:r>
            <a:endParaRPr lang="zh-TW" altLang="en-US" dirty="0"/>
          </a:p>
          <a:p>
            <a:pPr marL="457200" indent="-457200">
              <a:buFont typeface="+mj-lt"/>
              <a:buAutoNum type="arabicPeriod"/>
            </a:pPr>
            <a:r>
              <a:rPr lang="zh-TW" altLang="en-US" dirty="0">
                <a:solidFill>
                  <a:schemeClr val="tx1"/>
                </a:solidFill>
              </a:rPr>
              <a:t>學校與父母</a:t>
            </a:r>
            <a:r>
              <a:rPr lang="en-US" altLang="zh-TW" dirty="0">
                <a:solidFill>
                  <a:schemeClr val="tx1"/>
                </a:solidFill>
              </a:rPr>
              <a:t>/</a:t>
            </a:r>
            <a:r>
              <a:rPr lang="zh-TW" altLang="en-US" dirty="0">
                <a:solidFill>
                  <a:schemeClr val="tx1"/>
                </a:solidFill>
              </a:rPr>
              <a:t>監護人，法定監護人和家庭，在跟健康促進學校之學校運營的所有方面進行互動及合作。</a:t>
            </a:r>
          </a:p>
          <a:p>
            <a:pPr marL="457200" indent="-457200">
              <a:buFont typeface="+mj-lt"/>
              <a:buAutoNum type="arabicPeriod"/>
            </a:pPr>
            <a:r>
              <a:rPr lang="zh-TW" altLang="en-US" dirty="0">
                <a:solidFill>
                  <a:schemeClr val="tx1"/>
                </a:solidFill>
              </a:rPr>
              <a:t>學校為了健康促進學校，以正式和非正式的合作夥伴關係與當地社區（包括地方政府）的利益相關者進行</a:t>
            </a:r>
            <a:r>
              <a:rPr lang="en-US" altLang="zh-TW" dirty="0">
                <a:solidFill>
                  <a:schemeClr val="tx1"/>
                </a:solidFill>
              </a:rPr>
              <a:t>HPS</a:t>
            </a:r>
            <a:r>
              <a:rPr lang="zh-TW" altLang="en-US" dirty="0">
                <a:solidFill>
                  <a:schemeClr val="tx1"/>
                </a:solidFill>
              </a:rPr>
              <a:t>的合作。</a:t>
            </a:r>
          </a:p>
          <a:p>
            <a:pPr marL="457200" indent="-457200">
              <a:buFont typeface="+mj-lt"/>
              <a:buAutoNum type="arabicPeriod"/>
            </a:pPr>
            <a:r>
              <a:rPr lang="zh-TW" altLang="en-US" dirty="0">
                <a:solidFill>
                  <a:schemeClr val="tx1"/>
                </a:solidFill>
              </a:rPr>
              <a:t>學校領導者在健康促進學校規劃、發展，成效追蹤及表現的合作關係中，與學校和當地社區（包括家長</a:t>
            </a:r>
            <a:r>
              <a:rPr lang="en-US" altLang="zh-TW" dirty="0">
                <a:solidFill>
                  <a:schemeClr val="tx1"/>
                </a:solidFill>
              </a:rPr>
              <a:t>/</a:t>
            </a:r>
            <a:r>
              <a:rPr lang="zh-TW" altLang="en-US" dirty="0">
                <a:solidFill>
                  <a:schemeClr val="tx1"/>
                </a:solidFill>
              </a:rPr>
              <a:t>照顧者）進行互動和合作。</a:t>
            </a:r>
          </a:p>
        </p:txBody>
      </p:sp>
    </p:spTree>
    <p:extLst>
      <p:ext uri="{BB962C8B-B14F-4D97-AF65-F5344CB8AC3E}">
        <p14:creationId xmlns:p14="http://schemas.microsoft.com/office/powerpoint/2010/main" val="3959584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AC033E-24E6-493F-981D-044B54A0FDD0}"/>
              </a:ext>
            </a:extLst>
          </p:cNvPr>
          <p:cNvSpPr>
            <a:spLocks noGrp="1"/>
          </p:cNvSpPr>
          <p:nvPr>
            <p:ph type="title"/>
          </p:nvPr>
        </p:nvSpPr>
        <p:spPr>
          <a:xfrm>
            <a:off x="-1" y="1682959"/>
            <a:ext cx="3338818" cy="1837477"/>
          </a:xfrm>
        </p:spPr>
        <p:txBody>
          <a:bodyPr>
            <a:normAutofit/>
          </a:bodyPr>
          <a:lstStyle/>
          <a:p>
            <a:r>
              <a:rPr lang="en-US" altLang="zh-TW" sz="3200" dirty="0"/>
              <a:t>Global Standards and Components for HPS</a:t>
            </a:r>
            <a:endParaRPr lang="zh-TW" altLang="en-US" sz="3200" dirty="0"/>
          </a:p>
        </p:txBody>
      </p:sp>
      <p:sp>
        <p:nvSpPr>
          <p:cNvPr id="4" name="標題 1">
            <a:extLst>
              <a:ext uri="{FF2B5EF4-FFF2-40B4-BE49-F238E27FC236}">
                <a16:creationId xmlns:a16="http://schemas.microsoft.com/office/drawing/2014/main" id="{2DF32EF0-B338-45F0-B7F4-63E756BF39B9}"/>
              </a:ext>
            </a:extLst>
          </p:cNvPr>
          <p:cNvSpPr txBox="1">
            <a:spLocks/>
          </p:cNvSpPr>
          <p:nvPr/>
        </p:nvSpPr>
        <p:spPr>
          <a:xfrm>
            <a:off x="-45169" y="3071481"/>
            <a:ext cx="3615655" cy="8979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altLang="zh-TW" sz="2800" dirty="0"/>
              <a:t>HPS</a:t>
            </a:r>
            <a:r>
              <a:rPr lang="zh-TW" altLang="en-US" sz="2800" dirty="0"/>
              <a:t>的國際標準與內涵</a:t>
            </a:r>
          </a:p>
        </p:txBody>
      </p:sp>
      <p:sp>
        <p:nvSpPr>
          <p:cNvPr id="5" name="標題 1">
            <a:extLst>
              <a:ext uri="{FF2B5EF4-FFF2-40B4-BE49-F238E27FC236}">
                <a16:creationId xmlns:a16="http://schemas.microsoft.com/office/drawing/2014/main" id="{E03D5661-BF35-4333-9CA5-ACEB99B96090}"/>
              </a:ext>
            </a:extLst>
          </p:cNvPr>
          <p:cNvSpPr txBox="1">
            <a:spLocks/>
          </p:cNvSpPr>
          <p:nvPr/>
        </p:nvSpPr>
        <p:spPr>
          <a:xfrm>
            <a:off x="-45169" y="3969391"/>
            <a:ext cx="3615655" cy="1205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altLang="zh-TW" sz="8800" dirty="0">
                <a:solidFill>
                  <a:srgbClr val="002060"/>
                </a:solidFill>
              </a:rPr>
              <a:t>5</a:t>
            </a:r>
            <a:endParaRPr lang="zh-TW" altLang="en-US" sz="8800" dirty="0">
              <a:solidFill>
                <a:srgbClr val="002060"/>
              </a:solidFill>
            </a:endParaRPr>
          </a:p>
        </p:txBody>
      </p:sp>
      <p:sp>
        <p:nvSpPr>
          <p:cNvPr id="6" name="文字方塊 5">
            <a:extLst>
              <a:ext uri="{FF2B5EF4-FFF2-40B4-BE49-F238E27FC236}">
                <a16:creationId xmlns:a16="http://schemas.microsoft.com/office/drawing/2014/main" id="{FF72362B-F098-4966-8F44-E5C7AC74D651}"/>
              </a:ext>
            </a:extLst>
          </p:cNvPr>
          <p:cNvSpPr txBox="1"/>
          <p:nvPr/>
        </p:nvSpPr>
        <p:spPr>
          <a:xfrm>
            <a:off x="3462286" y="215515"/>
            <a:ext cx="8382969" cy="1384995"/>
          </a:xfrm>
          <a:prstGeom prst="rect">
            <a:avLst/>
          </a:prstGeom>
          <a:noFill/>
        </p:spPr>
        <p:txBody>
          <a:bodyPr wrap="square" rtlCol="0">
            <a:spAutoFit/>
          </a:bodyPr>
          <a:lstStyle/>
          <a:p>
            <a:r>
              <a:rPr lang="en-US" altLang="zh-TW" sz="2800" dirty="0"/>
              <a:t>Standard 5: School curriculum supports health and wellbeing 	</a:t>
            </a:r>
          </a:p>
          <a:p>
            <a:r>
              <a:rPr lang="zh-TW" altLang="en-US" sz="2800" dirty="0"/>
              <a:t>標準</a:t>
            </a:r>
            <a:r>
              <a:rPr lang="en-US" altLang="zh-TW" sz="2800" dirty="0"/>
              <a:t>5</a:t>
            </a:r>
            <a:r>
              <a:rPr lang="zh-TW" altLang="en-US" sz="2800" dirty="0"/>
              <a:t>：學校課程支持健康與福祉</a:t>
            </a:r>
            <a:r>
              <a:rPr lang="zh-TW" altLang="en-US" sz="2800" dirty="0">
                <a:latin typeface="+mn-ea"/>
              </a:rPr>
              <a:t>	</a:t>
            </a:r>
          </a:p>
        </p:txBody>
      </p:sp>
      <p:sp>
        <p:nvSpPr>
          <p:cNvPr id="7" name="內容版面配置區 2">
            <a:extLst>
              <a:ext uri="{FF2B5EF4-FFF2-40B4-BE49-F238E27FC236}">
                <a16:creationId xmlns:a16="http://schemas.microsoft.com/office/drawing/2014/main" id="{37D683F0-970C-4868-A6BA-F0A83EC5EA24}"/>
              </a:ext>
            </a:extLst>
          </p:cNvPr>
          <p:cNvSpPr>
            <a:spLocks noGrp="1"/>
          </p:cNvSpPr>
          <p:nvPr>
            <p:ph idx="1"/>
          </p:nvPr>
        </p:nvSpPr>
        <p:spPr>
          <a:xfrm>
            <a:off x="3340645" y="1259603"/>
            <a:ext cx="8626250" cy="4521666"/>
          </a:xfrm>
        </p:spPr>
        <p:txBody>
          <a:bodyPr>
            <a:noAutofit/>
          </a:bodyPr>
          <a:lstStyle/>
          <a:p>
            <a:r>
              <a:rPr lang="zh-TW" altLang="en-US" dirty="0">
                <a:solidFill>
                  <a:schemeClr val="tx1">
                    <a:lumMod val="95000"/>
                    <a:lumOff val="5000"/>
                  </a:schemeClr>
                </a:solidFill>
              </a:rPr>
              <a:t>基本概念：</a:t>
            </a:r>
            <a:endParaRPr lang="en-US" altLang="zh-TW" dirty="0">
              <a:solidFill>
                <a:schemeClr val="tx1">
                  <a:lumMod val="95000"/>
                  <a:lumOff val="5000"/>
                </a:schemeClr>
              </a:solidFill>
            </a:endParaRPr>
          </a:p>
          <a:p>
            <a:pPr lvl="1">
              <a:buFont typeface="Wingdings" panose="05000000000000000000" pitchFamily="2" charset="2"/>
              <a:buChar char="Ø"/>
            </a:pPr>
            <a:r>
              <a:rPr lang="zh-TW" altLang="en-US" dirty="0">
                <a:solidFill>
                  <a:schemeClr val="tx1">
                    <a:lumMod val="95000"/>
                    <a:lumOff val="5000"/>
                  </a:schemeClr>
                </a:solidFill>
              </a:rPr>
              <a:t>學校課程具有改變學生和學校社區知識，技能，態度和行為的潛力，是學校重要功能之一。</a:t>
            </a:r>
            <a:endParaRPr lang="en-US" altLang="zh-TW" dirty="0">
              <a:solidFill>
                <a:schemeClr val="tx1">
                  <a:lumMod val="95000"/>
                  <a:lumOff val="5000"/>
                </a:schemeClr>
              </a:solidFill>
            </a:endParaRPr>
          </a:p>
          <a:p>
            <a:pPr lvl="1">
              <a:buFont typeface="Wingdings" panose="05000000000000000000" pitchFamily="2" charset="2"/>
              <a:buChar char="Ø"/>
            </a:pPr>
            <a:r>
              <a:rPr lang="zh-TW" altLang="en-US" dirty="0">
                <a:solidFill>
                  <a:schemeClr val="tx1">
                    <a:lumMod val="95000"/>
                    <a:lumOff val="5000"/>
                  </a:schemeClr>
                </a:solidFill>
              </a:rPr>
              <a:t>學校課程適用於健康和人際關係教育，其中的包容性和參與性教學法，可以促進健康、福祉、社會和情感能力、平等和多元性，以及深度學習。</a:t>
            </a:r>
            <a:endParaRPr lang="en-US" altLang="zh-TW" dirty="0">
              <a:solidFill>
                <a:schemeClr val="tx1">
                  <a:lumMod val="95000"/>
                  <a:lumOff val="5000"/>
                </a:schemeClr>
              </a:solidFill>
            </a:endParaRPr>
          </a:p>
          <a:p>
            <a:r>
              <a:rPr lang="zh-TW" altLang="en-US" dirty="0">
                <a:solidFill>
                  <a:schemeClr val="tx1">
                    <a:lumMod val="95000"/>
                    <a:lumOff val="5000"/>
                  </a:schemeClr>
                </a:solidFill>
              </a:rPr>
              <a:t>目標：</a:t>
            </a:r>
            <a:endParaRPr lang="en-US" altLang="zh-TW" dirty="0">
              <a:solidFill>
                <a:schemeClr val="tx1">
                  <a:lumMod val="95000"/>
                  <a:lumOff val="5000"/>
                </a:schemeClr>
              </a:solidFill>
            </a:endParaRPr>
          </a:p>
          <a:p>
            <a:pPr lvl="1">
              <a:buFont typeface="Wingdings" panose="05000000000000000000" pitchFamily="2" charset="2"/>
              <a:buChar char="Ø"/>
            </a:pPr>
            <a:r>
              <a:rPr lang="zh-TW" altLang="en-US" dirty="0">
                <a:solidFill>
                  <a:schemeClr val="tx1">
                    <a:lumMod val="95000"/>
                    <a:lumOff val="5000"/>
                  </a:schemeClr>
                </a:solidFill>
              </a:rPr>
              <a:t>確保學校的課程明確地教育並暗中促進身體、社會情感和心理健康，福祉和發展的所有要素。</a:t>
            </a:r>
            <a:endParaRPr lang="en-US" altLang="zh-TW" dirty="0">
              <a:solidFill>
                <a:schemeClr val="tx1">
                  <a:lumMod val="95000"/>
                  <a:lumOff val="5000"/>
                </a:schemeClr>
              </a:solidFill>
            </a:endParaRPr>
          </a:p>
          <a:p>
            <a:pPr lvl="1">
              <a:buFont typeface="Wingdings" panose="05000000000000000000" pitchFamily="2" charset="2"/>
              <a:buChar char="Ø"/>
            </a:pPr>
            <a:r>
              <a:rPr lang="zh-TW" altLang="en-US" dirty="0">
                <a:solidFill>
                  <a:schemeClr val="tx1">
                    <a:lumMod val="95000"/>
                    <a:lumOff val="5000"/>
                  </a:schemeClr>
                </a:solidFill>
              </a:rPr>
              <a:t>確保以包容，循證的方式設計和提供課程，以回應學校和當地社區的健康、發展、學習需求，以及優先事項。</a:t>
            </a:r>
            <a:endParaRPr lang="en-US" altLang="zh-TW" dirty="0">
              <a:solidFill>
                <a:schemeClr val="tx1">
                  <a:lumMod val="95000"/>
                  <a:lumOff val="5000"/>
                </a:schemeClr>
              </a:solidFill>
            </a:endParaRPr>
          </a:p>
          <a:p>
            <a:pPr lvl="1">
              <a:buFont typeface="Wingdings" panose="05000000000000000000" pitchFamily="2" charset="2"/>
              <a:buChar char="Ø"/>
            </a:pPr>
            <a:r>
              <a:rPr lang="zh-TW" altLang="en-US" dirty="0">
                <a:solidFill>
                  <a:schemeClr val="tx1">
                    <a:lumMod val="95000"/>
                    <a:lumOff val="5000"/>
                  </a:schemeClr>
                </a:solidFill>
              </a:rPr>
              <a:t>對教職員進行健康教育課程方面的培訓和支持。</a:t>
            </a:r>
            <a:endParaRPr lang="en-US" altLang="zh-TW" dirty="0">
              <a:solidFill>
                <a:schemeClr val="tx1">
                  <a:lumMod val="95000"/>
                  <a:lumOff val="5000"/>
                </a:schemeClr>
              </a:solidFill>
            </a:endParaRPr>
          </a:p>
        </p:txBody>
      </p:sp>
    </p:spTree>
    <p:extLst>
      <p:ext uri="{BB962C8B-B14F-4D97-AF65-F5344CB8AC3E}">
        <p14:creationId xmlns:p14="http://schemas.microsoft.com/office/powerpoint/2010/main" val="3195506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AC033E-24E6-493F-981D-044B54A0FDD0}"/>
              </a:ext>
            </a:extLst>
          </p:cNvPr>
          <p:cNvSpPr>
            <a:spLocks noGrp="1"/>
          </p:cNvSpPr>
          <p:nvPr>
            <p:ph type="title"/>
          </p:nvPr>
        </p:nvSpPr>
        <p:spPr>
          <a:xfrm>
            <a:off x="-1" y="1682959"/>
            <a:ext cx="3338818" cy="1837477"/>
          </a:xfrm>
        </p:spPr>
        <p:txBody>
          <a:bodyPr>
            <a:normAutofit/>
          </a:bodyPr>
          <a:lstStyle/>
          <a:p>
            <a:r>
              <a:rPr lang="en-US" altLang="zh-TW" sz="3200" dirty="0"/>
              <a:t>Global Standards and Components for HPS</a:t>
            </a:r>
            <a:endParaRPr lang="zh-TW" altLang="en-US" sz="3200" dirty="0"/>
          </a:p>
        </p:txBody>
      </p:sp>
      <p:sp>
        <p:nvSpPr>
          <p:cNvPr id="4" name="標題 1">
            <a:extLst>
              <a:ext uri="{FF2B5EF4-FFF2-40B4-BE49-F238E27FC236}">
                <a16:creationId xmlns:a16="http://schemas.microsoft.com/office/drawing/2014/main" id="{2DF32EF0-B338-45F0-B7F4-63E756BF39B9}"/>
              </a:ext>
            </a:extLst>
          </p:cNvPr>
          <p:cNvSpPr txBox="1">
            <a:spLocks/>
          </p:cNvSpPr>
          <p:nvPr/>
        </p:nvSpPr>
        <p:spPr>
          <a:xfrm>
            <a:off x="-45169" y="3071481"/>
            <a:ext cx="3615655" cy="8979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altLang="zh-TW" sz="2800" dirty="0"/>
              <a:t>HPS</a:t>
            </a:r>
            <a:r>
              <a:rPr lang="zh-TW" altLang="en-US" sz="2800" dirty="0"/>
              <a:t>的國際標準與內涵</a:t>
            </a:r>
          </a:p>
        </p:txBody>
      </p:sp>
      <p:sp>
        <p:nvSpPr>
          <p:cNvPr id="5" name="標題 1">
            <a:extLst>
              <a:ext uri="{FF2B5EF4-FFF2-40B4-BE49-F238E27FC236}">
                <a16:creationId xmlns:a16="http://schemas.microsoft.com/office/drawing/2014/main" id="{E03D5661-BF35-4333-9CA5-ACEB99B96090}"/>
              </a:ext>
            </a:extLst>
          </p:cNvPr>
          <p:cNvSpPr txBox="1">
            <a:spLocks/>
          </p:cNvSpPr>
          <p:nvPr/>
        </p:nvSpPr>
        <p:spPr>
          <a:xfrm>
            <a:off x="-45169" y="3969391"/>
            <a:ext cx="3615655" cy="1205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altLang="zh-TW" sz="8800" dirty="0">
                <a:solidFill>
                  <a:srgbClr val="002060"/>
                </a:solidFill>
              </a:rPr>
              <a:t>5</a:t>
            </a:r>
            <a:endParaRPr lang="zh-TW" altLang="en-US" sz="8800" dirty="0">
              <a:solidFill>
                <a:srgbClr val="002060"/>
              </a:solidFill>
            </a:endParaRPr>
          </a:p>
        </p:txBody>
      </p:sp>
      <p:sp>
        <p:nvSpPr>
          <p:cNvPr id="6" name="文字方塊 5">
            <a:extLst>
              <a:ext uri="{FF2B5EF4-FFF2-40B4-BE49-F238E27FC236}">
                <a16:creationId xmlns:a16="http://schemas.microsoft.com/office/drawing/2014/main" id="{FF72362B-F098-4966-8F44-E5C7AC74D651}"/>
              </a:ext>
            </a:extLst>
          </p:cNvPr>
          <p:cNvSpPr txBox="1"/>
          <p:nvPr/>
        </p:nvSpPr>
        <p:spPr>
          <a:xfrm>
            <a:off x="3462286" y="215515"/>
            <a:ext cx="8382969" cy="1384995"/>
          </a:xfrm>
          <a:prstGeom prst="rect">
            <a:avLst/>
          </a:prstGeom>
          <a:noFill/>
        </p:spPr>
        <p:txBody>
          <a:bodyPr wrap="square" rtlCol="0">
            <a:spAutoFit/>
          </a:bodyPr>
          <a:lstStyle/>
          <a:p>
            <a:r>
              <a:rPr lang="en-US" altLang="zh-TW" sz="2800" dirty="0"/>
              <a:t>Standard 5: School curriculum supports health and wellbeing 	</a:t>
            </a:r>
          </a:p>
          <a:p>
            <a:r>
              <a:rPr lang="zh-TW" altLang="en-US" sz="2800" dirty="0"/>
              <a:t>標準</a:t>
            </a:r>
            <a:r>
              <a:rPr lang="en-US" altLang="zh-TW" sz="2800" dirty="0"/>
              <a:t>5</a:t>
            </a:r>
            <a:r>
              <a:rPr lang="zh-TW" altLang="en-US" sz="2800" dirty="0"/>
              <a:t>：學校課程支持健康與福祉</a:t>
            </a:r>
            <a:r>
              <a:rPr lang="zh-TW" altLang="en-US" sz="2800" dirty="0">
                <a:latin typeface="+mn-ea"/>
              </a:rPr>
              <a:t>	</a:t>
            </a:r>
          </a:p>
        </p:txBody>
      </p:sp>
      <p:sp>
        <p:nvSpPr>
          <p:cNvPr id="7" name="內容版面配置區 2">
            <a:extLst>
              <a:ext uri="{FF2B5EF4-FFF2-40B4-BE49-F238E27FC236}">
                <a16:creationId xmlns:a16="http://schemas.microsoft.com/office/drawing/2014/main" id="{37D683F0-970C-4868-A6BA-F0A83EC5EA24}"/>
              </a:ext>
            </a:extLst>
          </p:cNvPr>
          <p:cNvSpPr>
            <a:spLocks noGrp="1"/>
          </p:cNvSpPr>
          <p:nvPr>
            <p:ph idx="1"/>
          </p:nvPr>
        </p:nvSpPr>
        <p:spPr>
          <a:xfrm>
            <a:off x="3383985" y="1561750"/>
            <a:ext cx="8729714" cy="4815281"/>
          </a:xfrm>
        </p:spPr>
        <p:txBody>
          <a:bodyPr>
            <a:noAutofit/>
          </a:bodyPr>
          <a:lstStyle/>
          <a:p>
            <a:r>
              <a:rPr lang="zh-TW" altLang="en-US" sz="1750" dirty="0">
                <a:solidFill>
                  <a:schemeClr val="tx1">
                    <a:lumMod val="95000"/>
                    <a:lumOff val="5000"/>
                  </a:schemeClr>
                </a:solidFill>
                <a:latin typeface="+mn-ea"/>
              </a:rPr>
              <a:t>標準聲明（</a:t>
            </a:r>
            <a:r>
              <a:rPr lang="zh-TW" altLang="en-US" sz="1750" dirty="0">
                <a:solidFill>
                  <a:schemeClr val="tx1">
                    <a:lumMod val="95000"/>
                    <a:lumOff val="5000"/>
                  </a:schemeClr>
                </a:solidFill>
              </a:rPr>
              <a:t>說明</a:t>
            </a:r>
            <a:r>
              <a:rPr lang="zh-TW" altLang="en-US" sz="1750" dirty="0">
                <a:solidFill>
                  <a:schemeClr val="tx1">
                    <a:lumMod val="95000"/>
                    <a:lumOff val="5000"/>
                  </a:schemeClr>
                </a:solidFill>
                <a:latin typeface="+mn-ea"/>
              </a:rPr>
              <a:t>）：學校課程支持學生生理、社會情感和心理層面的健康及福祉。</a:t>
            </a:r>
          </a:p>
          <a:p>
            <a:r>
              <a:rPr lang="zh-TW" altLang="en-US" sz="1750" dirty="0">
                <a:solidFill>
                  <a:schemeClr val="tx1">
                    <a:lumMod val="95000"/>
                    <a:lumOff val="5000"/>
                  </a:schemeClr>
                </a:solidFill>
                <a:latin typeface="+mn-ea"/>
              </a:rPr>
              <a:t>標準內涵：</a:t>
            </a:r>
            <a:endParaRPr lang="zh-TW" altLang="en-US" dirty="0"/>
          </a:p>
          <a:p>
            <a:pPr marL="457200" indent="-457200">
              <a:buFont typeface="+mj-lt"/>
              <a:buAutoNum type="arabicPeriod"/>
            </a:pPr>
            <a:r>
              <a:rPr lang="zh-TW" altLang="en-US" sz="1800" dirty="0">
                <a:solidFill>
                  <a:schemeClr val="tx1"/>
                </a:solidFill>
              </a:rPr>
              <a:t>學校教職員展示身體、社會和心理發展之知識和理解，及學生特性，是會如何影響學生的學習和行為。</a:t>
            </a:r>
          </a:p>
          <a:p>
            <a:pPr marL="457200" indent="-457200">
              <a:buFont typeface="+mj-lt"/>
              <a:buAutoNum type="arabicPeriod"/>
            </a:pPr>
            <a:r>
              <a:rPr lang="zh-TW" altLang="en-US" sz="1800" dirty="0">
                <a:solidFill>
                  <a:schemeClr val="tx1"/>
                </a:solidFill>
              </a:rPr>
              <a:t>學校實施的課程涵蓋學生健康，安全，營養和福祉的生理，社會情感和心理方面，以解決關鍵的教育和健康成果），並與國家健康促進學校政策保持一</a:t>
            </a:r>
          </a:p>
          <a:p>
            <a:pPr marL="457200" indent="-457200">
              <a:buFont typeface="+mj-lt"/>
              <a:buAutoNum type="arabicPeriod"/>
            </a:pPr>
            <a:r>
              <a:rPr lang="zh-TW" altLang="en-US" sz="1800" dirty="0">
                <a:solidFill>
                  <a:schemeClr val="tx1"/>
                </a:solidFill>
              </a:rPr>
              <a:t>學校課程培養人們的理解，價值觀和態度，以支持可持續發展、可持續消費，及精進環境科學的選擇。</a:t>
            </a:r>
          </a:p>
          <a:p>
            <a:pPr marL="457200" indent="-457200">
              <a:buFont typeface="+mj-lt"/>
              <a:buAutoNum type="arabicPeriod"/>
            </a:pPr>
            <a:r>
              <a:rPr lang="zh-TW" altLang="en-US" sz="1800" dirty="0">
                <a:solidFill>
                  <a:schemeClr val="tx1"/>
                </a:solidFill>
              </a:rPr>
              <a:t>通過在學校課程中的內容，教學法、師生關係、促進健康、積極和健康的關係以及生活方式、安全、身體活動、營養和福祉，在校發展知識、技能、態度和行為。</a:t>
            </a:r>
            <a:endParaRPr lang="en-US" altLang="zh-TW" sz="1800" dirty="0">
              <a:solidFill>
                <a:schemeClr val="tx1"/>
              </a:solidFill>
            </a:endParaRPr>
          </a:p>
          <a:p>
            <a:pPr marL="457200" indent="-457200">
              <a:buFont typeface="+mj-lt"/>
              <a:buAutoNum type="arabicPeriod"/>
            </a:pPr>
            <a:r>
              <a:rPr lang="zh-TW" altLang="en-US" sz="1800" dirty="0">
                <a:solidFill>
                  <a:schemeClr val="tx1"/>
                </a:solidFill>
              </a:rPr>
              <a:t>使用學習和教學策略對教職員進行培訓和支持，以支持健康促進學校方法各方面推行。</a:t>
            </a:r>
          </a:p>
          <a:p>
            <a:pPr marL="457200" indent="-457200">
              <a:buFont typeface="+mj-lt"/>
              <a:buAutoNum type="arabicPeriod"/>
            </a:pPr>
            <a:r>
              <a:rPr lang="zh-TW" altLang="en-US" sz="1800" dirty="0">
                <a:solidFill>
                  <a:schemeClr val="tx1"/>
                </a:solidFill>
              </a:rPr>
              <a:t>有一套系統，從規劃、過程到成效，追蹤健康促進學校課程傳授及內容，並有利支持健康和福祉。</a:t>
            </a:r>
          </a:p>
        </p:txBody>
      </p:sp>
    </p:spTree>
    <p:extLst>
      <p:ext uri="{BB962C8B-B14F-4D97-AF65-F5344CB8AC3E}">
        <p14:creationId xmlns:p14="http://schemas.microsoft.com/office/powerpoint/2010/main" val="1670417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AC033E-24E6-493F-981D-044B54A0FDD0}"/>
              </a:ext>
            </a:extLst>
          </p:cNvPr>
          <p:cNvSpPr>
            <a:spLocks noGrp="1"/>
          </p:cNvSpPr>
          <p:nvPr>
            <p:ph type="title"/>
          </p:nvPr>
        </p:nvSpPr>
        <p:spPr>
          <a:xfrm>
            <a:off x="-1" y="1682959"/>
            <a:ext cx="3338818" cy="1837477"/>
          </a:xfrm>
        </p:spPr>
        <p:txBody>
          <a:bodyPr>
            <a:normAutofit/>
          </a:bodyPr>
          <a:lstStyle/>
          <a:p>
            <a:r>
              <a:rPr lang="en-US" altLang="zh-TW" sz="3200" dirty="0"/>
              <a:t>Global Standards and Components for HPS</a:t>
            </a:r>
            <a:endParaRPr lang="zh-TW" altLang="en-US" sz="3200" dirty="0"/>
          </a:p>
        </p:txBody>
      </p:sp>
      <p:sp>
        <p:nvSpPr>
          <p:cNvPr id="4" name="標題 1">
            <a:extLst>
              <a:ext uri="{FF2B5EF4-FFF2-40B4-BE49-F238E27FC236}">
                <a16:creationId xmlns:a16="http://schemas.microsoft.com/office/drawing/2014/main" id="{2DF32EF0-B338-45F0-B7F4-63E756BF39B9}"/>
              </a:ext>
            </a:extLst>
          </p:cNvPr>
          <p:cNvSpPr txBox="1">
            <a:spLocks/>
          </p:cNvSpPr>
          <p:nvPr/>
        </p:nvSpPr>
        <p:spPr>
          <a:xfrm>
            <a:off x="-45169" y="3071481"/>
            <a:ext cx="3615655" cy="8979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altLang="zh-TW" sz="2800" dirty="0"/>
              <a:t>HPS</a:t>
            </a:r>
            <a:r>
              <a:rPr lang="zh-TW" altLang="en-US" sz="2800" dirty="0"/>
              <a:t>的國際標準與內涵</a:t>
            </a:r>
          </a:p>
        </p:txBody>
      </p:sp>
      <p:sp>
        <p:nvSpPr>
          <p:cNvPr id="5" name="標題 1">
            <a:extLst>
              <a:ext uri="{FF2B5EF4-FFF2-40B4-BE49-F238E27FC236}">
                <a16:creationId xmlns:a16="http://schemas.microsoft.com/office/drawing/2014/main" id="{E03D5661-BF35-4333-9CA5-ACEB99B96090}"/>
              </a:ext>
            </a:extLst>
          </p:cNvPr>
          <p:cNvSpPr txBox="1">
            <a:spLocks/>
          </p:cNvSpPr>
          <p:nvPr/>
        </p:nvSpPr>
        <p:spPr>
          <a:xfrm>
            <a:off x="-45169" y="3969391"/>
            <a:ext cx="3615655" cy="1205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altLang="zh-TW" sz="8800" dirty="0">
                <a:solidFill>
                  <a:srgbClr val="002060"/>
                </a:solidFill>
              </a:rPr>
              <a:t>6</a:t>
            </a:r>
            <a:endParaRPr lang="zh-TW" altLang="en-US" sz="8800" dirty="0">
              <a:solidFill>
                <a:srgbClr val="002060"/>
              </a:solidFill>
            </a:endParaRPr>
          </a:p>
        </p:txBody>
      </p:sp>
      <p:sp>
        <p:nvSpPr>
          <p:cNvPr id="6" name="文字方塊 5">
            <a:extLst>
              <a:ext uri="{FF2B5EF4-FFF2-40B4-BE49-F238E27FC236}">
                <a16:creationId xmlns:a16="http://schemas.microsoft.com/office/drawing/2014/main" id="{FF72362B-F098-4966-8F44-E5C7AC74D651}"/>
              </a:ext>
            </a:extLst>
          </p:cNvPr>
          <p:cNvSpPr txBox="1"/>
          <p:nvPr/>
        </p:nvSpPr>
        <p:spPr>
          <a:xfrm>
            <a:off x="3470675" y="340318"/>
            <a:ext cx="8218847" cy="954107"/>
          </a:xfrm>
          <a:prstGeom prst="rect">
            <a:avLst/>
          </a:prstGeom>
          <a:noFill/>
        </p:spPr>
        <p:txBody>
          <a:bodyPr wrap="square" rtlCol="0">
            <a:spAutoFit/>
          </a:bodyPr>
          <a:lstStyle/>
          <a:p>
            <a:r>
              <a:rPr lang="en-US" altLang="zh-TW" sz="2800" dirty="0"/>
              <a:t>Standard 6: School social-emotional environment 	</a:t>
            </a:r>
          </a:p>
          <a:p>
            <a:r>
              <a:rPr lang="zh-TW" altLang="en-US" sz="2800" dirty="0"/>
              <a:t>標準</a:t>
            </a:r>
            <a:r>
              <a:rPr lang="en-US" altLang="zh-TW" sz="2800" dirty="0"/>
              <a:t>6</a:t>
            </a:r>
            <a:r>
              <a:rPr lang="zh-TW" altLang="en-US" sz="2800" dirty="0"/>
              <a:t>：學校的社會情感環境</a:t>
            </a:r>
            <a:r>
              <a:rPr lang="zh-TW" altLang="en-US" sz="2400" dirty="0"/>
              <a:t>	</a:t>
            </a:r>
          </a:p>
        </p:txBody>
      </p:sp>
      <p:sp>
        <p:nvSpPr>
          <p:cNvPr id="7" name="內容版面配置區 2">
            <a:extLst>
              <a:ext uri="{FF2B5EF4-FFF2-40B4-BE49-F238E27FC236}">
                <a16:creationId xmlns:a16="http://schemas.microsoft.com/office/drawing/2014/main" id="{37D683F0-970C-4868-A6BA-F0A83EC5EA24}"/>
              </a:ext>
            </a:extLst>
          </p:cNvPr>
          <p:cNvSpPr>
            <a:spLocks noGrp="1"/>
          </p:cNvSpPr>
          <p:nvPr>
            <p:ph idx="1"/>
          </p:nvPr>
        </p:nvSpPr>
        <p:spPr>
          <a:xfrm>
            <a:off x="3615654" y="1403481"/>
            <a:ext cx="8218847" cy="4720481"/>
          </a:xfrm>
        </p:spPr>
        <p:txBody>
          <a:bodyPr>
            <a:normAutofit/>
          </a:bodyPr>
          <a:lstStyle/>
          <a:p>
            <a:r>
              <a:rPr lang="zh-TW" altLang="en-US" dirty="0">
                <a:solidFill>
                  <a:schemeClr val="tx1">
                    <a:lumMod val="95000"/>
                    <a:lumOff val="5000"/>
                  </a:schemeClr>
                </a:solidFill>
              </a:rPr>
              <a:t>基本概念：</a:t>
            </a:r>
            <a:endParaRPr lang="en-US" altLang="zh-TW" dirty="0">
              <a:solidFill>
                <a:schemeClr val="tx1">
                  <a:lumMod val="95000"/>
                  <a:lumOff val="5000"/>
                </a:schemeClr>
              </a:solidFill>
            </a:endParaRPr>
          </a:p>
          <a:p>
            <a:pPr lvl="1">
              <a:buFont typeface="Wingdings" panose="05000000000000000000" pitchFamily="2" charset="2"/>
              <a:buChar char="Ø"/>
            </a:pPr>
            <a:r>
              <a:rPr lang="zh-TW" altLang="en-US" dirty="0">
                <a:solidFill>
                  <a:schemeClr val="tx1">
                    <a:lumMod val="95000"/>
                    <a:lumOff val="5000"/>
                  </a:schemeClr>
                </a:solidFill>
              </a:rPr>
              <a:t>健康、包容的校園氛圍及學習環境，是全校取向策略的關鍵要素。</a:t>
            </a:r>
            <a:endParaRPr lang="en-US" altLang="zh-TW" dirty="0">
              <a:solidFill>
                <a:schemeClr val="tx1">
                  <a:lumMod val="95000"/>
                  <a:lumOff val="5000"/>
                </a:schemeClr>
              </a:solidFill>
            </a:endParaRPr>
          </a:p>
          <a:p>
            <a:pPr lvl="1">
              <a:buFont typeface="Wingdings" panose="05000000000000000000" pitchFamily="2" charset="2"/>
              <a:buChar char="Ø"/>
            </a:pPr>
            <a:r>
              <a:rPr lang="zh-TW" altLang="en-US" dirty="0">
                <a:solidFill>
                  <a:schemeClr val="tx1">
                    <a:lumMod val="95000"/>
                    <a:lumOff val="5000"/>
                  </a:schemeClr>
                </a:solidFill>
              </a:rPr>
              <a:t>校園的社會情感環境，包括學校和當地社區中個人的規範、價值觀、行為和態度以及他們與人之間的互動品質。</a:t>
            </a:r>
            <a:endParaRPr lang="en-US" altLang="zh-TW" dirty="0">
              <a:solidFill>
                <a:schemeClr val="tx1">
                  <a:lumMod val="95000"/>
                  <a:lumOff val="5000"/>
                </a:schemeClr>
              </a:solidFill>
            </a:endParaRPr>
          </a:p>
          <a:p>
            <a:pPr lvl="1">
              <a:buFont typeface="Wingdings" panose="05000000000000000000" pitchFamily="2" charset="2"/>
              <a:buChar char="Ø"/>
            </a:pPr>
            <a:r>
              <a:rPr lang="zh-TW" altLang="en-US" dirty="0">
                <a:solidFill>
                  <a:schemeClr val="tx1">
                    <a:lumMod val="95000"/>
                    <a:lumOff val="5000"/>
                  </a:schemeClr>
                </a:solidFill>
              </a:rPr>
              <a:t>安全和支持性的校園環境可以使學生感受到尊重、參與並與學校建立聯繫，並增進學生社交關係之健康、福祉和教育成果。這也能為家庭，社區和工作場所，在未來的人際交往上奠定良好的基礎。</a:t>
            </a:r>
            <a:endParaRPr lang="en-US" altLang="zh-TW" dirty="0">
              <a:solidFill>
                <a:schemeClr val="tx1">
                  <a:lumMod val="95000"/>
                  <a:lumOff val="5000"/>
                </a:schemeClr>
              </a:solidFill>
            </a:endParaRPr>
          </a:p>
          <a:p>
            <a:r>
              <a:rPr lang="zh-TW" altLang="en-US" dirty="0">
                <a:solidFill>
                  <a:schemeClr val="tx1">
                    <a:lumMod val="95000"/>
                    <a:lumOff val="5000"/>
                  </a:schemeClr>
                </a:solidFill>
              </a:rPr>
              <a:t>目標：</a:t>
            </a:r>
            <a:endParaRPr lang="en-US" altLang="zh-TW" dirty="0">
              <a:solidFill>
                <a:schemeClr val="tx1">
                  <a:lumMod val="95000"/>
                  <a:lumOff val="5000"/>
                </a:schemeClr>
              </a:solidFill>
            </a:endParaRPr>
          </a:p>
          <a:p>
            <a:pPr lvl="1">
              <a:buFont typeface="Wingdings" panose="05000000000000000000" pitchFamily="2" charset="2"/>
              <a:buChar char="Ø"/>
            </a:pPr>
            <a:r>
              <a:rPr lang="zh-TW" altLang="en-US" dirty="0">
                <a:solidFill>
                  <a:schemeClr val="tx1">
                    <a:lumMod val="95000"/>
                    <a:lumOff val="5000"/>
                  </a:schemeClr>
                </a:solidFill>
              </a:rPr>
              <a:t>確保對學校的社會情感環境進行投入，以促進學校所有成員和當地社區的福祉、信心及相互尊重。 </a:t>
            </a:r>
            <a:endParaRPr lang="en-US" altLang="zh-TW" dirty="0">
              <a:solidFill>
                <a:schemeClr val="tx1">
                  <a:lumMod val="95000"/>
                  <a:lumOff val="5000"/>
                </a:schemeClr>
              </a:solidFill>
            </a:endParaRPr>
          </a:p>
          <a:p>
            <a:pPr lvl="1">
              <a:buFont typeface="Wingdings" panose="05000000000000000000" pitchFamily="2" charset="2"/>
              <a:buChar char="Ø"/>
            </a:pPr>
            <a:r>
              <a:rPr lang="zh-TW" altLang="en-US" dirty="0">
                <a:solidFill>
                  <a:schemeClr val="tx1">
                    <a:lumMod val="95000"/>
                    <a:lumOff val="5000"/>
                  </a:schemeClr>
                </a:solidFill>
              </a:rPr>
              <a:t>健康促進學校要求學校優先通過納入具有包容性、支持性及安全的環境政策，並於校園教職員生中之互動中實踐。</a:t>
            </a:r>
            <a:endParaRPr lang="en-US" altLang="zh-TW" dirty="0">
              <a:solidFill>
                <a:schemeClr val="tx1">
                  <a:lumMod val="95000"/>
                  <a:lumOff val="5000"/>
                </a:schemeClr>
              </a:solidFill>
            </a:endParaRPr>
          </a:p>
        </p:txBody>
      </p:sp>
    </p:spTree>
    <p:extLst>
      <p:ext uri="{BB962C8B-B14F-4D97-AF65-F5344CB8AC3E}">
        <p14:creationId xmlns:p14="http://schemas.microsoft.com/office/powerpoint/2010/main" val="4049644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AC033E-24E6-493F-981D-044B54A0FDD0}"/>
              </a:ext>
            </a:extLst>
          </p:cNvPr>
          <p:cNvSpPr>
            <a:spLocks noGrp="1"/>
          </p:cNvSpPr>
          <p:nvPr>
            <p:ph type="title"/>
          </p:nvPr>
        </p:nvSpPr>
        <p:spPr>
          <a:xfrm>
            <a:off x="-1" y="1682959"/>
            <a:ext cx="3338818" cy="1837477"/>
          </a:xfrm>
        </p:spPr>
        <p:txBody>
          <a:bodyPr>
            <a:normAutofit/>
          </a:bodyPr>
          <a:lstStyle/>
          <a:p>
            <a:r>
              <a:rPr lang="en-US" altLang="zh-TW" sz="3200" dirty="0"/>
              <a:t>Global Standards and Components for HPS</a:t>
            </a:r>
            <a:endParaRPr lang="zh-TW" altLang="en-US" sz="3200" dirty="0"/>
          </a:p>
        </p:txBody>
      </p:sp>
      <p:sp>
        <p:nvSpPr>
          <p:cNvPr id="4" name="標題 1">
            <a:extLst>
              <a:ext uri="{FF2B5EF4-FFF2-40B4-BE49-F238E27FC236}">
                <a16:creationId xmlns:a16="http://schemas.microsoft.com/office/drawing/2014/main" id="{2DF32EF0-B338-45F0-B7F4-63E756BF39B9}"/>
              </a:ext>
            </a:extLst>
          </p:cNvPr>
          <p:cNvSpPr txBox="1">
            <a:spLocks/>
          </p:cNvSpPr>
          <p:nvPr/>
        </p:nvSpPr>
        <p:spPr>
          <a:xfrm>
            <a:off x="-45169" y="3071481"/>
            <a:ext cx="3615655" cy="8979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altLang="zh-TW" sz="2800" dirty="0"/>
              <a:t>HPS</a:t>
            </a:r>
            <a:r>
              <a:rPr lang="zh-TW" altLang="en-US" sz="2800" dirty="0"/>
              <a:t>的國際標準與內涵</a:t>
            </a:r>
          </a:p>
        </p:txBody>
      </p:sp>
      <p:sp>
        <p:nvSpPr>
          <p:cNvPr id="5" name="標題 1">
            <a:extLst>
              <a:ext uri="{FF2B5EF4-FFF2-40B4-BE49-F238E27FC236}">
                <a16:creationId xmlns:a16="http://schemas.microsoft.com/office/drawing/2014/main" id="{E03D5661-BF35-4333-9CA5-ACEB99B96090}"/>
              </a:ext>
            </a:extLst>
          </p:cNvPr>
          <p:cNvSpPr txBox="1">
            <a:spLocks/>
          </p:cNvSpPr>
          <p:nvPr/>
        </p:nvSpPr>
        <p:spPr>
          <a:xfrm>
            <a:off x="-45169" y="3969391"/>
            <a:ext cx="3615655" cy="1205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altLang="zh-TW" sz="8800" dirty="0">
                <a:solidFill>
                  <a:srgbClr val="002060"/>
                </a:solidFill>
              </a:rPr>
              <a:t>6</a:t>
            </a:r>
            <a:endParaRPr lang="zh-TW" altLang="en-US" sz="8800" dirty="0">
              <a:solidFill>
                <a:srgbClr val="002060"/>
              </a:solidFill>
            </a:endParaRPr>
          </a:p>
        </p:txBody>
      </p:sp>
      <p:sp>
        <p:nvSpPr>
          <p:cNvPr id="6" name="文字方塊 5">
            <a:extLst>
              <a:ext uri="{FF2B5EF4-FFF2-40B4-BE49-F238E27FC236}">
                <a16:creationId xmlns:a16="http://schemas.microsoft.com/office/drawing/2014/main" id="{FF72362B-F098-4966-8F44-E5C7AC74D651}"/>
              </a:ext>
            </a:extLst>
          </p:cNvPr>
          <p:cNvSpPr txBox="1"/>
          <p:nvPr/>
        </p:nvSpPr>
        <p:spPr>
          <a:xfrm>
            <a:off x="3470675" y="340318"/>
            <a:ext cx="8218847" cy="954107"/>
          </a:xfrm>
          <a:prstGeom prst="rect">
            <a:avLst/>
          </a:prstGeom>
          <a:noFill/>
        </p:spPr>
        <p:txBody>
          <a:bodyPr wrap="square" rtlCol="0">
            <a:spAutoFit/>
          </a:bodyPr>
          <a:lstStyle/>
          <a:p>
            <a:r>
              <a:rPr lang="en-US" altLang="zh-TW" sz="2800" dirty="0"/>
              <a:t>Standard 6: School social-emotional environment 	</a:t>
            </a:r>
          </a:p>
          <a:p>
            <a:r>
              <a:rPr lang="zh-TW" altLang="en-US" sz="2800" dirty="0"/>
              <a:t>標準</a:t>
            </a:r>
            <a:r>
              <a:rPr lang="en-US" altLang="zh-TW" sz="2800" dirty="0"/>
              <a:t>6</a:t>
            </a:r>
            <a:r>
              <a:rPr lang="zh-TW" altLang="en-US" sz="2800" dirty="0"/>
              <a:t>：學校的社會情感環境</a:t>
            </a:r>
            <a:r>
              <a:rPr lang="zh-TW" altLang="en-US" sz="2400" dirty="0"/>
              <a:t>	</a:t>
            </a:r>
          </a:p>
        </p:txBody>
      </p:sp>
      <p:sp>
        <p:nvSpPr>
          <p:cNvPr id="7" name="內容版面配置區 2">
            <a:extLst>
              <a:ext uri="{FF2B5EF4-FFF2-40B4-BE49-F238E27FC236}">
                <a16:creationId xmlns:a16="http://schemas.microsoft.com/office/drawing/2014/main" id="{37D683F0-970C-4868-A6BA-F0A83EC5EA24}"/>
              </a:ext>
            </a:extLst>
          </p:cNvPr>
          <p:cNvSpPr>
            <a:spLocks noGrp="1"/>
          </p:cNvSpPr>
          <p:nvPr>
            <p:ph idx="1"/>
          </p:nvPr>
        </p:nvSpPr>
        <p:spPr>
          <a:xfrm>
            <a:off x="3615654" y="1403482"/>
            <a:ext cx="8349414" cy="3042408"/>
          </a:xfrm>
        </p:spPr>
        <p:txBody>
          <a:bodyPr>
            <a:normAutofit/>
          </a:bodyPr>
          <a:lstStyle/>
          <a:p>
            <a:r>
              <a:rPr lang="zh-TW" altLang="en-US" dirty="0">
                <a:solidFill>
                  <a:schemeClr val="tx1">
                    <a:lumMod val="95000"/>
                    <a:lumOff val="5000"/>
                  </a:schemeClr>
                </a:solidFill>
              </a:rPr>
              <a:t>標準聲明（說明）：學校擁有安全和支持性的社會情感環境。</a:t>
            </a:r>
            <a:endParaRPr lang="en-US" altLang="zh-TW" dirty="0">
              <a:solidFill>
                <a:schemeClr val="tx1">
                  <a:lumMod val="95000"/>
                  <a:lumOff val="5000"/>
                </a:schemeClr>
              </a:solidFill>
            </a:endParaRPr>
          </a:p>
          <a:p>
            <a:r>
              <a:rPr lang="zh-TW" altLang="en-US" dirty="0">
                <a:solidFill>
                  <a:schemeClr val="tx1">
                    <a:lumMod val="95000"/>
                    <a:lumOff val="5000"/>
                  </a:schemeClr>
                </a:solidFill>
              </a:rPr>
              <a:t>標準內涵：	</a:t>
            </a:r>
            <a:endParaRPr lang="zh-TW" altLang="en-US" dirty="0"/>
          </a:p>
          <a:p>
            <a:pPr marL="457200" indent="-457200">
              <a:buFont typeface="+mj-lt"/>
              <a:buAutoNum type="arabicPeriod"/>
            </a:pPr>
            <a:r>
              <a:rPr lang="zh-TW" altLang="en-US" dirty="0">
                <a:solidFill>
                  <a:schemeClr val="tx1"/>
                </a:solidFill>
              </a:rPr>
              <a:t>學校政策根據學校所需的社會情感環境設定明確方向，包括如何解決必要的改善和回饋機制。</a:t>
            </a:r>
          </a:p>
          <a:p>
            <a:pPr marL="457200" indent="-457200">
              <a:buFont typeface="+mj-lt"/>
              <a:buAutoNum type="arabicPeriod"/>
            </a:pPr>
            <a:r>
              <a:rPr lang="zh-TW" altLang="en-US" dirty="0">
                <a:solidFill>
                  <a:schemeClr val="tx1"/>
                </a:solidFill>
              </a:rPr>
              <a:t>學校有足夠的投資和資源來促進安全和支持性的社會情感環境。</a:t>
            </a:r>
            <a:endParaRPr lang="en-US" altLang="zh-TW" dirty="0">
              <a:solidFill>
                <a:schemeClr val="tx1"/>
              </a:solidFill>
            </a:endParaRPr>
          </a:p>
          <a:p>
            <a:pPr marL="457200" indent="-457200">
              <a:buFont typeface="+mj-lt"/>
              <a:buAutoNum type="arabicPeriod"/>
            </a:pPr>
            <a:r>
              <a:rPr lang="zh-TW" altLang="en-US" dirty="0">
                <a:solidFill>
                  <a:schemeClr val="tx1"/>
                </a:solidFill>
              </a:rPr>
              <a:t>定期監測學校內的社會情感環境，並通過改善和回饋行動來加強正向環境。</a:t>
            </a:r>
          </a:p>
        </p:txBody>
      </p:sp>
    </p:spTree>
    <p:extLst>
      <p:ext uri="{BB962C8B-B14F-4D97-AF65-F5344CB8AC3E}">
        <p14:creationId xmlns:p14="http://schemas.microsoft.com/office/powerpoint/2010/main" val="3829563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AC033E-24E6-493F-981D-044B54A0FDD0}"/>
              </a:ext>
            </a:extLst>
          </p:cNvPr>
          <p:cNvSpPr>
            <a:spLocks noGrp="1"/>
          </p:cNvSpPr>
          <p:nvPr>
            <p:ph type="title"/>
          </p:nvPr>
        </p:nvSpPr>
        <p:spPr>
          <a:xfrm>
            <a:off x="-1" y="1682959"/>
            <a:ext cx="3338818" cy="1837477"/>
          </a:xfrm>
        </p:spPr>
        <p:txBody>
          <a:bodyPr>
            <a:normAutofit/>
          </a:bodyPr>
          <a:lstStyle/>
          <a:p>
            <a:r>
              <a:rPr lang="en-US" altLang="zh-TW" sz="3200" dirty="0"/>
              <a:t>Global Standards and Components for HPS</a:t>
            </a:r>
            <a:endParaRPr lang="zh-TW" altLang="en-US" sz="3200" dirty="0"/>
          </a:p>
        </p:txBody>
      </p:sp>
      <p:sp>
        <p:nvSpPr>
          <p:cNvPr id="4" name="標題 1">
            <a:extLst>
              <a:ext uri="{FF2B5EF4-FFF2-40B4-BE49-F238E27FC236}">
                <a16:creationId xmlns:a16="http://schemas.microsoft.com/office/drawing/2014/main" id="{2DF32EF0-B338-45F0-B7F4-63E756BF39B9}"/>
              </a:ext>
            </a:extLst>
          </p:cNvPr>
          <p:cNvSpPr txBox="1">
            <a:spLocks/>
          </p:cNvSpPr>
          <p:nvPr/>
        </p:nvSpPr>
        <p:spPr>
          <a:xfrm>
            <a:off x="-45169" y="3071481"/>
            <a:ext cx="3615655" cy="8979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altLang="zh-TW" sz="2800" dirty="0"/>
              <a:t>HPS</a:t>
            </a:r>
            <a:r>
              <a:rPr lang="zh-TW" altLang="en-US" sz="2800" dirty="0"/>
              <a:t>的國際標準與內涵</a:t>
            </a:r>
          </a:p>
        </p:txBody>
      </p:sp>
      <p:sp>
        <p:nvSpPr>
          <p:cNvPr id="5" name="標題 1">
            <a:extLst>
              <a:ext uri="{FF2B5EF4-FFF2-40B4-BE49-F238E27FC236}">
                <a16:creationId xmlns:a16="http://schemas.microsoft.com/office/drawing/2014/main" id="{E03D5661-BF35-4333-9CA5-ACEB99B96090}"/>
              </a:ext>
            </a:extLst>
          </p:cNvPr>
          <p:cNvSpPr txBox="1">
            <a:spLocks/>
          </p:cNvSpPr>
          <p:nvPr/>
        </p:nvSpPr>
        <p:spPr>
          <a:xfrm>
            <a:off x="-45169" y="3969391"/>
            <a:ext cx="3615655" cy="1205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altLang="zh-TW" sz="8800" dirty="0">
                <a:solidFill>
                  <a:srgbClr val="002060"/>
                </a:solidFill>
              </a:rPr>
              <a:t>7</a:t>
            </a:r>
            <a:endParaRPr lang="zh-TW" altLang="en-US" sz="8800" dirty="0">
              <a:solidFill>
                <a:srgbClr val="002060"/>
              </a:solidFill>
            </a:endParaRPr>
          </a:p>
        </p:txBody>
      </p:sp>
      <p:sp>
        <p:nvSpPr>
          <p:cNvPr id="6" name="文字方塊 5">
            <a:extLst>
              <a:ext uri="{FF2B5EF4-FFF2-40B4-BE49-F238E27FC236}">
                <a16:creationId xmlns:a16="http://schemas.microsoft.com/office/drawing/2014/main" id="{FF72362B-F098-4966-8F44-E5C7AC74D651}"/>
              </a:ext>
            </a:extLst>
          </p:cNvPr>
          <p:cNvSpPr txBox="1"/>
          <p:nvPr/>
        </p:nvSpPr>
        <p:spPr>
          <a:xfrm>
            <a:off x="3470675" y="340318"/>
            <a:ext cx="8218847" cy="954107"/>
          </a:xfrm>
          <a:prstGeom prst="rect">
            <a:avLst/>
          </a:prstGeom>
          <a:noFill/>
        </p:spPr>
        <p:txBody>
          <a:bodyPr wrap="square" rtlCol="0">
            <a:spAutoFit/>
          </a:bodyPr>
          <a:lstStyle/>
          <a:p>
            <a:r>
              <a:rPr lang="en-US" altLang="zh-TW" sz="2800" dirty="0">
                <a:solidFill>
                  <a:schemeClr val="tx1">
                    <a:lumMod val="95000"/>
                    <a:lumOff val="5000"/>
                  </a:schemeClr>
                </a:solidFill>
              </a:rPr>
              <a:t>Standard 7: School physical environment</a:t>
            </a:r>
            <a:endParaRPr lang="en-US" altLang="zh-TW" sz="2800" dirty="0"/>
          </a:p>
          <a:p>
            <a:r>
              <a:rPr lang="zh-TW" altLang="en-US" sz="2800" dirty="0"/>
              <a:t>標準</a:t>
            </a:r>
            <a:r>
              <a:rPr lang="en-US" altLang="zh-TW" sz="2800" dirty="0"/>
              <a:t>7</a:t>
            </a:r>
            <a:r>
              <a:rPr lang="zh-TW" altLang="en-US" sz="2800" dirty="0"/>
              <a:t>：</a:t>
            </a:r>
            <a:r>
              <a:rPr lang="zh-TW" altLang="en-US" sz="2800" dirty="0">
                <a:solidFill>
                  <a:schemeClr val="tx1">
                    <a:lumMod val="95000"/>
                    <a:lumOff val="5000"/>
                  </a:schemeClr>
                </a:solidFill>
              </a:rPr>
              <a:t>學校物質環境</a:t>
            </a:r>
          </a:p>
        </p:txBody>
      </p:sp>
      <p:sp>
        <p:nvSpPr>
          <p:cNvPr id="7" name="內容版面配置區 2">
            <a:extLst>
              <a:ext uri="{FF2B5EF4-FFF2-40B4-BE49-F238E27FC236}">
                <a16:creationId xmlns:a16="http://schemas.microsoft.com/office/drawing/2014/main" id="{37D683F0-970C-4868-A6BA-F0A83EC5EA24}"/>
              </a:ext>
            </a:extLst>
          </p:cNvPr>
          <p:cNvSpPr>
            <a:spLocks noGrp="1"/>
          </p:cNvSpPr>
          <p:nvPr>
            <p:ph idx="1"/>
          </p:nvPr>
        </p:nvSpPr>
        <p:spPr>
          <a:xfrm>
            <a:off x="3570486" y="1294425"/>
            <a:ext cx="8089355" cy="4999838"/>
          </a:xfrm>
        </p:spPr>
        <p:txBody>
          <a:bodyPr>
            <a:normAutofit/>
          </a:bodyPr>
          <a:lstStyle/>
          <a:p>
            <a:r>
              <a:rPr lang="zh-TW" altLang="en-US" dirty="0">
                <a:solidFill>
                  <a:schemeClr val="tx1">
                    <a:lumMod val="95000"/>
                    <a:lumOff val="5000"/>
                  </a:schemeClr>
                </a:solidFill>
              </a:rPr>
              <a:t>基本概念：</a:t>
            </a:r>
            <a:endParaRPr lang="en-US" altLang="zh-TW" dirty="0">
              <a:solidFill>
                <a:schemeClr val="tx1">
                  <a:lumMod val="95000"/>
                  <a:lumOff val="5000"/>
                </a:schemeClr>
              </a:solidFill>
            </a:endParaRPr>
          </a:p>
          <a:p>
            <a:pPr lvl="1">
              <a:buFont typeface="Wingdings" panose="05000000000000000000" pitchFamily="2" charset="2"/>
              <a:buChar char="Ø"/>
            </a:pPr>
            <a:r>
              <a:rPr lang="zh-TW" altLang="en-US" dirty="0">
                <a:solidFill>
                  <a:schemeClr val="tx1">
                    <a:lumMod val="95000"/>
                    <a:lumOff val="5000"/>
                  </a:schemeClr>
                </a:solidFill>
              </a:rPr>
              <a:t>學校內部及周圍的健康，安全，有保障和可及的環境為實現最佳健康和學習奠定了前提條件</a:t>
            </a:r>
            <a:r>
              <a:rPr lang="zh-TW" altLang="en-US" sz="1600" dirty="0">
                <a:solidFill>
                  <a:schemeClr val="tx1">
                    <a:lumMod val="95000"/>
                    <a:lumOff val="5000"/>
                  </a:schemeClr>
                </a:solidFill>
              </a:rPr>
              <a:t>（例：照明、圍欄、水和衛生設施、月經衛生管理規定、向學生提供的食物）</a:t>
            </a:r>
            <a:r>
              <a:rPr lang="zh-TW" altLang="en-US" dirty="0">
                <a:solidFill>
                  <a:schemeClr val="tx1">
                    <a:lumMod val="95000"/>
                    <a:lumOff val="5000"/>
                  </a:schemeClr>
                </a:solidFill>
              </a:rPr>
              <a:t>。</a:t>
            </a:r>
            <a:endParaRPr lang="en-US" altLang="zh-TW" dirty="0">
              <a:solidFill>
                <a:schemeClr val="tx1">
                  <a:lumMod val="95000"/>
                  <a:lumOff val="5000"/>
                </a:schemeClr>
              </a:solidFill>
            </a:endParaRPr>
          </a:p>
          <a:p>
            <a:pPr lvl="1">
              <a:buFont typeface="Wingdings" panose="05000000000000000000" pitchFamily="2" charset="2"/>
              <a:buChar char="Ø"/>
            </a:pPr>
            <a:r>
              <a:rPr lang="zh-TW" altLang="en-US" dirty="0">
                <a:solidFill>
                  <a:schemeClr val="tx1">
                    <a:lumMod val="95000"/>
                    <a:lumOff val="5000"/>
                  </a:schemeClr>
                </a:solidFill>
              </a:rPr>
              <a:t>學校的物質環境包括校園，設施和設備，例教室，活動教室，醫務室，餐廳，運動設施、洗手間和淋浴間。</a:t>
            </a:r>
            <a:endParaRPr lang="en-US" altLang="zh-TW" dirty="0">
              <a:solidFill>
                <a:schemeClr val="tx1">
                  <a:lumMod val="95000"/>
                  <a:lumOff val="5000"/>
                </a:schemeClr>
              </a:solidFill>
            </a:endParaRPr>
          </a:p>
          <a:p>
            <a:pPr lvl="1">
              <a:buFont typeface="Wingdings" panose="05000000000000000000" pitchFamily="2" charset="2"/>
              <a:buChar char="Ø"/>
            </a:pPr>
            <a:r>
              <a:rPr lang="zh-TW" altLang="en-US" dirty="0">
                <a:solidFill>
                  <a:schemeClr val="tx1">
                    <a:lumMod val="95000"/>
                    <a:lumOff val="5000"/>
                  </a:schemeClr>
                </a:solidFill>
              </a:rPr>
              <a:t>學生和校園與自然環境的互動，會直接影響健康、福祉和學習</a:t>
            </a:r>
            <a:r>
              <a:rPr lang="zh-TW" altLang="en-US" sz="1600" dirty="0">
                <a:solidFill>
                  <a:schemeClr val="tx1">
                    <a:lumMod val="95000"/>
                    <a:lumOff val="5000"/>
                  </a:schemeClr>
                </a:solidFill>
              </a:rPr>
              <a:t>（例：符合健康和安全法規的清潔、衛生、易及的自然環境）</a:t>
            </a:r>
            <a:r>
              <a:rPr lang="zh-TW" altLang="en-US" dirty="0">
                <a:solidFill>
                  <a:schemeClr val="tx1">
                    <a:lumMod val="95000"/>
                    <a:lumOff val="5000"/>
                  </a:schemeClr>
                </a:solidFill>
              </a:rPr>
              <a:t>以及產生間接影響</a:t>
            </a:r>
            <a:r>
              <a:rPr lang="zh-TW" altLang="en-US" sz="1600" dirty="0">
                <a:solidFill>
                  <a:schemeClr val="tx1">
                    <a:lumMod val="95000"/>
                    <a:lumOff val="5000"/>
                  </a:schemeClr>
                </a:solidFill>
              </a:rPr>
              <a:t>（例：宣傳鼓勵冒險的生活方式、賣毒品和酒的商店的位置、家庭行為）</a:t>
            </a:r>
            <a:r>
              <a:rPr lang="zh-TW" altLang="en-US" sz="1700" dirty="0">
                <a:solidFill>
                  <a:schemeClr val="tx1">
                    <a:lumMod val="95000"/>
                    <a:lumOff val="5000"/>
                  </a:schemeClr>
                </a:solidFill>
              </a:rPr>
              <a:t>。</a:t>
            </a:r>
          </a:p>
          <a:p>
            <a:r>
              <a:rPr lang="zh-TW" altLang="en-US" dirty="0">
                <a:solidFill>
                  <a:schemeClr val="tx1">
                    <a:lumMod val="95000"/>
                    <a:lumOff val="5000"/>
                  </a:schemeClr>
                </a:solidFill>
              </a:rPr>
              <a:t>目標：</a:t>
            </a:r>
            <a:endParaRPr lang="en-US" altLang="zh-TW" dirty="0">
              <a:solidFill>
                <a:schemeClr val="tx1">
                  <a:lumMod val="95000"/>
                  <a:lumOff val="5000"/>
                </a:schemeClr>
              </a:solidFill>
            </a:endParaRPr>
          </a:p>
          <a:p>
            <a:pPr lvl="1">
              <a:buFont typeface="Wingdings" panose="05000000000000000000" pitchFamily="2" charset="2"/>
              <a:buChar char="Ø"/>
            </a:pPr>
            <a:r>
              <a:rPr lang="zh-TW" altLang="en-US" dirty="0">
                <a:solidFill>
                  <a:schemeClr val="tx1">
                    <a:lumMod val="95000"/>
                    <a:lumOff val="5000"/>
                  </a:schemeClr>
                </a:solidFill>
              </a:rPr>
              <a:t>確保學校的物質環境有專門的資源，以確保學生的上學的前、中、後的校園，對學生是安全、有保障、健康和包容的。</a:t>
            </a:r>
            <a:endParaRPr lang="en-US" altLang="zh-TW" dirty="0">
              <a:solidFill>
                <a:schemeClr val="tx1">
                  <a:lumMod val="95000"/>
                  <a:lumOff val="5000"/>
                </a:schemeClr>
              </a:solidFill>
            </a:endParaRPr>
          </a:p>
          <a:p>
            <a:pPr lvl="1">
              <a:buFont typeface="Wingdings" panose="05000000000000000000" pitchFamily="2" charset="2"/>
              <a:buChar char="Ø"/>
            </a:pPr>
            <a:r>
              <a:rPr lang="zh-TW" altLang="en-US" dirty="0">
                <a:solidFill>
                  <a:schemeClr val="tx1">
                    <a:lumMod val="95000"/>
                    <a:lumOff val="5000"/>
                  </a:schemeClr>
                </a:solidFill>
              </a:rPr>
              <a:t>確保校園的自然環境符合需求及國家政策和法規，以利健康促進。</a:t>
            </a:r>
            <a:endParaRPr lang="en-US" altLang="zh-TW" dirty="0">
              <a:solidFill>
                <a:schemeClr val="tx1">
                  <a:lumMod val="95000"/>
                  <a:lumOff val="5000"/>
                </a:schemeClr>
              </a:solidFill>
            </a:endParaRPr>
          </a:p>
        </p:txBody>
      </p:sp>
    </p:spTree>
    <p:extLst>
      <p:ext uri="{BB962C8B-B14F-4D97-AF65-F5344CB8AC3E}">
        <p14:creationId xmlns:p14="http://schemas.microsoft.com/office/powerpoint/2010/main" val="3495433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AC033E-24E6-493F-981D-044B54A0FDD0}"/>
              </a:ext>
            </a:extLst>
          </p:cNvPr>
          <p:cNvSpPr>
            <a:spLocks noGrp="1"/>
          </p:cNvSpPr>
          <p:nvPr>
            <p:ph type="title"/>
          </p:nvPr>
        </p:nvSpPr>
        <p:spPr>
          <a:xfrm>
            <a:off x="-1" y="1682959"/>
            <a:ext cx="3338818" cy="1837477"/>
          </a:xfrm>
        </p:spPr>
        <p:txBody>
          <a:bodyPr>
            <a:normAutofit/>
          </a:bodyPr>
          <a:lstStyle/>
          <a:p>
            <a:r>
              <a:rPr lang="en-US" altLang="zh-TW" sz="3200" dirty="0"/>
              <a:t>Global Standards and Components for HPS</a:t>
            </a:r>
            <a:endParaRPr lang="zh-TW" altLang="en-US" sz="3200" dirty="0"/>
          </a:p>
        </p:txBody>
      </p:sp>
      <p:sp>
        <p:nvSpPr>
          <p:cNvPr id="4" name="標題 1">
            <a:extLst>
              <a:ext uri="{FF2B5EF4-FFF2-40B4-BE49-F238E27FC236}">
                <a16:creationId xmlns:a16="http://schemas.microsoft.com/office/drawing/2014/main" id="{2DF32EF0-B338-45F0-B7F4-63E756BF39B9}"/>
              </a:ext>
            </a:extLst>
          </p:cNvPr>
          <p:cNvSpPr txBox="1">
            <a:spLocks/>
          </p:cNvSpPr>
          <p:nvPr/>
        </p:nvSpPr>
        <p:spPr>
          <a:xfrm>
            <a:off x="-45169" y="3071481"/>
            <a:ext cx="3615655" cy="8979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altLang="zh-TW" sz="2800" dirty="0"/>
              <a:t>HPS</a:t>
            </a:r>
            <a:r>
              <a:rPr lang="zh-TW" altLang="en-US" sz="2800" dirty="0"/>
              <a:t>的國際標準與內涵</a:t>
            </a:r>
          </a:p>
        </p:txBody>
      </p:sp>
      <p:sp>
        <p:nvSpPr>
          <p:cNvPr id="5" name="標題 1">
            <a:extLst>
              <a:ext uri="{FF2B5EF4-FFF2-40B4-BE49-F238E27FC236}">
                <a16:creationId xmlns:a16="http://schemas.microsoft.com/office/drawing/2014/main" id="{E03D5661-BF35-4333-9CA5-ACEB99B96090}"/>
              </a:ext>
            </a:extLst>
          </p:cNvPr>
          <p:cNvSpPr txBox="1">
            <a:spLocks/>
          </p:cNvSpPr>
          <p:nvPr/>
        </p:nvSpPr>
        <p:spPr>
          <a:xfrm>
            <a:off x="-45169" y="3969391"/>
            <a:ext cx="3615655" cy="1205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altLang="zh-TW" sz="8800" dirty="0">
                <a:solidFill>
                  <a:srgbClr val="002060"/>
                </a:solidFill>
              </a:rPr>
              <a:t>7</a:t>
            </a:r>
            <a:endParaRPr lang="zh-TW" altLang="en-US" sz="8800" dirty="0">
              <a:solidFill>
                <a:srgbClr val="002060"/>
              </a:solidFill>
            </a:endParaRPr>
          </a:p>
        </p:txBody>
      </p:sp>
      <p:sp>
        <p:nvSpPr>
          <p:cNvPr id="6" name="文字方塊 5">
            <a:extLst>
              <a:ext uri="{FF2B5EF4-FFF2-40B4-BE49-F238E27FC236}">
                <a16:creationId xmlns:a16="http://schemas.microsoft.com/office/drawing/2014/main" id="{FF72362B-F098-4966-8F44-E5C7AC74D651}"/>
              </a:ext>
            </a:extLst>
          </p:cNvPr>
          <p:cNvSpPr txBox="1"/>
          <p:nvPr/>
        </p:nvSpPr>
        <p:spPr>
          <a:xfrm>
            <a:off x="3470675" y="340318"/>
            <a:ext cx="8218847" cy="954107"/>
          </a:xfrm>
          <a:prstGeom prst="rect">
            <a:avLst/>
          </a:prstGeom>
          <a:noFill/>
        </p:spPr>
        <p:txBody>
          <a:bodyPr wrap="square" rtlCol="0">
            <a:spAutoFit/>
          </a:bodyPr>
          <a:lstStyle/>
          <a:p>
            <a:r>
              <a:rPr lang="en-US" altLang="zh-TW" sz="2800" dirty="0">
                <a:solidFill>
                  <a:schemeClr val="tx1">
                    <a:lumMod val="95000"/>
                    <a:lumOff val="5000"/>
                  </a:schemeClr>
                </a:solidFill>
              </a:rPr>
              <a:t>Standard 7: School physical environment</a:t>
            </a:r>
            <a:endParaRPr lang="en-US" altLang="zh-TW" sz="2800" dirty="0"/>
          </a:p>
          <a:p>
            <a:r>
              <a:rPr lang="zh-TW" altLang="en-US" sz="2800" dirty="0"/>
              <a:t>標準</a:t>
            </a:r>
            <a:r>
              <a:rPr lang="en-US" altLang="zh-TW" sz="2800" dirty="0"/>
              <a:t>7</a:t>
            </a:r>
            <a:r>
              <a:rPr lang="zh-TW" altLang="en-US" sz="2800" dirty="0"/>
              <a:t>：</a:t>
            </a:r>
            <a:r>
              <a:rPr lang="zh-TW" altLang="en-US" sz="2800" dirty="0">
                <a:solidFill>
                  <a:schemeClr val="tx1">
                    <a:lumMod val="95000"/>
                    <a:lumOff val="5000"/>
                  </a:schemeClr>
                </a:solidFill>
              </a:rPr>
              <a:t>學校物質環境</a:t>
            </a:r>
          </a:p>
        </p:txBody>
      </p:sp>
      <p:sp>
        <p:nvSpPr>
          <p:cNvPr id="7" name="內容版面配置區 2">
            <a:extLst>
              <a:ext uri="{FF2B5EF4-FFF2-40B4-BE49-F238E27FC236}">
                <a16:creationId xmlns:a16="http://schemas.microsoft.com/office/drawing/2014/main" id="{37D683F0-970C-4868-A6BA-F0A83EC5EA24}"/>
              </a:ext>
            </a:extLst>
          </p:cNvPr>
          <p:cNvSpPr>
            <a:spLocks noGrp="1"/>
          </p:cNvSpPr>
          <p:nvPr>
            <p:ph idx="1"/>
          </p:nvPr>
        </p:nvSpPr>
        <p:spPr>
          <a:xfrm>
            <a:off x="3470675" y="1107563"/>
            <a:ext cx="8089355" cy="3464653"/>
          </a:xfrm>
        </p:spPr>
        <p:txBody>
          <a:bodyPr>
            <a:normAutofit/>
          </a:bodyPr>
          <a:lstStyle/>
          <a:p>
            <a:r>
              <a:rPr lang="zh-TW" altLang="en-US" dirty="0">
                <a:solidFill>
                  <a:schemeClr val="tx1">
                    <a:lumMod val="95000"/>
                    <a:lumOff val="5000"/>
                  </a:schemeClr>
                </a:solidFill>
              </a:rPr>
              <a:t>標準聲明（說明）：學校擁有健康，安全，有牢 和包容性的物質環境。</a:t>
            </a:r>
          </a:p>
          <a:p>
            <a:r>
              <a:rPr lang="zh-TW" altLang="en-US" dirty="0">
                <a:solidFill>
                  <a:schemeClr val="tx1">
                    <a:lumMod val="95000"/>
                    <a:lumOff val="5000"/>
                  </a:schemeClr>
                </a:solidFill>
              </a:rPr>
              <a:t>標準內涵：</a:t>
            </a:r>
            <a:endParaRPr lang="zh-TW" altLang="en-US" dirty="0"/>
          </a:p>
          <a:p>
            <a:pPr marL="457200" indent="-457200">
              <a:buFont typeface="+mj-lt"/>
              <a:buAutoNum type="arabicPeriod"/>
            </a:pPr>
            <a:r>
              <a:rPr lang="zh-TW" altLang="en-US" dirty="0">
                <a:solidFill>
                  <a:schemeClr val="tx1"/>
                </a:solidFill>
              </a:rPr>
              <a:t>學校制定的政策應確保學校社區的安全環境符合國家政策。</a:t>
            </a:r>
          </a:p>
          <a:p>
            <a:pPr marL="457200" indent="-457200">
              <a:buFont typeface="+mj-lt"/>
              <a:buAutoNum type="arabicPeriod"/>
            </a:pPr>
            <a:r>
              <a:rPr lang="zh-TW" altLang="en-US" dirty="0">
                <a:solidFill>
                  <a:schemeClr val="tx1"/>
                </a:solidFill>
              </a:rPr>
              <a:t>有足夠投資的的資源、訓練及經費，以維持安全的學校物質環境。</a:t>
            </a:r>
          </a:p>
          <a:p>
            <a:pPr marL="457200" indent="-457200">
              <a:buFont typeface="+mj-lt"/>
              <a:buAutoNum type="arabicPeriod"/>
            </a:pPr>
            <a:r>
              <a:rPr lang="zh-TW" altLang="en-US" dirty="0">
                <a:solidFill>
                  <a:schemeClr val="tx1"/>
                </a:solidFill>
              </a:rPr>
              <a:t>定期監控學校物質環境是安全、有保障、健康、包容、並符合法規的，並採取改善機制（例如，定期檢查設備）。</a:t>
            </a:r>
          </a:p>
        </p:txBody>
      </p:sp>
    </p:spTree>
    <p:extLst>
      <p:ext uri="{BB962C8B-B14F-4D97-AF65-F5344CB8AC3E}">
        <p14:creationId xmlns:p14="http://schemas.microsoft.com/office/powerpoint/2010/main" val="1945154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AC033E-24E6-493F-981D-044B54A0FDD0}"/>
              </a:ext>
            </a:extLst>
          </p:cNvPr>
          <p:cNvSpPr>
            <a:spLocks noGrp="1"/>
          </p:cNvSpPr>
          <p:nvPr>
            <p:ph type="title"/>
          </p:nvPr>
        </p:nvSpPr>
        <p:spPr>
          <a:xfrm>
            <a:off x="-1" y="1682959"/>
            <a:ext cx="3338818" cy="1837477"/>
          </a:xfrm>
        </p:spPr>
        <p:txBody>
          <a:bodyPr>
            <a:normAutofit/>
          </a:bodyPr>
          <a:lstStyle/>
          <a:p>
            <a:r>
              <a:rPr lang="en-US" altLang="zh-TW" sz="3200" dirty="0"/>
              <a:t>Global Standards and Components for HPS</a:t>
            </a:r>
            <a:endParaRPr lang="zh-TW" altLang="en-US" sz="3200" dirty="0"/>
          </a:p>
        </p:txBody>
      </p:sp>
      <p:sp>
        <p:nvSpPr>
          <p:cNvPr id="4" name="標題 1">
            <a:extLst>
              <a:ext uri="{FF2B5EF4-FFF2-40B4-BE49-F238E27FC236}">
                <a16:creationId xmlns:a16="http://schemas.microsoft.com/office/drawing/2014/main" id="{2DF32EF0-B338-45F0-B7F4-63E756BF39B9}"/>
              </a:ext>
            </a:extLst>
          </p:cNvPr>
          <p:cNvSpPr txBox="1">
            <a:spLocks/>
          </p:cNvSpPr>
          <p:nvPr/>
        </p:nvSpPr>
        <p:spPr>
          <a:xfrm>
            <a:off x="-45169" y="3071481"/>
            <a:ext cx="3615655" cy="8979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altLang="zh-TW" sz="2800" dirty="0"/>
              <a:t>HPS</a:t>
            </a:r>
            <a:r>
              <a:rPr lang="zh-TW" altLang="en-US" sz="2800" dirty="0"/>
              <a:t>的國際標準與內涵</a:t>
            </a:r>
          </a:p>
        </p:txBody>
      </p:sp>
      <p:sp>
        <p:nvSpPr>
          <p:cNvPr id="5" name="標題 1">
            <a:extLst>
              <a:ext uri="{FF2B5EF4-FFF2-40B4-BE49-F238E27FC236}">
                <a16:creationId xmlns:a16="http://schemas.microsoft.com/office/drawing/2014/main" id="{E03D5661-BF35-4333-9CA5-ACEB99B96090}"/>
              </a:ext>
            </a:extLst>
          </p:cNvPr>
          <p:cNvSpPr txBox="1">
            <a:spLocks/>
          </p:cNvSpPr>
          <p:nvPr/>
        </p:nvSpPr>
        <p:spPr>
          <a:xfrm>
            <a:off x="-45169" y="3969391"/>
            <a:ext cx="3615655" cy="1205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altLang="zh-TW" sz="8800" dirty="0">
                <a:solidFill>
                  <a:srgbClr val="002060"/>
                </a:solidFill>
              </a:rPr>
              <a:t>8</a:t>
            </a:r>
            <a:endParaRPr lang="zh-TW" altLang="en-US" sz="8800" dirty="0">
              <a:solidFill>
                <a:srgbClr val="002060"/>
              </a:solidFill>
            </a:endParaRPr>
          </a:p>
        </p:txBody>
      </p:sp>
      <p:sp>
        <p:nvSpPr>
          <p:cNvPr id="6" name="文字方塊 5">
            <a:extLst>
              <a:ext uri="{FF2B5EF4-FFF2-40B4-BE49-F238E27FC236}">
                <a16:creationId xmlns:a16="http://schemas.microsoft.com/office/drawing/2014/main" id="{FF72362B-F098-4966-8F44-E5C7AC74D651}"/>
              </a:ext>
            </a:extLst>
          </p:cNvPr>
          <p:cNvSpPr txBox="1"/>
          <p:nvPr/>
        </p:nvSpPr>
        <p:spPr>
          <a:xfrm>
            <a:off x="3470675" y="340318"/>
            <a:ext cx="8218847" cy="954107"/>
          </a:xfrm>
          <a:prstGeom prst="rect">
            <a:avLst/>
          </a:prstGeom>
          <a:noFill/>
        </p:spPr>
        <p:txBody>
          <a:bodyPr wrap="square" rtlCol="0">
            <a:spAutoFit/>
          </a:bodyPr>
          <a:lstStyle/>
          <a:p>
            <a:r>
              <a:rPr lang="en-US" altLang="zh-TW" sz="2800" dirty="0"/>
              <a:t>Standard 8: School health services 	</a:t>
            </a:r>
          </a:p>
          <a:p>
            <a:r>
              <a:rPr lang="zh-TW" altLang="en-US" sz="2800" dirty="0"/>
              <a:t>標準</a:t>
            </a:r>
            <a:r>
              <a:rPr lang="en-US" altLang="zh-TW" sz="2800" dirty="0"/>
              <a:t>8</a:t>
            </a:r>
            <a:r>
              <a:rPr lang="zh-TW" altLang="en-US" sz="2800" dirty="0"/>
              <a:t>：學校衛生服務</a:t>
            </a:r>
            <a:r>
              <a:rPr lang="zh-TW" altLang="en-US" sz="2400" dirty="0"/>
              <a:t>	</a:t>
            </a:r>
          </a:p>
        </p:txBody>
      </p:sp>
      <p:sp>
        <p:nvSpPr>
          <p:cNvPr id="7" name="內容版面配置區 2">
            <a:extLst>
              <a:ext uri="{FF2B5EF4-FFF2-40B4-BE49-F238E27FC236}">
                <a16:creationId xmlns:a16="http://schemas.microsoft.com/office/drawing/2014/main" id="{37D683F0-970C-4868-A6BA-F0A83EC5EA24}"/>
              </a:ext>
            </a:extLst>
          </p:cNvPr>
          <p:cNvSpPr>
            <a:spLocks noGrp="1"/>
          </p:cNvSpPr>
          <p:nvPr>
            <p:ph idx="1"/>
          </p:nvPr>
        </p:nvSpPr>
        <p:spPr>
          <a:xfrm>
            <a:off x="3470675" y="1339154"/>
            <a:ext cx="8450081" cy="3464653"/>
          </a:xfrm>
        </p:spPr>
        <p:txBody>
          <a:bodyPr>
            <a:normAutofit/>
          </a:bodyPr>
          <a:lstStyle/>
          <a:p>
            <a:r>
              <a:rPr lang="zh-TW" altLang="en-US" dirty="0">
                <a:solidFill>
                  <a:schemeClr val="tx1">
                    <a:lumMod val="95000"/>
                    <a:lumOff val="5000"/>
                  </a:schemeClr>
                </a:solidFill>
              </a:rPr>
              <a:t>基本概念：</a:t>
            </a:r>
            <a:endParaRPr lang="en-US" altLang="zh-TW" dirty="0">
              <a:solidFill>
                <a:schemeClr val="tx1">
                  <a:lumMod val="95000"/>
                  <a:lumOff val="5000"/>
                </a:schemeClr>
              </a:solidFill>
            </a:endParaRPr>
          </a:p>
          <a:p>
            <a:pPr lvl="1">
              <a:buFont typeface="Wingdings" panose="05000000000000000000" pitchFamily="2" charset="2"/>
              <a:buChar char="Ø"/>
            </a:pPr>
            <a:r>
              <a:rPr lang="zh-TW" altLang="en-US" dirty="0">
                <a:solidFill>
                  <a:schemeClr val="tx1">
                    <a:lumMod val="95000"/>
                    <a:lumOff val="5000"/>
                  </a:schemeClr>
                </a:solidFill>
              </a:rPr>
              <a:t>學校為學生提供基於學校或與學校相關的無障礙醫療服務，且這些服務對象為學生及其在社區的家人們。</a:t>
            </a:r>
            <a:endParaRPr lang="en-US" altLang="zh-TW" dirty="0">
              <a:solidFill>
                <a:schemeClr val="tx1">
                  <a:lumMod val="95000"/>
                  <a:lumOff val="5000"/>
                </a:schemeClr>
              </a:solidFill>
            </a:endParaRPr>
          </a:p>
          <a:p>
            <a:pPr lvl="1">
              <a:buFont typeface="Wingdings" panose="05000000000000000000" pitchFamily="2" charset="2"/>
              <a:buChar char="Ø"/>
            </a:pPr>
            <a:r>
              <a:rPr lang="zh-TW" altLang="en-US" dirty="0">
                <a:solidFill>
                  <a:schemeClr val="tx1">
                    <a:lumMod val="95000"/>
                    <a:lumOff val="5000"/>
                  </a:schemeClr>
                </a:solidFill>
              </a:rPr>
              <a:t>學校健康服務的功能包含健康促進、健康教育、檢查、預防干預、臨床評估和健康服務管理。</a:t>
            </a:r>
            <a:endParaRPr lang="en-US" altLang="zh-TW" dirty="0">
              <a:solidFill>
                <a:schemeClr val="tx1">
                  <a:lumMod val="95000"/>
                  <a:lumOff val="5000"/>
                </a:schemeClr>
              </a:solidFill>
            </a:endParaRPr>
          </a:p>
          <a:p>
            <a:r>
              <a:rPr lang="zh-TW" altLang="en-US" dirty="0">
                <a:solidFill>
                  <a:schemeClr val="tx1">
                    <a:lumMod val="95000"/>
                    <a:lumOff val="5000"/>
                  </a:schemeClr>
                </a:solidFill>
              </a:rPr>
              <a:t>目標：</a:t>
            </a:r>
            <a:endParaRPr lang="en-US" altLang="zh-TW" dirty="0">
              <a:solidFill>
                <a:schemeClr val="tx1">
                  <a:lumMod val="95000"/>
                  <a:lumOff val="5000"/>
                </a:schemeClr>
              </a:solidFill>
            </a:endParaRPr>
          </a:p>
          <a:p>
            <a:pPr lvl="1">
              <a:buFont typeface="Wingdings" panose="05000000000000000000" pitchFamily="2" charset="2"/>
              <a:buChar char="Ø"/>
            </a:pPr>
            <a:r>
              <a:rPr lang="zh-TW" altLang="en-US" dirty="0">
                <a:solidFill>
                  <a:schemeClr val="tx1">
                    <a:lumMod val="95000"/>
                    <a:lumOff val="5000"/>
                  </a:schemeClr>
                </a:solidFill>
              </a:rPr>
              <a:t>確保為學校或與學校相關的衛生服務提供充足、適當及公平的資源，以響應其所服務社區的特定衛生需求。</a:t>
            </a:r>
            <a:endParaRPr lang="en-US" altLang="zh-TW" dirty="0">
              <a:solidFill>
                <a:schemeClr val="tx1">
                  <a:lumMod val="95000"/>
                  <a:lumOff val="5000"/>
                </a:schemeClr>
              </a:solidFill>
            </a:endParaRPr>
          </a:p>
        </p:txBody>
      </p:sp>
    </p:spTree>
    <p:extLst>
      <p:ext uri="{BB962C8B-B14F-4D97-AF65-F5344CB8AC3E}">
        <p14:creationId xmlns:p14="http://schemas.microsoft.com/office/powerpoint/2010/main" val="2588311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AC033E-24E6-493F-981D-044B54A0FDD0}"/>
              </a:ext>
            </a:extLst>
          </p:cNvPr>
          <p:cNvSpPr>
            <a:spLocks noGrp="1"/>
          </p:cNvSpPr>
          <p:nvPr>
            <p:ph type="title"/>
          </p:nvPr>
        </p:nvSpPr>
        <p:spPr>
          <a:xfrm>
            <a:off x="-1" y="1682959"/>
            <a:ext cx="3338818" cy="1837477"/>
          </a:xfrm>
        </p:spPr>
        <p:txBody>
          <a:bodyPr>
            <a:normAutofit/>
          </a:bodyPr>
          <a:lstStyle/>
          <a:p>
            <a:r>
              <a:rPr lang="en-US" altLang="zh-TW" sz="3200" dirty="0"/>
              <a:t>Global Standards and Components for HPS</a:t>
            </a:r>
            <a:endParaRPr lang="zh-TW" altLang="en-US" sz="3200" dirty="0"/>
          </a:p>
        </p:txBody>
      </p:sp>
      <p:sp>
        <p:nvSpPr>
          <p:cNvPr id="4" name="標題 1">
            <a:extLst>
              <a:ext uri="{FF2B5EF4-FFF2-40B4-BE49-F238E27FC236}">
                <a16:creationId xmlns:a16="http://schemas.microsoft.com/office/drawing/2014/main" id="{2DF32EF0-B338-45F0-B7F4-63E756BF39B9}"/>
              </a:ext>
            </a:extLst>
          </p:cNvPr>
          <p:cNvSpPr txBox="1">
            <a:spLocks/>
          </p:cNvSpPr>
          <p:nvPr/>
        </p:nvSpPr>
        <p:spPr>
          <a:xfrm>
            <a:off x="-45169" y="3071481"/>
            <a:ext cx="3615655" cy="8979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altLang="zh-TW" sz="2800" dirty="0"/>
              <a:t>HPS</a:t>
            </a:r>
            <a:r>
              <a:rPr lang="zh-TW" altLang="en-US" sz="2800" dirty="0"/>
              <a:t>的國際標準與內涵</a:t>
            </a:r>
          </a:p>
        </p:txBody>
      </p:sp>
      <p:sp>
        <p:nvSpPr>
          <p:cNvPr id="5" name="標題 1">
            <a:extLst>
              <a:ext uri="{FF2B5EF4-FFF2-40B4-BE49-F238E27FC236}">
                <a16:creationId xmlns:a16="http://schemas.microsoft.com/office/drawing/2014/main" id="{E03D5661-BF35-4333-9CA5-ACEB99B96090}"/>
              </a:ext>
            </a:extLst>
          </p:cNvPr>
          <p:cNvSpPr txBox="1">
            <a:spLocks/>
          </p:cNvSpPr>
          <p:nvPr/>
        </p:nvSpPr>
        <p:spPr>
          <a:xfrm>
            <a:off x="-45169" y="3969391"/>
            <a:ext cx="3615655" cy="1205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altLang="zh-TW" sz="8800" dirty="0">
                <a:solidFill>
                  <a:srgbClr val="002060"/>
                </a:solidFill>
              </a:rPr>
              <a:t>8</a:t>
            </a:r>
            <a:endParaRPr lang="zh-TW" altLang="en-US" sz="8800" dirty="0">
              <a:solidFill>
                <a:srgbClr val="002060"/>
              </a:solidFill>
            </a:endParaRPr>
          </a:p>
        </p:txBody>
      </p:sp>
      <p:sp>
        <p:nvSpPr>
          <p:cNvPr id="6" name="文字方塊 5">
            <a:extLst>
              <a:ext uri="{FF2B5EF4-FFF2-40B4-BE49-F238E27FC236}">
                <a16:creationId xmlns:a16="http://schemas.microsoft.com/office/drawing/2014/main" id="{FF72362B-F098-4966-8F44-E5C7AC74D651}"/>
              </a:ext>
            </a:extLst>
          </p:cNvPr>
          <p:cNvSpPr txBox="1"/>
          <p:nvPr/>
        </p:nvSpPr>
        <p:spPr>
          <a:xfrm>
            <a:off x="3470675" y="340318"/>
            <a:ext cx="8218847" cy="954107"/>
          </a:xfrm>
          <a:prstGeom prst="rect">
            <a:avLst/>
          </a:prstGeom>
          <a:noFill/>
        </p:spPr>
        <p:txBody>
          <a:bodyPr wrap="square" rtlCol="0">
            <a:spAutoFit/>
          </a:bodyPr>
          <a:lstStyle/>
          <a:p>
            <a:r>
              <a:rPr lang="en-US" altLang="zh-TW" sz="2800" dirty="0"/>
              <a:t>Standard 8: School health services 	</a:t>
            </a:r>
          </a:p>
          <a:p>
            <a:r>
              <a:rPr lang="zh-TW" altLang="en-US" sz="2800" dirty="0"/>
              <a:t>標準</a:t>
            </a:r>
            <a:r>
              <a:rPr lang="en-US" altLang="zh-TW" sz="2800" dirty="0"/>
              <a:t>8</a:t>
            </a:r>
            <a:r>
              <a:rPr lang="zh-TW" altLang="en-US" sz="2800" dirty="0"/>
              <a:t>：學校健康服務</a:t>
            </a:r>
            <a:r>
              <a:rPr lang="zh-TW" altLang="en-US" sz="2400" dirty="0"/>
              <a:t>	</a:t>
            </a:r>
          </a:p>
        </p:txBody>
      </p:sp>
      <p:sp>
        <p:nvSpPr>
          <p:cNvPr id="7" name="內容版面配置區 2">
            <a:extLst>
              <a:ext uri="{FF2B5EF4-FFF2-40B4-BE49-F238E27FC236}">
                <a16:creationId xmlns:a16="http://schemas.microsoft.com/office/drawing/2014/main" id="{37D683F0-970C-4868-A6BA-F0A83EC5EA24}"/>
              </a:ext>
            </a:extLst>
          </p:cNvPr>
          <p:cNvSpPr>
            <a:spLocks noGrp="1"/>
          </p:cNvSpPr>
          <p:nvPr>
            <p:ph idx="1"/>
          </p:nvPr>
        </p:nvSpPr>
        <p:spPr>
          <a:xfrm>
            <a:off x="3470675" y="1294425"/>
            <a:ext cx="8450081" cy="3999028"/>
          </a:xfrm>
        </p:spPr>
        <p:txBody>
          <a:bodyPr>
            <a:normAutofit lnSpcReduction="10000"/>
          </a:bodyPr>
          <a:lstStyle/>
          <a:p>
            <a:r>
              <a:rPr lang="zh-TW" altLang="en-US" dirty="0">
                <a:solidFill>
                  <a:schemeClr val="tx1">
                    <a:lumMod val="95000"/>
                    <a:lumOff val="5000"/>
                  </a:schemeClr>
                </a:solidFill>
              </a:rPr>
              <a:t>標準聲明（說明）：所有學生都可以使用全面的基於學校或與學校關聯的健康服務，以滿足他們的身體，情感，心理和教育保健需求。</a:t>
            </a:r>
            <a:endParaRPr lang="en-US" altLang="zh-TW" dirty="0">
              <a:solidFill>
                <a:schemeClr val="tx1">
                  <a:lumMod val="95000"/>
                  <a:lumOff val="5000"/>
                </a:schemeClr>
              </a:solidFill>
            </a:endParaRPr>
          </a:p>
          <a:p>
            <a:r>
              <a:rPr lang="zh-TW" altLang="en-US" dirty="0">
                <a:solidFill>
                  <a:schemeClr val="tx1">
                    <a:lumMod val="95000"/>
                    <a:lumOff val="5000"/>
                  </a:schemeClr>
                </a:solidFill>
              </a:rPr>
              <a:t>標準內涵：</a:t>
            </a:r>
            <a:endParaRPr lang="en-US" altLang="zh-TW" dirty="0">
              <a:solidFill>
                <a:schemeClr val="tx1">
                  <a:lumMod val="95000"/>
                  <a:lumOff val="5000"/>
                </a:schemeClr>
              </a:solidFill>
            </a:endParaRPr>
          </a:p>
          <a:p>
            <a:pPr marL="457200" indent="-457200">
              <a:buFont typeface="+mj-lt"/>
              <a:buAutoNum type="arabicPeriod"/>
            </a:pPr>
            <a:r>
              <a:rPr lang="zh-TW" altLang="en-US" dirty="0">
                <a:solidFill>
                  <a:schemeClr val="tx1">
                    <a:lumMod val="95000"/>
                    <a:lumOff val="5000"/>
                  </a:schemeClr>
                </a:solidFill>
              </a:rPr>
              <a:t>提供全面的學校健康服務已納入學校政策，並與國家政策和法律保持一致。</a:t>
            </a:r>
            <a:endParaRPr lang="en-US" altLang="zh-TW" dirty="0">
              <a:solidFill>
                <a:schemeClr val="tx1">
                  <a:lumMod val="95000"/>
                  <a:lumOff val="5000"/>
                </a:schemeClr>
              </a:solidFill>
            </a:endParaRPr>
          </a:p>
          <a:p>
            <a:pPr marL="457200" indent="-457200">
              <a:buFont typeface="+mj-lt"/>
              <a:buAutoNum type="arabicPeriod"/>
            </a:pPr>
            <a:r>
              <a:rPr lang="zh-TW" altLang="en-US" dirty="0">
                <a:solidFill>
                  <a:schemeClr val="tx1">
                    <a:lumMod val="95000"/>
                    <a:lumOff val="5000"/>
                  </a:schemeClr>
                </a:solidFill>
              </a:rPr>
              <a:t>學校衛生服務反映了學校和當地社區的需求和優先事項。	</a:t>
            </a:r>
          </a:p>
          <a:p>
            <a:pPr marL="457200" indent="-457200">
              <a:buFont typeface="+mj-lt"/>
              <a:buAutoNum type="arabicPeriod"/>
            </a:pPr>
            <a:r>
              <a:rPr lang="zh-TW" altLang="en-US" dirty="0">
                <a:solidFill>
                  <a:schemeClr val="tx1">
                    <a:lumMod val="95000"/>
                    <a:lumOff val="5000"/>
                  </a:schemeClr>
                </a:solidFill>
              </a:rPr>
              <a:t>學校保健服務的提供符合兒童和青少年優質保健服務的標準。（例如，及時，文化安全，敏感，適合年齡，對性別敏感，基於權利，基於證據）。	</a:t>
            </a:r>
          </a:p>
          <a:p>
            <a:pPr marL="457200" indent="-457200">
              <a:buFont typeface="+mj-lt"/>
              <a:buAutoNum type="arabicPeriod"/>
            </a:pPr>
            <a:r>
              <a:rPr lang="zh-TW" altLang="en-US" dirty="0">
                <a:solidFill>
                  <a:schemeClr val="tx1"/>
                </a:solidFill>
              </a:rPr>
              <a:t>有專門投資在學校健康服務的資源、訓練及經費。</a:t>
            </a:r>
            <a:endParaRPr lang="en-US" altLang="zh-TW" dirty="0">
              <a:solidFill>
                <a:schemeClr val="tx1"/>
              </a:solidFill>
            </a:endParaRPr>
          </a:p>
          <a:p>
            <a:pPr marL="457200" indent="-457200">
              <a:buFont typeface="+mj-lt"/>
              <a:buAutoNum type="arabicPeriod"/>
            </a:pPr>
            <a:r>
              <a:rPr lang="zh-TW" altLang="en-US" dirty="0">
                <a:solidFill>
                  <a:schemeClr val="tx1"/>
                </a:solidFill>
              </a:rPr>
              <a:t>有一套系統從規劃、過程到成效，追蹤學校健康服務的品質保證及是否符合標準。</a:t>
            </a:r>
          </a:p>
        </p:txBody>
      </p:sp>
    </p:spTree>
    <p:extLst>
      <p:ext uri="{BB962C8B-B14F-4D97-AF65-F5344CB8AC3E}">
        <p14:creationId xmlns:p14="http://schemas.microsoft.com/office/powerpoint/2010/main" val="1490594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5A545EE-C12B-403F-A33F-28592AB3CDDA}"/>
              </a:ext>
            </a:extLst>
          </p:cNvPr>
          <p:cNvSpPr>
            <a:spLocks noGrp="1"/>
          </p:cNvSpPr>
          <p:nvPr>
            <p:ph type="title"/>
          </p:nvPr>
        </p:nvSpPr>
        <p:spPr>
          <a:xfrm>
            <a:off x="714314" y="1048336"/>
            <a:ext cx="2112776" cy="4601183"/>
          </a:xfrm>
        </p:spPr>
        <p:txBody>
          <a:bodyPr/>
          <a:lstStyle/>
          <a:p>
            <a:r>
              <a:rPr lang="en-US" altLang="zh-TW" dirty="0"/>
              <a:t>Key terms</a:t>
            </a:r>
            <a:br>
              <a:rPr lang="en-US" altLang="zh-TW" dirty="0"/>
            </a:br>
            <a:r>
              <a:rPr lang="zh-TW" altLang="en-US" dirty="0"/>
              <a:t>名詞解釋</a:t>
            </a:r>
          </a:p>
        </p:txBody>
      </p:sp>
      <p:sp>
        <p:nvSpPr>
          <p:cNvPr id="3" name="內容版面配置區 2">
            <a:extLst>
              <a:ext uri="{FF2B5EF4-FFF2-40B4-BE49-F238E27FC236}">
                <a16:creationId xmlns:a16="http://schemas.microsoft.com/office/drawing/2014/main" id="{1C5673DE-AC8D-4214-AB46-462BB4889705}"/>
              </a:ext>
            </a:extLst>
          </p:cNvPr>
          <p:cNvSpPr>
            <a:spLocks noGrp="1"/>
          </p:cNvSpPr>
          <p:nvPr>
            <p:ph idx="1"/>
          </p:nvPr>
        </p:nvSpPr>
        <p:spPr>
          <a:xfrm>
            <a:off x="3533708" y="125836"/>
            <a:ext cx="8185712" cy="6732164"/>
          </a:xfrm>
        </p:spPr>
        <p:txBody>
          <a:bodyPr/>
          <a:lstStyle/>
          <a:p>
            <a:r>
              <a:rPr lang="zh-TW" altLang="en-US" dirty="0">
                <a:latin typeface="+mn-ea"/>
              </a:rPr>
              <a:t>標準聲明</a:t>
            </a:r>
            <a:r>
              <a:rPr lang="en-US" altLang="zh-TW" dirty="0">
                <a:latin typeface="+mn-ea"/>
              </a:rPr>
              <a:t>/</a:t>
            </a:r>
            <a:r>
              <a:rPr lang="zh-TW" altLang="en-US" dirty="0"/>
              <a:t>說明</a:t>
            </a:r>
            <a:r>
              <a:rPr lang="zh-TW" altLang="en-US" sz="1800" dirty="0">
                <a:latin typeface="+mn-ea"/>
              </a:rPr>
              <a:t>（</a:t>
            </a:r>
            <a:r>
              <a:rPr lang="en-US" altLang="zh-TW" sz="1800" dirty="0">
                <a:latin typeface="+mn-ea"/>
              </a:rPr>
              <a:t>Standard statement</a:t>
            </a:r>
            <a:r>
              <a:rPr lang="zh-TW" altLang="en-US" sz="1800" dirty="0">
                <a:latin typeface="+mn-ea"/>
              </a:rPr>
              <a:t>）</a:t>
            </a:r>
            <a:r>
              <a:rPr lang="zh-TW" altLang="en-US" dirty="0">
                <a:latin typeface="+mn-ea"/>
              </a:rPr>
              <a:t>：標準的整體描述。</a:t>
            </a:r>
            <a:endParaRPr lang="en-US" altLang="zh-TW" dirty="0">
              <a:latin typeface="+mn-ea"/>
            </a:endParaRPr>
          </a:p>
          <a:p>
            <a:r>
              <a:rPr lang="zh-TW" altLang="en-US" dirty="0">
                <a:latin typeface="+mn-ea"/>
              </a:rPr>
              <a:t>標準之內涵∕</a:t>
            </a:r>
            <a:r>
              <a:rPr lang="zh-TW" altLang="en-US" sz="1800" dirty="0">
                <a:latin typeface="+mn-ea"/>
              </a:rPr>
              <a:t>元素（</a:t>
            </a:r>
            <a:r>
              <a:rPr lang="en-US" altLang="zh-TW" sz="1800" dirty="0">
                <a:latin typeface="+mn-ea"/>
              </a:rPr>
              <a:t>Component (of a standard)</a:t>
            </a:r>
            <a:r>
              <a:rPr lang="zh-TW" altLang="en-US" sz="1800" dirty="0">
                <a:latin typeface="+mn-ea"/>
              </a:rPr>
              <a:t>）</a:t>
            </a:r>
            <a:r>
              <a:rPr lang="zh-TW" altLang="en-US" dirty="0">
                <a:latin typeface="+mn-ea"/>
              </a:rPr>
              <a:t>：為實現該標準而需要行動導向及專題式的敘述。 有些內含包含其他描述性陳述，以描述內涵的質量表現。</a:t>
            </a:r>
            <a:endParaRPr lang="en-US" altLang="zh-TW" dirty="0">
              <a:latin typeface="+mn-ea"/>
            </a:endParaRPr>
          </a:p>
          <a:p>
            <a:r>
              <a:rPr lang="zh-TW" altLang="en-US" dirty="0">
                <a:latin typeface="+mn-ea"/>
              </a:rPr>
              <a:t>地方層級</a:t>
            </a:r>
            <a:r>
              <a:rPr lang="zh-TW" altLang="en-US" sz="1800" dirty="0">
                <a:latin typeface="+mn-ea"/>
              </a:rPr>
              <a:t>（</a:t>
            </a:r>
            <a:r>
              <a:rPr lang="en-US" altLang="zh-TW" sz="1800" dirty="0">
                <a:latin typeface="+mn-ea"/>
              </a:rPr>
              <a:t>Subnational</a:t>
            </a:r>
            <a:r>
              <a:rPr lang="zh-TW" altLang="en-US" sz="1800" dirty="0">
                <a:latin typeface="+mn-ea"/>
              </a:rPr>
              <a:t>）</a:t>
            </a:r>
            <a:r>
              <a:rPr lang="zh-TW" altLang="en-US" dirty="0">
                <a:latin typeface="+mn-ea"/>
              </a:rPr>
              <a:t>：指可能在州，地區，省或市，地區或地區級別上運作的政治行政單位。 各國內部和國家之間的學校治理水平不同。</a:t>
            </a:r>
            <a:endParaRPr lang="en-US" altLang="zh-TW" dirty="0">
              <a:latin typeface="+mn-ea"/>
            </a:endParaRPr>
          </a:p>
          <a:p>
            <a:r>
              <a:rPr lang="zh-TW" altLang="en-US" dirty="0">
                <a:latin typeface="+mn-ea"/>
              </a:rPr>
              <a:t>跨部門合作</a:t>
            </a:r>
            <a:r>
              <a:rPr lang="zh-TW" altLang="en-US" sz="1800" dirty="0">
                <a:latin typeface="+mn-ea"/>
              </a:rPr>
              <a:t>（</a:t>
            </a:r>
            <a:r>
              <a:rPr lang="en-US" altLang="zh-TW" sz="1800" dirty="0">
                <a:latin typeface="+mn-ea"/>
              </a:rPr>
              <a:t>Inter-sectoral collaboration</a:t>
            </a:r>
            <a:r>
              <a:rPr lang="zh-TW" altLang="en-US" sz="1800" dirty="0">
                <a:latin typeface="+mn-ea"/>
              </a:rPr>
              <a:t>）</a:t>
            </a:r>
            <a:r>
              <a:rPr lang="zh-TW" altLang="en-US" dirty="0">
                <a:latin typeface="+mn-ea"/>
              </a:rPr>
              <a:t>：在</a:t>
            </a:r>
            <a:r>
              <a:rPr lang="en-US" altLang="zh-TW" dirty="0">
                <a:latin typeface="+mn-ea"/>
              </a:rPr>
              <a:t>HPS</a:t>
            </a:r>
            <a:r>
              <a:rPr lang="zh-TW" altLang="en-US" dirty="0">
                <a:latin typeface="+mn-ea"/>
              </a:rPr>
              <a:t>的背景下，兩個或多個政府部門間的工作關係目的以有效能、有效率並永續的方式實現健康和教育成果。</a:t>
            </a:r>
            <a:endParaRPr lang="en-US" altLang="zh-TW" dirty="0">
              <a:latin typeface="+mn-ea"/>
            </a:endParaRPr>
          </a:p>
          <a:p>
            <a:r>
              <a:rPr lang="zh-TW" altLang="en-US" dirty="0">
                <a:latin typeface="+mn-ea"/>
              </a:rPr>
              <a:t>全校取向</a:t>
            </a:r>
            <a:r>
              <a:rPr lang="zh-TW" altLang="en-US" sz="1800" dirty="0">
                <a:latin typeface="+mn-ea"/>
              </a:rPr>
              <a:t>（</a:t>
            </a:r>
            <a:r>
              <a:rPr lang="en-US" altLang="zh-TW" sz="1800" dirty="0">
                <a:latin typeface="+mn-ea"/>
              </a:rPr>
              <a:t>Whole-school approach</a:t>
            </a:r>
            <a:r>
              <a:rPr lang="zh-TW" altLang="en-US" sz="1800" dirty="0">
                <a:latin typeface="+mn-ea"/>
              </a:rPr>
              <a:t>）</a:t>
            </a:r>
            <a:r>
              <a:rPr lang="zh-TW" altLang="en-US" dirty="0">
                <a:latin typeface="+mn-ea"/>
              </a:rPr>
              <a:t>：一種超越課堂學習和教學的方法，期遍及學校生活的各面。此方法包含學校所有成員的凝聚力、集體合作方法，以改善學生的學習、行為和福祉以及支持的條件。</a:t>
            </a:r>
          </a:p>
        </p:txBody>
      </p:sp>
    </p:spTree>
    <p:extLst>
      <p:ext uri="{BB962C8B-B14F-4D97-AF65-F5344CB8AC3E}">
        <p14:creationId xmlns:p14="http://schemas.microsoft.com/office/powerpoint/2010/main" val="367542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592524B-421B-4797-AAB5-540A4B0165A7}"/>
              </a:ext>
            </a:extLst>
          </p:cNvPr>
          <p:cNvSpPr>
            <a:spLocks noGrp="1"/>
          </p:cNvSpPr>
          <p:nvPr>
            <p:ph type="title"/>
          </p:nvPr>
        </p:nvSpPr>
        <p:spPr>
          <a:xfrm>
            <a:off x="150927" y="2080184"/>
            <a:ext cx="3094288" cy="1434804"/>
          </a:xfrm>
        </p:spPr>
        <p:txBody>
          <a:bodyPr>
            <a:normAutofit/>
          </a:bodyPr>
          <a:lstStyle/>
          <a:p>
            <a:pPr algn="ctr"/>
            <a:r>
              <a:rPr lang="en-US" altLang="zh-TW" sz="2800" dirty="0"/>
              <a:t>Implementation Guidance for HPS</a:t>
            </a:r>
            <a:endParaRPr lang="zh-TW" altLang="en-US" sz="2800" dirty="0"/>
          </a:p>
        </p:txBody>
      </p:sp>
      <p:sp>
        <p:nvSpPr>
          <p:cNvPr id="3" name="內容版面配置區 2">
            <a:extLst>
              <a:ext uri="{FF2B5EF4-FFF2-40B4-BE49-F238E27FC236}">
                <a16:creationId xmlns:a16="http://schemas.microsoft.com/office/drawing/2014/main" id="{51CCCD2F-5F32-44E8-BBB4-236EA1D79C0D}"/>
              </a:ext>
            </a:extLst>
          </p:cNvPr>
          <p:cNvSpPr>
            <a:spLocks noGrp="1"/>
          </p:cNvSpPr>
          <p:nvPr>
            <p:ph idx="1"/>
          </p:nvPr>
        </p:nvSpPr>
        <p:spPr/>
        <p:txBody>
          <a:bodyPr/>
          <a:lstStyle/>
          <a:p>
            <a:r>
              <a:rPr lang="zh-TW" altLang="en-US" sz="2200" dirty="0"/>
              <a:t>對象：</a:t>
            </a:r>
            <a:r>
              <a:rPr lang="en-US" altLang="zh-TW" sz="2200" dirty="0"/>
              <a:t>HPS</a:t>
            </a:r>
            <a:r>
              <a:rPr lang="zh-TW" altLang="en-US" sz="2200" dirty="0"/>
              <a:t>實施指南主要是給制訂政策或計劃的政府人員，以評定、監測學校實施健康促進學校計畫之評量。</a:t>
            </a:r>
            <a:endParaRPr lang="en-US" altLang="zh-TW" sz="2200" dirty="0"/>
          </a:p>
          <a:p>
            <a:r>
              <a:rPr lang="zh-TW" altLang="en-US" sz="2200" dirty="0"/>
              <a:t>目的：促進教育部門的領導及跨部門間之合作，以促進世界各地學校的健康而採取的實施行動。</a:t>
            </a:r>
            <a:endParaRPr lang="en-US" altLang="zh-TW" sz="2200" dirty="0"/>
          </a:p>
          <a:p>
            <a:endParaRPr lang="zh-TW" altLang="en-US" dirty="0"/>
          </a:p>
        </p:txBody>
      </p:sp>
      <p:sp>
        <p:nvSpPr>
          <p:cNvPr id="4" name="標題 1">
            <a:extLst>
              <a:ext uri="{FF2B5EF4-FFF2-40B4-BE49-F238E27FC236}">
                <a16:creationId xmlns:a16="http://schemas.microsoft.com/office/drawing/2014/main" id="{E13A33C6-A823-4A67-9CE8-57A12211FE01}"/>
              </a:ext>
            </a:extLst>
          </p:cNvPr>
          <p:cNvSpPr txBox="1">
            <a:spLocks/>
          </p:cNvSpPr>
          <p:nvPr/>
        </p:nvSpPr>
        <p:spPr>
          <a:xfrm>
            <a:off x="376805" y="3054380"/>
            <a:ext cx="2642532" cy="11644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altLang="zh-TW" sz="2800" dirty="0"/>
              <a:t>HPS</a:t>
            </a:r>
            <a:r>
              <a:rPr lang="zh-TW" altLang="en-US" sz="2800" dirty="0"/>
              <a:t>實施指南</a:t>
            </a:r>
          </a:p>
        </p:txBody>
      </p:sp>
    </p:spTree>
    <p:extLst>
      <p:ext uri="{BB962C8B-B14F-4D97-AF65-F5344CB8AC3E}">
        <p14:creationId xmlns:p14="http://schemas.microsoft.com/office/powerpoint/2010/main" val="3601809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592524B-421B-4797-AAB5-540A4B0165A7}"/>
              </a:ext>
            </a:extLst>
          </p:cNvPr>
          <p:cNvSpPr>
            <a:spLocks noGrp="1"/>
          </p:cNvSpPr>
          <p:nvPr>
            <p:ph type="title"/>
          </p:nvPr>
        </p:nvSpPr>
        <p:spPr>
          <a:xfrm>
            <a:off x="92204" y="1929181"/>
            <a:ext cx="3094288" cy="1434804"/>
          </a:xfrm>
        </p:spPr>
        <p:txBody>
          <a:bodyPr>
            <a:normAutofit/>
          </a:bodyPr>
          <a:lstStyle/>
          <a:p>
            <a:pPr algn="ctr"/>
            <a:r>
              <a:rPr lang="en-US" altLang="zh-TW" sz="2800" dirty="0"/>
              <a:t>Guiding principle </a:t>
            </a:r>
            <a:br>
              <a:rPr lang="en-US" altLang="zh-TW" sz="2800" dirty="0"/>
            </a:br>
            <a:r>
              <a:rPr lang="en-US" altLang="zh-TW" sz="2800" dirty="0"/>
              <a:t>of Implementation Guidance for HPS</a:t>
            </a:r>
            <a:endParaRPr lang="zh-TW" altLang="en-US" sz="2800" dirty="0"/>
          </a:p>
        </p:txBody>
      </p:sp>
      <p:sp>
        <p:nvSpPr>
          <p:cNvPr id="3" name="內容版面配置區 2">
            <a:extLst>
              <a:ext uri="{FF2B5EF4-FFF2-40B4-BE49-F238E27FC236}">
                <a16:creationId xmlns:a16="http://schemas.microsoft.com/office/drawing/2014/main" id="{51CCCD2F-5F32-44E8-BBB4-236EA1D79C0D}"/>
              </a:ext>
            </a:extLst>
          </p:cNvPr>
          <p:cNvSpPr>
            <a:spLocks noGrp="1"/>
          </p:cNvSpPr>
          <p:nvPr>
            <p:ph idx="1"/>
          </p:nvPr>
        </p:nvSpPr>
        <p:spPr>
          <a:xfrm>
            <a:off x="3691156" y="864108"/>
            <a:ext cx="8408640" cy="5120640"/>
          </a:xfrm>
        </p:spPr>
        <p:txBody>
          <a:bodyPr>
            <a:normAutofit/>
          </a:bodyPr>
          <a:lstStyle/>
          <a:p>
            <a:pPr marL="457200" indent="-457200">
              <a:buFont typeface="+mj-lt"/>
              <a:buAutoNum type="arabicPeriod"/>
            </a:pPr>
            <a:r>
              <a:rPr lang="en-US" altLang="zh-TW" sz="2200" dirty="0"/>
              <a:t>HPS</a:t>
            </a:r>
            <a:r>
              <a:rPr lang="zh-TW" altLang="en-US" sz="2200" dirty="0"/>
              <a:t>實施具有包容性和公正性</a:t>
            </a:r>
          </a:p>
          <a:p>
            <a:pPr marL="457200" indent="-457200">
              <a:buFont typeface="+mj-lt"/>
              <a:buAutoNum type="arabicPeriod"/>
            </a:pPr>
            <a:r>
              <a:rPr lang="en-US" altLang="zh-TW" sz="2200" dirty="0"/>
              <a:t>HPS</a:t>
            </a:r>
            <a:r>
              <a:rPr lang="zh-TW" altLang="en-US" sz="2200" dirty="0"/>
              <a:t>實施的治理系統已嵌入教育部門</a:t>
            </a:r>
          </a:p>
          <a:p>
            <a:pPr marL="457200" indent="-457200">
              <a:buFont typeface="+mj-lt"/>
              <a:buAutoNum type="arabicPeriod"/>
            </a:pPr>
            <a:r>
              <a:rPr lang="en-US" altLang="zh-TW" sz="2200" dirty="0"/>
              <a:t>HPS</a:t>
            </a:r>
            <a:r>
              <a:rPr lang="zh-TW" altLang="en-US" sz="2200" dirty="0"/>
              <a:t>的實施反映了全校共同承諾成為健康促進學校之方法</a:t>
            </a:r>
          </a:p>
          <a:p>
            <a:pPr marL="457200" indent="-457200">
              <a:buFont typeface="+mj-lt"/>
              <a:buAutoNum type="arabicPeriod"/>
            </a:pPr>
            <a:r>
              <a:rPr lang="en-US" altLang="zh-TW" sz="2200" dirty="0"/>
              <a:t>HPS</a:t>
            </a:r>
            <a:r>
              <a:rPr lang="zh-TW" altLang="en-US" sz="2200" dirty="0"/>
              <a:t>的實施涉及所有利益相關者，特別是學生，父母和照顧者</a:t>
            </a:r>
          </a:p>
          <a:p>
            <a:pPr marL="457200" indent="-457200">
              <a:buFont typeface="+mj-lt"/>
              <a:buAutoNum type="arabicPeriod"/>
            </a:pPr>
            <a:r>
              <a:rPr lang="en-US" altLang="zh-TW" sz="2200" dirty="0"/>
              <a:t>HPS</a:t>
            </a:r>
            <a:r>
              <a:rPr lang="zh-TW" altLang="en-US" sz="2200" dirty="0"/>
              <a:t>的實施是重複不斷的</a:t>
            </a:r>
          </a:p>
        </p:txBody>
      </p:sp>
      <p:sp>
        <p:nvSpPr>
          <p:cNvPr id="4" name="標題 1">
            <a:extLst>
              <a:ext uri="{FF2B5EF4-FFF2-40B4-BE49-F238E27FC236}">
                <a16:creationId xmlns:a16="http://schemas.microsoft.com/office/drawing/2014/main" id="{E13A33C6-A823-4A67-9CE8-57A12211FE01}"/>
              </a:ext>
            </a:extLst>
          </p:cNvPr>
          <p:cNvSpPr txBox="1">
            <a:spLocks/>
          </p:cNvSpPr>
          <p:nvPr/>
        </p:nvSpPr>
        <p:spPr>
          <a:xfrm>
            <a:off x="233492" y="3071158"/>
            <a:ext cx="3011723" cy="11644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altLang="zh-TW" sz="2800" dirty="0"/>
              <a:t>HPS</a:t>
            </a:r>
            <a:r>
              <a:rPr lang="zh-TW" altLang="en-US" sz="2800" dirty="0"/>
              <a:t>實施指南原則</a:t>
            </a:r>
          </a:p>
        </p:txBody>
      </p:sp>
    </p:spTree>
    <p:extLst>
      <p:ext uri="{BB962C8B-B14F-4D97-AF65-F5344CB8AC3E}">
        <p14:creationId xmlns:p14="http://schemas.microsoft.com/office/powerpoint/2010/main" val="1740452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BEB43A-4033-4FA0-9BA5-E0F627B2CD9C}"/>
              </a:ext>
            </a:extLst>
          </p:cNvPr>
          <p:cNvSpPr>
            <a:spLocks noGrp="1"/>
          </p:cNvSpPr>
          <p:nvPr>
            <p:ph type="title"/>
          </p:nvPr>
        </p:nvSpPr>
        <p:spPr>
          <a:xfrm>
            <a:off x="303253" y="2220698"/>
            <a:ext cx="2947482" cy="1602585"/>
          </a:xfrm>
        </p:spPr>
        <p:txBody>
          <a:bodyPr>
            <a:normAutofit/>
          </a:bodyPr>
          <a:lstStyle/>
          <a:p>
            <a:pPr algn="ctr"/>
            <a:r>
              <a:rPr lang="en-US" altLang="zh-TW" sz="2800" dirty="0"/>
              <a:t>Implementation guidance elements</a:t>
            </a:r>
            <a:endParaRPr lang="zh-TW" altLang="en-US" sz="2800" dirty="0"/>
          </a:p>
        </p:txBody>
      </p:sp>
      <p:pic>
        <p:nvPicPr>
          <p:cNvPr id="5" name="圖片 4">
            <a:extLst>
              <a:ext uri="{FF2B5EF4-FFF2-40B4-BE49-F238E27FC236}">
                <a16:creationId xmlns:a16="http://schemas.microsoft.com/office/drawing/2014/main" id="{4BB15F81-4F1A-4860-B178-E2C58D5F6CF3}"/>
              </a:ext>
            </a:extLst>
          </p:cNvPr>
          <p:cNvPicPr>
            <a:picLocks noChangeAspect="1"/>
          </p:cNvPicPr>
          <p:nvPr/>
        </p:nvPicPr>
        <p:blipFill rotWithShape="1">
          <a:blip r:embed="rId2"/>
          <a:srcRect l="24391" r="25276" b="8100"/>
          <a:stretch/>
        </p:blipFill>
        <p:spPr>
          <a:xfrm>
            <a:off x="5365067" y="764244"/>
            <a:ext cx="4924337" cy="5156519"/>
          </a:xfrm>
          <a:prstGeom prst="rect">
            <a:avLst/>
          </a:prstGeom>
        </p:spPr>
      </p:pic>
      <p:sp>
        <p:nvSpPr>
          <p:cNvPr id="7" name="標題 1">
            <a:extLst>
              <a:ext uri="{FF2B5EF4-FFF2-40B4-BE49-F238E27FC236}">
                <a16:creationId xmlns:a16="http://schemas.microsoft.com/office/drawing/2014/main" id="{6FB3BB53-1508-470C-B9DC-05E870195A4C}"/>
              </a:ext>
            </a:extLst>
          </p:cNvPr>
          <p:cNvSpPr txBox="1">
            <a:spLocks/>
          </p:cNvSpPr>
          <p:nvPr/>
        </p:nvSpPr>
        <p:spPr>
          <a:xfrm>
            <a:off x="303253" y="2923277"/>
            <a:ext cx="2947482" cy="16025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altLang="zh-TW" sz="2800" dirty="0"/>
              <a:t>HPS</a:t>
            </a:r>
            <a:r>
              <a:rPr lang="zh-TW" altLang="en-US" sz="2800" dirty="0"/>
              <a:t>實施指南元素</a:t>
            </a:r>
          </a:p>
        </p:txBody>
      </p:sp>
      <p:sp>
        <p:nvSpPr>
          <p:cNvPr id="8" name="文字方塊 7">
            <a:extLst>
              <a:ext uri="{FF2B5EF4-FFF2-40B4-BE49-F238E27FC236}">
                <a16:creationId xmlns:a16="http://schemas.microsoft.com/office/drawing/2014/main" id="{E8EFA7E7-4F8F-4D0A-88B2-D8FF7A599AC4}"/>
              </a:ext>
            </a:extLst>
          </p:cNvPr>
          <p:cNvSpPr txBox="1"/>
          <p:nvPr/>
        </p:nvSpPr>
        <p:spPr>
          <a:xfrm>
            <a:off x="6096000" y="5891756"/>
            <a:ext cx="3220753" cy="307777"/>
          </a:xfrm>
          <a:prstGeom prst="rect">
            <a:avLst/>
          </a:prstGeom>
          <a:noFill/>
        </p:spPr>
        <p:txBody>
          <a:bodyPr wrap="none" rtlCol="0">
            <a:spAutoFit/>
          </a:bodyPr>
          <a:lstStyle/>
          <a:p>
            <a:r>
              <a:rPr lang="en-US" altLang="zh-TW" sz="1400" dirty="0"/>
              <a:t>Fig.2 Implementation guidance elements</a:t>
            </a:r>
            <a:endParaRPr lang="zh-TW" altLang="en-US" sz="1400" dirty="0"/>
          </a:p>
        </p:txBody>
      </p:sp>
      <p:sp>
        <p:nvSpPr>
          <p:cNvPr id="9" name="文字方塊 8">
            <a:extLst>
              <a:ext uri="{FF2B5EF4-FFF2-40B4-BE49-F238E27FC236}">
                <a16:creationId xmlns:a16="http://schemas.microsoft.com/office/drawing/2014/main" id="{7DD55858-3CC7-4DC8-8032-EBC95CCB8F58}"/>
              </a:ext>
            </a:extLst>
          </p:cNvPr>
          <p:cNvSpPr txBox="1"/>
          <p:nvPr/>
        </p:nvSpPr>
        <p:spPr>
          <a:xfrm>
            <a:off x="3775311" y="333357"/>
            <a:ext cx="8250977" cy="430887"/>
          </a:xfrm>
          <a:prstGeom prst="rect">
            <a:avLst/>
          </a:prstGeom>
          <a:noFill/>
        </p:spPr>
        <p:txBody>
          <a:bodyPr wrap="none" rtlCol="0">
            <a:spAutoFit/>
          </a:bodyPr>
          <a:lstStyle/>
          <a:p>
            <a:pPr marL="285750" indent="-285750">
              <a:buFont typeface="Wingdings" panose="05000000000000000000" pitchFamily="2" charset="2"/>
              <a:buChar char="u"/>
            </a:pPr>
            <a:r>
              <a:rPr lang="zh-TW" altLang="en-US" sz="2200" dirty="0"/>
              <a:t>在計畫</a:t>
            </a:r>
            <a:r>
              <a:rPr lang="en-US" altLang="zh-TW" sz="2200" dirty="0"/>
              <a:t>HPS</a:t>
            </a:r>
            <a:r>
              <a:rPr lang="zh-TW" altLang="en-US" sz="2200" dirty="0"/>
              <a:t>政策，或實施</a:t>
            </a:r>
            <a:r>
              <a:rPr lang="en-US" altLang="zh-TW" sz="2200" dirty="0"/>
              <a:t>HPS</a:t>
            </a:r>
            <a:r>
              <a:rPr lang="zh-TW" altLang="en-US" sz="2200" dirty="0"/>
              <a:t>時，會由以下四個層面作為考量。</a:t>
            </a:r>
          </a:p>
        </p:txBody>
      </p:sp>
      <p:sp>
        <p:nvSpPr>
          <p:cNvPr id="11" name="文字方塊 10">
            <a:extLst>
              <a:ext uri="{FF2B5EF4-FFF2-40B4-BE49-F238E27FC236}">
                <a16:creationId xmlns:a16="http://schemas.microsoft.com/office/drawing/2014/main" id="{38A2ABF3-110D-47BF-925D-EF0502AB2BB1}"/>
              </a:ext>
            </a:extLst>
          </p:cNvPr>
          <p:cNvSpPr txBox="1"/>
          <p:nvPr/>
        </p:nvSpPr>
        <p:spPr>
          <a:xfrm>
            <a:off x="9573705" y="1201687"/>
            <a:ext cx="1981633"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altLang="zh-TW" b="1" dirty="0"/>
              <a:t>HOW</a:t>
            </a:r>
            <a:r>
              <a:rPr lang="zh-TW" altLang="en-US" b="1" dirty="0"/>
              <a:t> 如何實施？</a:t>
            </a:r>
            <a:br>
              <a:rPr lang="en-US" altLang="zh-TW" b="1" dirty="0"/>
            </a:br>
            <a:r>
              <a:rPr lang="en-US" altLang="zh-TW" dirty="0"/>
              <a:t>HPS</a:t>
            </a:r>
            <a:r>
              <a:rPr lang="zh-TW" altLang="en-US" dirty="0"/>
              <a:t>實施周期？</a:t>
            </a:r>
          </a:p>
        </p:txBody>
      </p:sp>
      <p:sp>
        <p:nvSpPr>
          <p:cNvPr id="12" name="文字方塊 11">
            <a:extLst>
              <a:ext uri="{FF2B5EF4-FFF2-40B4-BE49-F238E27FC236}">
                <a16:creationId xmlns:a16="http://schemas.microsoft.com/office/drawing/2014/main" id="{F69ABD1D-32CA-46BA-8790-C6CC5A775E82}"/>
              </a:ext>
            </a:extLst>
          </p:cNvPr>
          <p:cNvSpPr txBox="1"/>
          <p:nvPr/>
        </p:nvSpPr>
        <p:spPr>
          <a:xfrm>
            <a:off x="10289404" y="2329574"/>
            <a:ext cx="1911101"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altLang="zh-TW" b="1" dirty="0"/>
              <a:t>WHO</a:t>
            </a:r>
            <a:r>
              <a:rPr lang="zh-TW" altLang="en-US" b="1" dirty="0"/>
              <a:t>？ 誰實施？</a:t>
            </a:r>
            <a:br>
              <a:rPr lang="en-US" altLang="zh-TW" b="1" dirty="0"/>
            </a:br>
            <a:r>
              <a:rPr lang="zh-TW" altLang="en-US" dirty="0"/>
              <a:t>關係利益者分析</a:t>
            </a:r>
            <a:endParaRPr lang="en-US" altLang="zh-TW" dirty="0"/>
          </a:p>
          <a:p>
            <a:r>
              <a:rPr lang="zh-TW" altLang="en-US" dirty="0"/>
              <a:t>、追蹤實施過程</a:t>
            </a:r>
          </a:p>
        </p:txBody>
      </p:sp>
      <p:sp>
        <p:nvSpPr>
          <p:cNvPr id="13" name="文字方塊 12">
            <a:extLst>
              <a:ext uri="{FF2B5EF4-FFF2-40B4-BE49-F238E27FC236}">
                <a16:creationId xmlns:a16="http://schemas.microsoft.com/office/drawing/2014/main" id="{D6416321-4802-40E0-95AF-51E839BB0495}"/>
              </a:ext>
            </a:extLst>
          </p:cNvPr>
          <p:cNvSpPr txBox="1"/>
          <p:nvPr/>
        </p:nvSpPr>
        <p:spPr>
          <a:xfrm>
            <a:off x="8894673" y="5095070"/>
            <a:ext cx="1358064"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altLang="zh-TW" b="1" dirty="0"/>
              <a:t>HPS</a:t>
            </a:r>
            <a:r>
              <a:rPr lang="zh-TW" altLang="en-US" b="1" dirty="0"/>
              <a:t> 資源庫</a:t>
            </a:r>
          </a:p>
        </p:txBody>
      </p:sp>
      <p:sp>
        <p:nvSpPr>
          <p:cNvPr id="14" name="文字方塊 13">
            <a:extLst>
              <a:ext uri="{FF2B5EF4-FFF2-40B4-BE49-F238E27FC236}">
                <a16:creationId xmlns:a16="http://schemas.microsoft.com/office/drawing/2014/main" id="{4231C052-6C84-439B-B6AB-3942D46D1616}"/>
              </a:ext>
            </a:extLst>
          </p:cNvPr>
          <p:cNvSpPr txBox="1"/>
          <p:nvPr/>
        </p:nvSpPr>
        <p:spPr>
          <a:xfrm>
            <a:off x="3486457" y="3500117"/>
            <a:ext cx="2239225"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altLang="zh-TW" b="1" dirty="0"/>
              <a:t>WHAT</a:t>
            </a:r>
            <a:r>
              <a:rPr lang="zh-TW" altLang="en-US" b="1" dirty="0"/>
              <a:t>？實施什麼？</a:t>
            </a:r>
            <a:endParaRPr lang="en-US" altLang="zh-TW" b="1" dirty="0"/>
          </a:p>
          <a:p>
            <a:r>
              <a:rPr lang="en-US" altLang="zh-TW" dirty="0"/>
              <a:t>HPS</a:t>
            </a:r>
            <a:r>
              <a:rPr lang="zh-TW" altLang="en-US" dirty="0"/>
              <a:t>實施內涵及策略</a:t>
            </a:r>
          </a:p>
        </p:txBody>
      </p:sp>
      <p:cxnSp>
        <p:nvCxnSpPr>
          <p:cNvPr id="16" name="直線單箭頭接點 15">
            <a:extLst>
              <a:ext uri="{FF2B5EF4-FFF2-40B4-BE49-F238E27FC236}">
                <a16:creationId xmlns:a16="http://schemas.microsoft.com/office/drawing/2014/main" id="{F946ADEF-07E0-4AC5-8642-DC047396F1D8}"/>
              </a:ext>
            </a:extLst>
          </p:cNvPr>
          <p:cNvCxnSpPr>
            <a:endCxn id="13" idx="1"/>
          </p:cNvCxnSpPr>
          <p:nvPr/>
        </p:nvCxnSpPr>
        <p:spPr>
          <a:xfrm>
            <a:off x="8477428" y="5279736"/>
            <a:ext cx="417245"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8" name="直線單箭頭接點 17">
            <a:extLst>
              <a:ext uri="{FF2B5EF4-FFF2-40B4-BE49-F238E27FC236}">
                <a16:creationId xmlns:a16="http://schemas.microsoft.com/office/drawing/2014/main" id="{CEBA1A30-4251-44F0-99CC-06253ED228F8}"/>
              </a:ext>
            </a:extLst>
          </p:cNvPr>
          <p:cNvCxnSpPr>
            <a:cxnSpLocks/>
            <a:endCxn id="12" idx="1"/>
          </p:cNvCxnSpPr>
          <p:nvPr/>
        </p:nvCxnSpPr>
        <p:spPr>
          <a:xfrm>
            <a:off x="9938759" y="2791239"/>
            <a:ext cx="350645"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2" name="直線單箭頭接點 21">
            <a:extLst>
              <a:ext uri="{FF2B5EF4-FFF2-40B4-BE49-F238E27FC236}">
                <a16:creationId xmlns:a16="http://schemas.microsoft.com/office/drawing/2014/main" id="{87C23317-7D22-4B9F-9AB1-33694E6E5A5B}"/>
              </a:ext>
            </a:extLst>
          </p:cNvPr>
          <p:cNvCxnSpPr/>
          <p:nvPr/>
        </p:nvCxnSpPr>
        <p:spPr>
          <a:xfrm>
            <a:off x="8477428" y="1592993"/>
            <a:ext cx="1110953"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8" name="直線單箭頭接點 27">
            <a:extLst>
              <a:ext uri="{FF2B5EF4-FFF2-40B4-BE49-F238E27FC236}">
                <a16:creationId xmlns:a16="http://schemas.microsoft.com/office/drawing/2014/main" id="{33A344B1-0183-4755-960C-40B56BBFEB91}"/>
              </a:ext>
            </a:extLst>
          </p:cNvPr>
          <p:cNvCxnSpPr>
            <a:cxnSpLocks/>
            <a:endCxn id="14" idx="0"/>
          </p:cNvCxnSpPr>
          <p:nvPr/>
        </p:nvCxnSpPr>
        <p:spPr>
          <a:xfrm flipH="1">
            <a:off x="4606070" y="2791239"/>
            <a:ext cx="880330" cy="70887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259517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4A5286E-E1B1-4AB6-BC67-CB564D553EA7}"/>
              </a:ext>
            </a:extLst>
          </p:cNvPr>
          <p:cNvSpPr>
            <a:spLocks noGrp="1"/>
          </p:cNvSpPr>
          <p:nvPr>
            <p:ph type="title"/>
          </p:nvPr>
        </p:nvSpPr>
        <p:spPr>
          <a:xfrm>
            <a:off x="141823" y="2223809"/>
            <a:ext cx="2947482" cy="1200619"/>
          </a:xfrm>
        </p:spPr>
        <p:txBody>
          <a:bodyPr>
            <a:normAutofit/>
          </a:bodyPr>
          <a:lstStyle/>
          <a:p>
            <a:pPr algn="ctr"/>
            <a:r>
              <a:rPr lang="en-US" altLang="zh-TW" sz="2400" dirty="0"/>
              <a:t>HPS</a:t>
            </a:r>
            <a:br>
              <a:rPr lang="en-US" altLang="zh-TW" sz="2400" dirty="0"/>
            </a:br>
            <a:r>
              <a:rPr lang="zh-TW" altLang="en-US" sz="2400" dirty="0"/>
              <a:t> </a:t>
            </a:r>
            <a:r>
              <a:rPr lang="en-US" altLang="zh-TW" sz="2400" dirty="0"/>
              <a:t>Implementation cycle</a:t>
            </a:r>
            <a:endParaRPr lang="zh-TW" altLang="en-US" sz="2400" dirty="0"/>
          </a:p>
        </p:txBody>
      </p:sp>
      <p:sp>
        <p:nvSpPr>
          <p:cNvPr id="4" name="文字方塊 3">
            <a:extLst>
              <a:ext uri="{FF2B5EF4-FFF2-40B4-BE49-F238E27FC236}">
                <a16:creationId xmlns:a16="http://schemas.microsoft.com/office/drawing/2014/main" id="{3C6C7E59-1B5E-4C29-AF16-E556F695870F}"/>
              </a:ext>
            </a:extLst>
          </p:cNvPr>
          <p:cNvSpPr txBox="1"/>
          <p:nvPr/>
        </p:nvSpPr>
        <p:spPr>
          <a:xfrm>
            <a:off x="431586" y="3307222"/>
            <a:ext cx="2367956" cy="523220"/>
          </a:xfrm>
          <a:prstGeom prst="rect">
            <a:avLst/>
          </a:prstGeom>
          <a:noFill/>
        </p:spPr>
        <p:txBody>
          <a:bodyPr wrap="none" rtlCol="0">
            <a:spAutoFit/>
          </a:bodyPr>
          <a:lstStyle/>
          <a:p>
            <a:r>
              <a:rPr lang="en-US" altLang="zh-TW" sz="2800" dirty="0">
                <a:solidFill>
                  <a:schemeClr val="bg1"/>
                </a:solidFill>
              </a:rPr>
              <a:t>HPS </a:t>
            </a:r>
            <a:r>
              <a:rPr lang="zh-TW" altLang="en-US" sz="2800" dirty="0">
                <a:solidFill>
                  <a:schemeClr val="bg1"/>
                </a:solidFill>
              </a:rPr>
              <a:t>實施週期</a:t>
            </a:r>
          </a:p>
        </p:txBody>
      </p:sp>
      <p:pic>
        <p:nvPicPr>
          <p:cNvPr id="6" name="圖片 5">
            <a:extLst>
              <a:ext uri="{FF2B5EF4-FFF2-40B4-BE49-F238E27FC236}">
                <a16:creationId xmlns:a16="http://schemas.microsoft.com/office/drawing/2014/main" id="{C7EDF1CB-DEDE-4879-9179-25452CB08441}"/>
              </a:ext>
            </a:extLst>
          </p:cNvPr>
          <p:cNvPicPr>
            <a:picLocks noChangeAspect="1"/>
          </p:cNvPicPr>
          <p:nvPr/>
        </p:nvPicPr>
        <p:blipFill>
          <a:blip r:embed="rId2"/>
          <a:stretch>
            <a:fillRect/>
          </a:stretch>
        </p:blipFill>
        <p:spPr>
          <a:xfrm>
            <a:off x="3775881" y="861287"/>
            <a:ext cx="7984533" cy="5909417"/>
          </a:xfrm>
          <a:prstGeom prst="rect">
            <a:avLst/>
          </a:prstGeom>
        </p:spPr>
      </p:pic>
      <p:sp>
        <p:nvSpPr>
          <p:cNvPr id="3" name="內容版面配置區 2">
            <a:extLst>
              <a:ext uri="{FF2B5EF4-FFF2-40B4-BE49-F238E27FC236}">
                <a16:creationId xmlns:a16="http://schemas.microsoft.com/office/drawing/2014/main" id="{859A42FE-5967-4BD1-B1D3-8493ADBA760C}"/>
              </a:ext>
            </a:extLst>
          </p:cNvPr>
          <p:cNvSpPr>
            <a:spLocks noGrp="1"/>
          </p:cNvSpPr>
          <p:nvPr>
            <p:ph idx="1"/>
          </p:nvPr>
        </p:nvSpPr>
        <p:spPr>
          <a:xfrm>
            <a:off x="3527437" y="87296"/>
            <a:ext cx="4428698" cy="1186883"/>
          </a:xfrm>
        </p:spPr>
        <p:txBody>
          <a:bodyPr/>
          <a:lstStyle/>
          <a:p>
            <a:r>
              <a:rPr lang="zh-TW" altLang="en-US" dirty="0"/>
              <a:t>實施週期應以</a:t>
            </a:r>
            <a:r>
              <a:rPr lang="en-US" altLang="zh-TW" dirty="0"/>
              <a:t>HPS</a:t>
            </a:r>
            <a:r>
              <a:rPr lang="zh-TW" altLang="en-US" dirty="0"/>
              <a:t>實施指南為依據。</a:t>
            </a:r>
            <a:endParaRPr lang="en-US" altLang="zh-TW" dirty="0"/>
          </a:p>
          <a:p>
            <a:r>
              <a:rPr lang="en-US" altLang="zh-TW" dirty="0"/>
              <a:t>HPS</a:t>
            </a:r>
            <a:r>
              <a:rPr lang="zh-TW" altLang="en-US" dirty="0"/>
              <a:t>實施週期可以持續重複進行。</a:t>
            </a:r>
            <a:endParaRPr lang="en-US" altLang="zh-TW" dirty="0"/>
          </a:p>
        </p:txBody>
      </p:sp>
    </p:spTree>
    <p:extLst>
      <p:ext uri="{BB962C8B-B14F-4D97-AF65-F5344CB8AC3E}">
        <p14:creationId xmlns:p14="http://schemas.microsoft.com/office/powerpoint/2010/main" val="2040034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4A5286E-E1B1-4AB6-BC67-CB564D553EA7}"/>
              </a:ext>
            </a:extLst>
          </p:cNvPr>
          <p:cNvSpPr>
            <a:spLocks noGrp="1"/>
          </p:cNvSpPr>
          <p:nvPr>
            <p:ph type="title"/>
          </p:nvPr>
        </p:nvSpPr>
        <p:spPr>
          <a:xfrm>
            <a:off x="141823" y="2223809"/>
            <a:ext cx="2947482" cy="1200619"/>
          </a:xfrm>
        </p:spPr>
        <p:txBody>
          <a:bodyPr>
            <a:normAutofit/>
          </a:bodyPr>
          <a:lstStyle/>
          <a:p>
            <a:pPr algn="ctr"/>
            <a:r>
              <a:rPr lang="en-US" altLang="zh-TW" sz="2400" dirty="0"/>
              <a:t>HPS</a:t>
            </a:r>
            <a:br>
              <a:rPr lang="en-US" altLang="zh-TW" sz="2400" dirty="0"/>
            </a:br>
            <a:r>
              <a:rPr lang="zh-TW" altLang="en-US" sz="2400" dirty="0"/>
              <a:t> </a:t>
            </a:r>
            <a:r>
              <a:rPr lang="en-US" altLang="zh-TW" sz="2400" dirty="0"/>
              <a:t>Implementation cycle</a:t>
            </a:r>
            <a:endParaRPr lang="zh-TW" altLang="en-US" sz="2400" dirty="0"/>
          </a:p>
        </p:txBody>
      </p:sp>
      <p:sp>
        <p:nvSpPr>
          <p:cNvPr id="4" name="文字方塊 3">
            <a:extLst>
              <a:ext uri="{FF2B5EF4-FFF2-40B4-BE49-F238E27FC236}">
                <a16:creationId xmlns:a16="http://schemas.microsoft.com/office/drawing/2014/main" id="{3C6C7E59-1B5E-4C29-AF16-E556F695870F}"/>
              </a:ext>
            </a:extLst>
          </p:cNvPr>
          <p:cNvSpPr txBox="1"/>
          <p:nvPr/>
        </p:nvSpPr>
        <p:spPr>
          <a:xfrm>
            <a:off x="431586" y="3307222"/>
            <a:ext cx="2367956" cy="523220"/>
          </a:xfrm>
          <a:prstGeom prst="rect">
            <a:avLst/>
          </a:prstGeom>
          <a:noFill/>
        </p:spPr>
        <p:txBody>
          <a:bodyPr wrap="none" rtlCol="0">
            <a:spAutoFit/>
          </a:bodyPr>
          <a:lstStyle/>
          <a:p>
            <a:r>
              <a:rPr lang="en-US" altLang="zh-TW" sz="2800" dirty="0">
                <a:solidFill>
                  <a:schemeClr val="bg1"/>
                </a:solidFill>
              </a:rPr>
              <a:t>HPS </a:t>
            </a:r>
            <a:r>
              <a:rPr lang="zh-TW" altLang="en-US" sz="2800" dirty="0">
                <a:solidFill>
                  <a:schemeClr val="bg1"/>
                </a:solidFill>
              </a:rPr>
              <a:t>實施週期</a:t>
            </a:r>
          </a:p>
        </p:txBody>
      </p:sp>
      <p:sp>
        <p:nvSpPr>
          <p:cNvPr id="3" name="內容版面配置區 2">
            <a:extLst>
              <a:ext uri="{FF2B5EF4-FFF2-40B4-BE49-F238E27FC236}">
                <a16:creationId xmlns:a16="http://schemas.microsoft.com/office/drawing/2014/main" id="{859A42FE-5967-4BD1-B1D3-8493ADBA760C}"/>
              </a:ext>
            </a:extLst>
          </p:cNvPr>
          <p:cNvSpPr>
            <a:spLocks noGrp="1"/>
          </p:cNvSpPr>
          <p:nvPr>
            <p:ph idx="1"/>
          </p:nvPr>
        </p:nvSpPr>
        <p:spPr>
          <a:xfrm>
            <a:off x="3312885" y="103789"/>
            <a:ext cx="5264226" cy="747140"/>
          </a:xfrm>
        </p:spPr>
        <p:txBody>
          <a:bodyPr>
            <a:normAutofit/>
          </a:bodyPr>
          <a:lstStyle/>
          <a:p>
            <a:r>
              <a:rPr lang="en-US" altLang="zh-TW" sz="2200" dirty="0"/>
              <a:t>HPS</a:t>
            </a:r>
            <a:r>
              <a:rPr lang="zh-TW" altLang="en-US" sz="2200" dirty="0"/>
              <a:t>實施週期分為</a:t>
            </a:r>
            <a:r>
              <a:rPr lang="en-US" altLang="zh-TW" sz="2200" dirty="0"/>
              <a:t>5</a:t>
            </a:r>
            <a:r>
              <a:rPr lang="zh-TW" altLang="en-US" sz="2200" dirty="0"/>
              <a:t>個步驟，並依此循環。</a:t>
            </a:r>
            <a:endParaRPr lang="en-US" altLang="zh-TW" sz="2200" dirty="0"/>
          </a:p>
        </p:txBody>
      </p:sp>
      <p:graphicFrame>
        <p:nvGraphicFramePr>
          <p:cNvPr id="5" name="資料庫圖表 4">
            <a:extLst>
              <a:ext uri="{FF2B5EF4-FFF2-40B4-BE49-F238E27FC236}">
                <a16:creationId xmlns:a16="http://schemas.microsoft.com/office/drawing/2014/main" id="{A7E9A557-2B6C-4D8B-B5E6-3D0D508AE4FB}"/>
              </a:ext>
            </a:extLst>
          </p:cNvPr>
          <p:cNvGraphicFramePr/>
          <p:nvPr>
            <p:extLst>
              <p:ext uri="{D42A27DB-BD31-4B8C-83A1-F6EECF244321}">
                <p14:modId xmlns:p14="http://schemas.microsoft.com/office/powerpoint/2010/main" val="2237318333"/>
              </p:ext>
            </p:extLst>
          </p:nvPr>
        </p:nvGraphicFramePr>
        <p:xfrm>
          <a:off x="2909286" y="611881"/>
          <a:ext cx="8381346" cy="5643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文字方塊 6">
            <a:extLst>
              <a:ext uri="{FF2B5EF4-FFF2-40B4-BE49-F238E27FC236}">
                <a16:creationId xmlns:a16="http://schemas.microsoft.com/office/drawing/2014/main" id="{5533A4CA-0A06-488B-8246-2378382B1678}"/>
              </a:ext>
            </a:extLst>
          </p:cNvPr>
          <p:cNvSpPr txBox="1"/>
          <p:nvPr/>
        </p:nvSpPr>
        <p:spPr>
          <a:xfrm>
            <a:off x="8137374" y="940750"/>
            <a:ext cx="2508255" cy="646986"/>
          </a:xfrm>
          <a:prstGeom prst="roundRect">
            <a:avLst/>
          </a:prstGeom>
          <a:solidFill>
            <a:schemeClr val="accent1">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zh-TW" altLang="en-US" sz="1600" b="1" dirty="0">
                <a:solidFill>
                  <a:schemeClr val="tx1"/>
                </a:solidFill>
              </a:rPr>
              <a:t>目的：</a:t>
            </a:r>
            <a:r>
              <a:rPr lang="zh-TW" altLang="en-US" sz="1600" dirty="0">
                <a:solidFill>
                  <a:schemeClr val="tx1"/>
                </a:solidFill>
              </a:rPr>
              <a:t>發展</a:t>
            </a:r>
            <a:r>
              <a:rPr lang="en-US" altLang="zh-TW" sz="1600" dirty="0">
                <a:solidFill>
                  <a:schemeClr val="tx1"/>
                </a:solidFill>
              </a:rPr>
              <a:t>HPS</a:t>
            </a:r>
            <a:r>
              <a:rPr lang="zh-TW" altLang="en-US" sz="1600" dirty="0">
                <a:solidFill>
                  <a:schemeClr val="tx1"/>
                </a:solidFill>
              </a:rPr>
              <a:t>之共識並建立</a:t>
            </a:r>
            <a:r>
              <a:rPr lang="en-US" altLang="zh-TW" sz="1600" dirty="0">
                <a:solidFill>
                  <a:schemeClr val="tx1"/>
                </a:solidFill>
              </a:rPr>
              <a:t>HPS</a:t>
            </a:r>
            <a:r>
              <a:rPr lang="zh-TW" altLang="en-US" sz="1600" dirty="0">
                <a:solidFill>
                  <a:schemeClr val="tx1"/>
                </a:solidFill>
              </a:rPr>
              <a:t>實施團隊。</a:t>
            </a:r>
          </a:p>
        </p:txBody>
      </p:sp>
      <p:sp>
        <p:nvSpPr>
          <p:cNvPr id="8" name="文字方塊 7">
            <a:extLst>
              <a:ext uri="{FF2B5EF4-FFF2-40B4-BE49-F238E27FC236}">
                <a16:creationId xmlns:a16="http://schemas.microsoft.com/office/drawing/2014/main" id="{9E37FADB-E845-4E57-ABAA-422769DA4180}"/>
              </a:ext>
            </a:extLst>
          </p:cNvPr>
          <p:cNvSpPr txBox="1"/>
          <p:nvPr/>
        </p:nvSpPr>
        <p:spPr>
          <a:xfrm>
            <a:off x="10069585" y="2470975"/>
            <a:ext cx="2122415" cy="953453"/>
          </a:xfrm>
          <a:prstGeom prst="roundRect">
            <a:avLst/>
          </a:prstGeom>
          <a:solidFill>
            <a:schemeClr val="accent1">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zh-TW" altLang="en-US" sz="1600" b="1" dirty="0">
                <a:solidFill>
                  <a:schemeClr val="tx1"/>
                </a:solidFill>
              </a:rPr>
              <a:t>目的：</a:t>
            </a:r>
            <a:r>
              <a:rPr lang="zh-TW" altLang="en-US" sz="1600" dirty="0">
                <a:solidFill>
                  <a:schemeClr val="tx1"/>
                </a:solidFill>
              </a:rPr>
              <a:t>確認現有的</a:t>
            </a:r>
            <a:r>
              <a:rPr lang="en-US" altLang="zh-TW" sz="1600" dirty="0">
                <a:solidFill>
                  <a:schemeClr val="tx1"/>
                </a:solidFill>
              </a:rPr>
              <a:t>HPS</a:t>
            </a:r>
            <a:r>
              <a:rPr lang="zh-TW" altLang="en-US" sz="1600" dirty="0">
                <a:solidFill>
                  <a:schemeClr val="tx1"/>
                </a:solidFill>
              </a:rPr>
              <a:t>活動並發展</a:t>
            </a:r>
            <a:r>
              <a:rPr lang="en-US" altLang="zh-TW" sz="1600" dirty="0">
                <a:solidFill>
                  <a:schemeClr val="tx1"/>
                </a:solidFill>
              </a:rPr>
              <a:t>HPS</a:t>
            </a:r>
            <a:r>
              <a:rPr lang="zh-TW" altLang="en-US" sz="1600" dirty="0">
                <a:solidFill>
                  <a:schemeClr val="tx1"/>
                </a:solidFill>
              </a:rPr>
              <a:t>的目標及指標。</a:t>
            </a:r>
          </a:p>
        </p:txBody>
      </p:sp>
      <p:sp>
        <p:nvSpPr>
          <p:cNvPr id="9" name="文字方塊 8">
            <a:extLst>
              <a:ext uri="{FF2B5EF4-FFF2-40B4-BE49-F238E27FC236}">
                <a16:creationId xmlns:a16="http://schemas.microsoft.com/office/drawing/2014/main" id="{07F803CF-B5D5-4812-83E4-A3179CBA1E31}"/>
              </a:ext>
            </a:extLst>
          </p:cNvPr>
          <p:cNvSpPr txBox="1"/>
          <p:nvPr/>
        </p:nvSpPr>
        <p:spPr>
          <a:xfrm>
            <a:off x="9282714" y="5703938"/>
            <a:ext cx="2600586" cy="919401"/>
          </a:xfrm>
          <a:prstGeom prst="roundRect">
            <a:avLst/>
          </a:prstGeom>
          <a:solidFill>
            <a:schemeClr val="accent1">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zh-TW" altLang="en-US" sz="1600" b="1" dirty="0">
                <a:solidFill>
                  <a:schemeClr val="tx1"/>
                </a:solidFill>
              </a:rPr>
              <a:t>目的：</a:t>
            </a:r>
            <a:r>
              <a:rPr lang="zh-TW" altLang="en-US" sz="1600" dirty="0">
                <a:solidFill>
                  <a:schemeClr val="tx1"/>
                </a:solidFill>
              </a:rPr>
              <a:t>發展</a:t>
            </a:r>
            <a:r>
              <a:rPr lang="en-US" altLang="zh-TW" sz="1600" dirty="0">
                <a:solidFill>
                  <a:schemeClr val="tx1"/>
                </a:solidFill>
              </a:rPr>
              <a:t>HPS</a:t>
            </a:r>
            <a:r>
              <a:rPr lang="zh-TW" altLang="en-US" sz="1600" dirty="0">
                <a:solidFill>
                  <a:schemeClr val="tx1"/>
                </a:solidFill>
              </a:rPr>
              <a:t>實施計畫，並根據情況分析加強</a:t>
            </a:r>
            <a:r>
              <a:rPr lang="en-US" altLang="zh-TW" sz="1600" dirty="0">
                <a:solidFill>
                  <a:schemeClr val="tx1"/>
                </a:solidFill>
              </a:rPr>
              <a:t>HPS</a:t>
            </a:r>
            <a:r>
              <a:rPr lang="zh-TW" altLang="en-US" sz="1600" dirty="0">
                <a:solidFill>
                  <a:schemeClr val="tx1"/>
                </a:solidFill>
              </a:rPr>
              <a:t>系統。</a:t>
            </a:r>
          </a:p>
        </p:txBody>
      </p:sp>
      <p:sp>
        <p:nvSpPr>
          <p:cNvPr id="10" name="文字方塊 9">
            <a:extLst>
              <a:ext uri="{FF2B5EF4-FFF2-40B4-BE49-F238E27FC236}">
                <a16:creationId xmlns:a16="http://schemas.microsoft.com/office/drawing/2014/main" id="{2AB892F2-56F3-4FCB-8588-A8EED3185C38}"/>
              </a:ext>
            </a:extLst>
          </p:cNvPr>
          <p:cNvSpPr txBox="1"/>
          <p:nvPr/>
        </p:nvSpPr>
        <p:spPr>
          <a:xfrm>
            <a:off x="2316618" y="5553592"/>
            <a:ext cx="2600586" cy="1191816"/>
          </a:xfrm>
          <a:prstGeom prst="roundRect">
            <a:avLst/>
          </a:prstGeom>
          <a:solidFill>
            <a:schemeClr val="accent1">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zh-TW" altLang="en-US" sz="1600" b="1" dirty="0">
                <a:solidFill>
                  <a:schemeClr val="tx1"/>
                </a:solidFill>
              </a:rPr>
              <a:t>目的：</a:t>
            </a:r>
            <a:r>
              <a:rPr lang="zh-TW" altLang="en-US" sz="1600" dirty="0">
                <a:solidFill>
                  <a:schemeClr val="tx1"/>
                </a:solidFill>
              </a:rPr>
              <a:t>通過合作和夥伴關係安排實施計劃，明確聚焦於學校教職員生、家長和照顧者。</a:t>
            </a:r>
          </a:p>
        </p:txBody>
      </p:sp>
      <p:sp>
        <p:nvSpPr>
          <p:cNvPr id="11" name="文字方塊 10">
            <a:extLst>
              <a:ext uri="{FF2B5EF4-FFF2-40B4-BE49-F238E27FC236}">
                <a16:creationId xmlns:a16="http://schemas.microsoft.com/office/drawing/2014/main" id="{17EA4984-4DF6-46CF-A123-14103C079C48}"/>
              </a:ext>
            </a:extLst>
          </p:cNvPr>
          <p:cNvSpPr txBox="1"/>
          <p:nvPr/>
        </p:nvSpPr>
        <p:spPr>
          <a:xfrm>
            <a:off x="2909286" y="1128035"/>
            <a:ext cx="2600586" cy="919401"/>
          </a:xfrm>
          <a:prstGeom prst="roundRect">
            <a:avLst/>
          </a:prstGeom>
          <a:solidFill>
            <a:schemeClr val="accent1">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zh-TW" altLang="en-US" sz="1600" b="1" dirty="0">
                <a:solidFill>
                  <a:schemeClr val="tx1"/>
                </a:solidFill>
              </a:rPr>
              <a:t>目的：</a:t>
            </a:r>
            <a:r>
              <a:rPr lang="zh-TW" altLang="en-US" sz="1600" dirty="0">
                <a:solidFill>
                  <a:schemeClr val="tx1"/>
                </a:solidFill>
              </a:rPr>
              <a:t>回顧並回應，分享經驗並確定需要改進的地方</a:t>
            </a:r>
          </a:p>
        </p:txBody>
      </p:sp>
    </p:spTree>
    <p:extLst>
      <p:ext uri="{BB962C8B-B14F-4D97-AF65-F5344CB8AC3E}">
        <p14:creationId xmlns:p14="http://schemas.microsoft.com/office/powerpoint/2010/main" val="3928774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F0135FB-E17E-4CB0-98B1-CC3D362AEC64}"/>
              </a:ext>
            </a:extLst>
          </p:cNvPr>
          <p:cNvSpPr>
            <a:spLocks noGrp="1"/>
          </p:cNvSpPr>
          <p:nvPr>
            <p:ph type="title"/>
          </p:nvPr>
        </p:nvSpPr>
        <p:spPr>
          <a:xfrm>
            <a:off x="75500" y="3330431"/>
            <a:ext cx="3280095" cy="864065"/>
          </a:xfrm>
        </p:spPr>
        <p:txBody>
          <a:bodyPr>
            <a:normAutofit/>
          </a:bodyPr>
          <a:lstStyle/>
          <a:p>
            <a:r>
              <a:rPr lang="en-US" altLang="zh-TW" sz="2800" dirty="0"/>
              <a:t>HPS</a:t>
            </a:r>
            <a:r>
              <a:rPr lang="zh-TW" altLang="en-US" sz="2800" dirty="0"/>
              <a:t>實施內涵及策略</a:t>
            </a:r>
          </a:p>
        </p:txBody>
      </p:sp>
      <p:sp>
        <p:nvSpPr>
          <p:cNvPr id="3" name="內容版面配置區 2">
            <a:extLst>
              <a:ext uri="{FF2B5EF4-FFF2-40B4-BE49-F238E27FC236}">
                <a16:creationId xmlns:a16="http://schemas.microsoft.com/office/drawing/2014/main" id="{C29AD3CE-9E56-4030-9617-43263C2D3A8D}"/>
              </a:ext>
            </a:extLst>
          </p:cNvPr>
          <p:cNvSpPr>
            <a:spLocks noGrp="1"/>
          </p:cNvSpPr>
          <p:nvPr>
            <p:ph idx="1"/>
          </p:nvPr>
        </p:nvSpPr>
        <p:spPr>
          <a:xfrm>
            <a:off x="3431097" y="0"/>
            <a:ext cx="8319936" cy="998291"/>
          </a:xfrm>
        </p:spPr>
        <p:txBody>
          <a:bodyPr/>
          <a:lstStyle/>
          <a:p>
            <a:r>
              <a:rPr lang="en-US" altLang="zh-TW" dirty="0">
                <a:latin typeface="+mn-ea"/>
              </a:rPr>
              <a:t>8</a:t>
            </a:r>
            <a:r>
              <a:rPr lang="zh-TW" altLang="en-US" dirty="0">
                <a:latin typeface="+mn-ea"/>
              </a:rPr>
              <a:t>個國際標準有</a:t>
            </a:r>
            <a:r>
              <a:rPr lang="en-US" altLang="zh-TW" dirty="0">
                <a:latin typeface="+mn-ea"/>
              </a:rPr>
              <a:t>13</a:t>
            </a:r>
            <a:r>
              <a:rPr lang="zh-TW" altLang="en-US" dirty="0">
                <a:latin typeface="+mn-ea"/>
              </a:rPr>
              <a:t>個實施內涵，且每個實施內涵都有建議的實施策略，其中大部分的策略是順序相關的</a:t>
            </a:r>
            <a:r>
              <a:rPr lang="zh-TW" altLang="en-US" sz="1600" dirty="0">
                <a:latin typeface="+mn-ea"/>
              </a:rPr>
              <a:t>（即前一個策略支持後一個策略的實施）</a:t>
            </a:r>
            <a:r>
              <a:rPr lang="zh-TW" altLang="en-US" dirty="0">
                <a:latin typeface="+mn-ea"/>
              </a:rPr>
              <a:t>。</a:t>
            </a:r>
            <a:endParaRPr lang="en-US" altLang="zh-TW" dirty="0">
              <a:latin typeface="+mn-ea"/>
            </a:endParaRPr>
          </a:p>
        </p:txBody>
      </p:sp>
      <p:sp>
        <p:nvSpPr>
          <p:cNvPr id="4" name="標題 1">
            <a:extLst>
              <a:ext uri="{FF2B5EF4-FFF2-40B4-BE49-F238E27FC236}">
                <a16:creationId xmlns:a16="http://schemas.microsoft.com/office/drawing/2014/main" id="{E943AA38-DB18-4D11-872B-4CF464A1CEEF}"/>
              </a:ext>
            </a:extLst>
          </p:cNvPr>
          <p:cNvSpPr txBox="1">
            <a:spLocks/>
          </p:cNvSpPr>
          <p:nvPr/>
        </p:nvSpPr>
        <p:spPr>
          <a:xfrm>
            <a:off x="0" y="2048311"/>
            <a:ext cx="3431097" cy="1626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altLang="zh-TW" sz="2400" dirty="0"/>
              <a:t>HPS</a:t>
            </a:r>
            <a:r>
              <a:rPr lang="zh-TW" altLang="en-US" sz="2400" dirty="0"/>
              <a:t> </a:t>
            </a:r>
            <a:endParaRPr lang="en-US" altLang="zh-TW" sz="2400" dirty="0"/>
          </a:p>
          <a:p>
            <a:pPr algn="ctr"/>
            <a:r>
              <a:rPr lang="en-US" altLang="zh-TW" sz="2400" dirty="0"/>
              <a:t>implementation components and strategies</a:t>
            </a:r>
            <a:endParaRPr lang="zh-TW" altLang="en-US" sz="2400" dirty="0"/>
          </a:p>
        </p:txBody>
      </p:sp>
      <p:graphicFrame>
        <p:nvGraphicFramePr>
          <p:cNvPr id="5" name="表格 4">
            <a:extLst>
              <a:ext uri="{FF2B5EF4-FFF2-40B4-BE49-F238E27FC236}">
                <a16:creationId xmlns:a16="http://schemas.microsoft.com/office/drawing/2014/main" id="{AC1BA5F9-F107-475A-9CB5-71D40EF78783}"/>
              </a:ext>
            </a:extLst>
          </p:cNvPr>
          <p:cNvGraphicFramePr>
            <a:graphicFrameLocks noGrp="1"/>
          </p:cNvGraphicFramePr>
          <p:nvPr>
            <p:extLst>
              <p:ext uri="{D42A27DB-BD31-4B8C-83A1-F6EECF244321}">
                <p14:modId xmlns:p14="http://schemas.microsoft.com/office/powerpoint/2010/main" val="2446129711"/>
              </p:ext>
            </p:extLst>
          </p:nvPr>
        </p:nvGraphicFramePr>
        <p:xfrm>
          <a:off x="3634376" y="842361"/>
          <a:ext cx="8403826" cy="5709443"/>
        </p:xfrm>
        <a:graphic>
          <a:graphicData uri="http://schemas.openxmlformats.org/drawingml/2006/table">
            <a:tbl>
              <a:tblPr firstRow="1" bandRow="1">
                <a:tableStyleId>{85BE263C-DBD7-4A20-BB59-AAB30ACAA65A}</a:tableStyleId>
              </a:tblPr>
              <a:tblGrid>
                <a:gridCol w="8403826">
                  <a:extLst>
                    <a:ext uri="{9D8B030D-6E8A-4147-A177-3AD203B41FA5}">
                      <a16:colId xmlns:a16="http://schemas.microsoft.com/office/drawing/2014/main" val="2570331311"/>
                    </a:ext>
                  </a:extLst>
                </a:gridCol>
              </a:tblGrid>
              <a:tr h="527862">
                <a:tc>
                  <a:txBody>
                    <a:bodyPr/>
                    <a:lstStyle/>
                    <a:p>
                      <a:pPr algn="l"/>
                      <a:r>
                        <a:rPr lang="en-US" altLang="zh-TW" sz="2000" dirty="0"/>
                        <a:t>HPS</a:t>
                      </a:r>
                      <a:r>
                        <a:rPr lang="zh-TW" altLang="en-US" sz="2000" dirty="0"/>
                        <a:t> 實施內涵</a:t>
                      </a:r>
                    </a:p>
                  </a:txBody>
                  <a:tcPr anchor="ctr"/>
                </a:tc>
                <a:extLst>
                  <a:ext uri="{0D108BD9-81ED-4DB2-BD59-A6C34878D82A}">
                    <a16:rowId xmlns:a16="http://schemas.microsoft.com/office/drawing/2014/main" val="4167940318"/>
                  </a:ext>
                </a:extLst>
              </a:tr>
              <a:tr h="423237">
                <a:tc>
                  <a:txBody>
                    <a:bodyPr/>
                    <a:lstStyle/>
                    <a:p>
                      <a:r>
                        <a:rPr lang="en-US" altLang="zh-TW" b="1" dirty="0"/>
                        <a:t>1.</a:t>
                      </a:r>
                      <a:r>
                        <a:rPr lang="zh-TW" altLang="en-US" b="1" dirty="0"/>
                        <a:t>發展策略</a:t>
                      </a:r>
                    </a:p>
                  </a:txBody>
                  <a:tcPr anchor="ctr"/>
                </a:tc>
                <a:extLst>
                  <a:ext uri="{0D108BD9-81ED-4DB2-BD59-A6C34878D82A}">
                    <a16:rowId xmlns:a16="http://schemas.microsoft.com/office/drawing/2014/main" val="2566546322"/>
                  </a:ext>
                </a:extLst>
              </a:tr>
              <a:tr h="436697">
                <a:tc>
                  <a:txBody>
                    <a:bodyPr/>
                    <a:lstStyle/>
                    <a:p>
                      <a:r>
                        <a:rPr lang="zh-TW" altLang="en-US" dirty="0"/>
                        <a:t>制定在中央、地方政府和學校，支持</a:t>
                      </a:r>
                      <a:r>
                        <a:rPr lang="en-US" altLang="zh-TW" dirty="0"/>
                        <a:t>HPS</a:t>
                      </a:r>
                      <a:r>
                        <a:rPr lang="zh-TW" altLang="en-US" dirty="0"/>
                        <a:t>的教育和衛生政策。</a:t>
                      </a:r>
                    </a:p>
                  </a:txBody>
                  <a:tcPr anchor="ctr"/>
                </a:tc>
                <a:extLst>
                  <a:ext uri="{0D108BD9-81ED-4DB2-BD59-A6C34878D82A}">
                    <a16:rowId xmlns:a16="http://schemas.microsoft.com/office/drawing/2014/main" val="3924484551"/>
                  </a:ext>
                </a:extLst>
              </a:tr>
              <a:tr h="423237">
                <a:tc>
                  <a:txBody>
                    <a:bodyPr/>
                    <a:lstStyle/>
                    <a:p>
                      <a:r>
                        <a:rPr lang="en-US" altLang="zh-TW" b="1" dirty="0"/>
                        <a:t>2.</a:t>
                      </a:r>
                      <a:r>
                        <a:rPr lang="zh-TW" altLang="en-US" b="1" dirty="0"/>
                        <a:t>跨部門政府合作</a:t>
                      </a:r>
                    </a:p>
                  </a:txBody>
                  <a:tcPr anchor="ctr"/>
                </a:tc>
                <a:extLst>
                  <a:ext uri="{0D108BD9-81ED-4DB2-BD59-A6C34878D82A}">
                    <a16:rowId xmlns:a16="http://schemas.microsoft.com/office/drawing/2014/main" val="2695883524"/>
                  </a:ext>
                </a:extLst>
              </a:tr>
              <a:tr h="652676">
                <a:tc>
                  <a:txBody>
                    <a:bodyPr/>
                    <a:lstStyle/>
                    <a:p>
                      <a:r>
                        <a:rPr lang="zh-TW" altLang="en-US" dirty="0"/>
                        <a:t>進而促進、介入衛生、教育和其他相關部門之間的合作及協調，以利在學校中實施永續的</a:t>
                      </a:r>
                      <a:r>
                        <a:rPr lang="en-US" altLang="zh-TW" dirty="0"/>
                        <a:t>HPS</a:t>
                      </a:r>
                      <a:r>
                        <a:rPr lang="zh-TW" altLang="en-US" dirty="0"/>
                        <a:t>系統。</a:t>
                      </a:r>
                    </a:p>
                  </a:txBody>
                  <a:tcPr anchor="ctr"/>
                </a:tc>
                <a:extLst>
                  <a:ext uri="{0D108BD9-81ED-4DB2-BD59-A6C34878D82A}">
                    <a16:rowId xmlns:a16="http://schemas.microsoft.com/office/drawing/2014/main" val="569557454"/>
                  </a:ext>
                </a:extLst>
              </a:tr>
              <a:tr h="423237">
                <a:tc>
                  <a:txBody>
                    <a:bodyPr/>
                    <a:lstStyle/>
                    <a:p>
                      <a:r>
                        <a:rPr lang="en-US" altLang="zh-TW" b="1" dirty="0"/>
                        <a:t>3.</a:t>
                      </a:r>
                      <a:r>
                        <a:rPr lang="zh-TW" altLang="en-US" b="1" dirty="0"/>
                        <a:t>嵌入學校領導和實踐管理</a:t>
                      </a:r>
                    </a:p>
                  </a:txBody>
                  <a:tcPr anchor="ctr"/>
                </a:tc>
                <a:extLst>
                  <a:ext uri="{0D108BD9-81ED-4DB2-BD59-A6C34878D82A}">
                    <a16:rowId xmlns:a16="http://schemas.microsoft.com/office/drawing/2014/main" val="1642498628"/>
                  </a:ext>
                </a:extLst>
              </a:tr>
              <a:tr h="670671">
                <a:tc>
                  <a:txBody>
                    <a:bodyPr/>
                    <a:lstStyle/>
                    <a:p>
                      <a:r>
                        <a:rPr lang="zh-TW" altLang="en-US" dirty="0"/>
                        <a:t>建立學校領導和管理系統，以在校園實施可永續</a:t>
                      </a:r>
                      <a:r>
                        <a:rPr lang="en-US" altLang="zh-TW" dirty="0"/>
                        <a:t>HPS</a:t>
                      </a:r>
                      <a:r>
                        <a:rPr lang="zh-TW" altLang="en-US" dirty="0"/>
                        <a:t>系統。這應包含民間社會組織，中央、地方政府、非營利組織、發展機構和私人機構。</a:t>
                      </a:r>
                    </a:p>
                  </a:txBody>
                  <a:tcPr anchor="ctr"/>
                </a:tc>
                <a:extLst>
                  <a:ext uri="{0D108BD9-81ED-4DB2-BD59-A6C34878D82A}">
                    <a16:rowId xmlns:a16="http://schemas.microsoft.com/office/drawing/2014/main" val="1867910151"/>
                  </a:ext>
                </a:extLst>
              </a:tr>
              <a:tr h="423237">
                <a:tc>
                  <a:txBody>
                    <a:bodyPr/>
                    <a:lstStyle/>
                    <a:p>
                      <a:r>
                        <a:rPr lang="en-US" altLang="zh-TW" b="1" dirty="0"/>
                        <a:t>4.</a:t>
                      </a:r>
                      <a:r>
                        <a:rPr lang="zh-TW" altLang="en-US" b="1" dirty="0"/>
                        <a:t>整合資源</a:t>
                      </a:r>
                    </a:p>
                  </a:txBody>
                  <a:tcPr anchor="ctr"/>
                </a:tc>
                <a:extLst>
                  <a:ext uri="{0D108BD9-81ED-4DB2-BD59-A6C34878D82A}">
                    <a16:rowId xmlns:a16="http://schemas.microsoft.com/office/drawing/2014/main" val="2123200382"/>
                  </a:ext>
                </a:extLst>
              </a:tr>
              <a:tr h="652676">
                <a:tc>
                  <a:txBody>
                    <a:bodyPr/>
                    <a:lstStyle/>
                    <a:p>
                      <a:r>
                        <a:rPr lang="zh-TW" altLang="en-US" dirty="0"/>
                        <a:t>分配資源以實施可持續</a:t>
                      </a:r>
                      <a:r>
                        <a:rPr lang="en-US" altLang="zh-TW" dirty="0"/>
                        <a:t>HPS</a:t>
                      </a:r>
                      <a:r>
                        <a:rPr lang="zh-TW" altLang="en-US" dirty="0"/>
                        <a:t>系統的所有組件。 這可能包括與對</a:t>
                      </a:r>
                      <a:r>
                        <a:rPr lang="en-US" altLang="zh-TW" dirty="0"/>
                        <a:t>HPS</a:t>
                      </a:r>
                      <a:r>
                        <a:rPr lang="zh-TW" altLang="en-US" dirty="0"/>
                        <a:t>系統的持續政治支持相關的宣傳和優先級確定活動。</a:t>
                      </a:r>
                    </a:p>
                  </a:txBody>
                  <a:tcPr anchor="ctr"/>
                </a:tc>
                <a:extLst>
                  <a:ext uri="{0D108BD9-81ED-4DB2-BD59-A6C34878D82A}">
                    <a16:rowId xmlns:a16="http://schemas.microsoft.com/office/drawing/2014/main" val="3450903291"/>
                  </a:ext>
                </a:extLst>
              </a:tr>
              <a:tr h="423237">
                <a:tc>
                  <a:txBody>
                    <a:bodyPr/>
                    <a:lstStyle/>
                    <a:p>
                      <a:r>
                        <a:rPr lang="en-US" altLang="zh-TW" b="1" dirty="0"/>
                        <a:t>5.</a:t>
                      </a:r>
                      <a:r>
                        <a:rPr lang="zh-TW" altLang="en-US" b="1" dirty="0"/>
                        <a:t>實證導向實踐</a:t>
                      </a:r>
                    </a:p>
                  </a:txBody>
                  <a:tcPr anchor="ctr"/>
                </a:tc>
                <a:extLst>
                  <a:ext uri="{0D108BD9-81ED-4DB2-BD59-A6C34878D82A}">
                    <a16:rowId xmlns:a16="http://schemas.microsoft.com/office/drawing/2014/main" val="4140106060"/>
                  </a:ext>
                </a:extLst>
              </a:tr>
              <a:tr h="652676">
                <a:tc>
                  <a:txBody>
                    <a:bodyPr/>
                    <a:lstStyle/>
                    <a:p>
                      <a:r>
                        <a:rPr lang="zh-TW" altLang="en-US" dirty="0"/>
                        <a:t>以實證導向計畫並設計</a:t>
                      </a:r>
                      <a:r>
                        <a:rPr lang="en-US" altLang="zh-TW" dirty="0"/>
                        <a:t>HPS</a:t>
                      </a:r>
                      <a:r>
                        <a:rPr lang="zh-TW" altLang="en-US" dirty="0"/>
                        <a:t>活動、目標和指標。 此內含還包括設計實施計劃以利用所分配的資源，並透過監控和評估系統報告進度。</a:t>
                      </a:r>
                    </a:p>
                  </a:txBody>
                  <a:tcPr anchor="ctr"/>
                </a:tc>
                <a:extLst>
                  <a:ext uri="{0D108BD9-81ED-4DB2-BD59-A6C34878D82A}">
                    <a16:rowId xmlns:a16="http://schemas.microsoft.com/office/drawing/2014/main" val="1916037629"/>
                  </a:ext>
                </a:extLst>
              </a:tr>
            </a:tbl>
          </a:graphicData>
        </a:graphic>
      </p:graphicFrame>
    </p:spTree>
    <p:extLst>
      <p:ext uri="{BB962C8B-B14F-4D97-AF65-F5344CB8AC3E}">
        <p14:creationId xmlns:p14="http://schemas.microsoft.com/office/powerpoint/2010/main" val="715039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F0135FB-E17E-4CB0-98B1-CC3D362AEC64}"/>
              </a:ext>
            </a:extLst>
          </p:cNvPr>
          <p:cNvSpPr>
            <a:spLocks noGrp="1"/>
          </p:cNvSpPr>
          <p:nvPr>
            <p:ph type="title"/>
          </p:nvPr>
        </p:nvSpPr>
        <p:spPr>
          <a:xfrm>
            <a:off x="75500" y="3330431"/>
            <a:ext cx="3280095" cy="864065"/>
          </a:xfrm>
        </p:spPr>
        <p:txBody>
          <a:bodyPr>
            <a:normAutofit/>
          </a:bodyPr>
          <a:lstStyle/>
          <a:p>
            <a:r>
              <a:rPr lang="en-US" altLang="zh-TW" sz="2800" dirty="0"/>
              <a:t>HPS</a:t>
            </a:r>
            <a:r>
              <a:rPr lang="zh-TW" altLang="en-US" sz="2800" dirty="0"/>
              <a:t>實施內涵及策略</a:t>
            </a:r>
          </a:p>
        </p:txBody>
      </p:sp>
      <p:sp>
        <p:nvSpPr>
          <p:cNvPr id="4" name="標題 1">
            <a:extLst>
              <a:ext uri="{FF2B5EF4-FFF2-40B4-BE49-F238E27FC236}">
                <a16:creationId xmlns:a16="http://schemas.microsoft.com/office/drawing/2014/main" id="{E943AA38-DB18-4D11-872B-4CF464A1CEEF}"/>
              </a:ext>
            </a:extLst>
          </p:cNvPr>
          <p:cNvSpPr txBox="1">
            <a:spLocks/>
          </p:cNvSpPr>
          <p:nvPr/>
        </p:nvSpPr>
        <p:spPr>
          <a:xfrm>
            <a:off x="0" y="2048311"/>
            <a:ext cx="3431097" cy="1626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altLang="zh-TW" sz="2400" dirty="0"/>
              <a:t>HPS</a:t>
            </a:r>
            <a:r>
              <a:rPr lang="zh-TW" altLang="en-US" sz="2400" dirty="0"/>
              <a:t> </a:t>
            </a:r>
            <a:endParaRPr lang="en-US" altLang="zh-TW" sz="2400" dirty="0"/>
          </a:p>
          <a:p>
            <a:pPr algn="ctr"/>
            <a:r>
              <a:rPr lang="en-US" altLang="zh-TW" sz="2400" dirty="0"/>
              <a:t>implementation components and strategies</a:t>
            </a:r>
            <a:endParaRPr lang="zh-TW" altLang="en-US" sz="2400" dirty="0"/>
          </a:p>
        </p:txBody>
      </p:sp>
      <p:graphicFrame>
        <p:nvGraphicFramePr>
          <p:cNvPr id="5" name="表格 4">
            <a:extLst>
              <a:ext uri="{FF2B5EF4-FFF2-40B4-BE49-F238E27FC236}">
                <a16:creationId xmlns:a16="http://schemas.microsoft.com/office/drawing/2014/main" id="{AC1BA5F9-F107-475A-9CB5-71D40EF78783}"/>
              </a:ext>
            </a:extLst>
          </p:cNvPr>
          <p:cNvGraphicFramePr>
            <a:graphicFrameLocks noGrp="1"/>
          </p:cNvGraphicFramePr>
          <p:nvPr>
            <p:extLst>
              <p:ext uri="{D42A27DB-BD31-4B8C-83A1-F6EECF244321}">
                <p14:modId xmlns:p14="http://schemas.microsoft.com/office/powerpoint/2010/main" val="3951333889"/>
              </p:ext>
            </p:extLst>
          </p:nvPr>
        </p:nvGraphicFramePr>
        <p:xfrm>
          <a:off x="3617598" y="296561"/>
          <a:ext cx="8319936" cy="6067740"/>
        </p:xfrm>
        <a:graphic>
          <a:graphicData uri="http://schemas.openxmlformats.org/drawingml/2006/table">
            <a:tbl>
              <a:tblPr firstRow="1" bandRow="1">
                <a:tableStyleId>{85BE263C-DBD7-4A20-BB59-AAB30ACAA65A}</a:tableStyleId>
              </a:tblPr>
              <a:tblGrid>
                <a:gridCol w="8319936">
                  <a:extLst>
                    <a:ext uri="{9D8B030D-6E8A-4147-A177-3AD203B41FA5}">
                      <a16:colId xmlns:a16="http://schemas.microsoft.com/office/drawing/2014/main" val="2570331311"/>
                    </a:ext>
                  </a:extLst>
                </a:gridCol>
              </a:tblGrid>
              <a:tr h="517675">
                <a:tc>
                  <a:txBody>
                    <a:bodyPr/>
                    <a:lstStyle/>
                    <a:p>
                      <a:pPr algn="l"/>
                      <a:r>
                        <a:rPr lang="en-US" altLang="zh-TW" sz="2000" dirty="0"/>
                        <a:t>HPS</a:t>
                      </a:r>
                      <a:r>
                        <a:rPr lang="zh-TW" altLang="en-US" sz="2000" dirty="0"/>
                        <a:t> 實施內涵</a:t>
                      </a:r>
                    </a:p>
                  </a:txBody>
                  <a:tcPr anchor="ctr"/>
                </a:tc>
                <a:extLst>
                  <a:ext uri="{0D108BD9-81ED-4DB2-BD59-A6C34878D82A}">
                    <a16:rowId xmlns:a16="http://schemas.microsoft.com/office/drawing/2014/main" val="4167940318"/>
                  </a:ext>
                </a:extLst>
              </a:tr>
              <a:tr h="415069">
                <a:tc>
                  <a:txBody>
                    <a:bodyPr/>
                    <a:lstStyle/>
                    <a:p>
                      <a:r>
                        <a:rPr lang="en-US" altLang="zh-TW" b="1" dirty="0"/>
                        <a:t>6.</a:t>
                      </a:r>
                      <a:r>
                        <a:rPr lang="zh-TW" altLang="en-US" b="1" dirty="0"/>
                        <a:t>學校和社區參與</a:t>
                      </a:r>
                      <a:endParaRPr lang="en-US" altLang="zh-TW" b="1" dirty="0"/>
                    </a:p>
                  </a:txBody>
                  <a:tcPr anchor="ctr"/>
                </a:tc>
                <a:extLst>
                  <a:ext uri="{0D108BD9-81ED-4DB2-BD59-A6C34878D82A}">
                    <a16:rowId xmlns:a16="http://schemas.microsoft.com/office/drawing/2014/main" val="2566546322"/>
                  </a:ext>
                </a:extLst>
              </a:tr>
              <a:tr h="428269">
                <a:tc>
                  <a:txBody>
                    <a:bodyPr/>
                    <a:lstStyle/>
                    <a:p>
                      <a:r>
                        <a:rPr lang="zh-TW" altLang="en-US" dirty="0">
                          <a:solidFill>
                            <a:schemeClr val="tx1"/>
                          </a:solidFill>
                        </a:rPr>
                        <a:t>在中央、地方政府層級及跨部會合作之間，以及學校與當地社區、地方組織、及企業之間，建立永續的合作關係，以利實施</a:t>
                      </a:r>
                      <a:r>
                        <a:rPr lang="en-US" altLang="zh-TW" dirty="0">
                          <a:solidFill>
                            <a:schemeClr val="tx1"/>
                          </a:solidFill>
                        </a:rPr>
                        <a:t>HPS</a:t>
                      </a:r>
                      <a:r>
                        <a:rPr lang="zh-TW" altLang="en-US" dirty="0">
                          <a:solidFill>
                            <a:schemeClr val="tx1"/>
                          </a:solidFill>
                        </a:rPr>
                        <a:t>系統。</a:t>
                      </a:r>
                    </a:p>
                  </a:txBody>
                  <a:tcPr anchor="ctr"/>
                </a:tc>
                <a:extLst>
                  <a:ext uri="{0D108BD9-81ED-4DB2-BD59-A6C34878D82A}">
                    <a16:rowId xmlns:a16="http://schemas.microsoft.com/office/drawing/2014/main" val="3924484551"/>
                  </a:ext>
                </a:extLst>
              </a:tr>
              <a:tr h="415069">
                <a:tc>
                  <a:txBody>
                    <a:bodyPr/>
                    <a:lstStyle/>
                    <a:p>
                      <a:r>
                        <a:rPr lang="en-US" altLang="zh-TW" b="1" dirty="0"/>
                        <a:t>7.</a:t>
                      </a:r>
                      <a:r>
                        <a:rPr lang="zh-TW" altLang="en-US" b="1" dirty="0"/>
                        <a:t>投資學校基礎建設</a:t>
                      </a:r>
                    </a:p>
                  </a:txBody>
                  <a:tcPr anchor="ctr"/>
                </a:tc>
                <a:extLst>
                  <a:ext uri="{0D108BD9-81ED-4DB2-BD59-A6C34878D82A}">
                    <a16:rowId xmlns:a16="http://schemas.microsoft.com/office/drawing/2014/main" val="2695883524"/>
                  </a:ext>
                </a:extLst>
              </a:tr>
              <a:tr h="629365">
                <a:tc>
                  <a:txBody>
                    <a:bodyPr/>
                    <a:lstStyle/>
                    <a:p>
                      <a:r>
                        <a:rPr lang="zh-TW" altLang="en-US" dirty="0"/>
                        <a:t>開發、改善、維護學校基礎設施，包括物質環境（例如校園內及周圍的設施和空間）以支持安全、健康身體和社會情感環境之政策和實踐。</a:t>
                      </a:r>
                    </a:p>
                  </a:txBody>
                  <a:tcPr anchor="ctr"/>
                </a:tc>
                <a:extLst>
                  <a:ext uri="{0D108BD9-81ED-4DB2-BD59-A6C34878D82A}">
                    <a16:rowId xmlns:a16="http://schemas.microsoft.com/office/drawing/2014/main" val="569557454"/>
                  </a:ext>
                </a:extLst>
              </a:tr>
              <a:tr h="415069">
                <a:tc>
                  <a:txBody>
                    <a:bodyPr/>
                    <a:lstStyle/>
                    <a:p>
                      <a:r>
                        <a:rPr lang="en-US" altLang="zh-TW" b="1" dirty="0"/>
                        <a:t>8.</a:t>
                      </a:r>
                      <a:r>
                        <a:rPr lang="zh-TW" altLang="en-US" b="1" dirty="0"/>
                        <a:t>發展課程及相關資源</a:t>
                      </a:r>
                    </a:p>
                  </a:txBody>
                  <a:tcPr anchor="ctr"/>
                </a:tc>
                <a:extLst>
                  <a:ext uri="{0D108BD9-81ED-4DB2-BD59-A6C34878D82A}">
                    <a16:rowId xmlns:a16="http://schemas.microsoft.com/office/drawing/2014/main" val="1642498628"/>
                  </a:ext>
                </a:extLst>
              </a:tr>
              <a:tr h="629365">
                <a:tc>
                  <a:txBody>
                    <a:bodyPr/>
                    <a:lstStyle/>
                    <a:p>
                      <a:r>
                        <a:rPr lang="zh-TW" altLang="en-US" dirty="0"/>
                        <a:t>開發，審查和實施課程（包括內容和教學法）及相關資源（評估工具、示範課程計劃等），以促進跨學科領域（所有學術領域和共同學術領域）的健康和福祉。</a:t>
                      </a:r>
                    </a:p>
                  </a:txBody>
                  <a:tcPr anchor="ctr"/>
                </a:tc>
                <a:extLst>
                  <a:ext uri="{0D108BD9-81ED-4DB2-BD59-A6C34878D82A}">
                    <a16:rowId xmlns:a16="http://schemas.microsoft.com/office/drawing/2014/main" val="1867910151"/>
                  </a:ext>
                </a:extLst>
              </a:tr>
              <a:tr h="415069">
                <a:tc>
                  <a:txBody>
                    <a:bodyPr/>
                    <a:lstStyle/>
                    <a:p>
                      <a:pPr fontAlgn="t"/>
                      <a:r>
                        <a:rPr lang="en-US" altLang="zh-TW" b="1" dirty="0"/>
                        <a:t>9.</a:t>
                      </a:r>
                      <a:r>
                        <a:rPr lang="zh-TW" altLang="en-US" sz="1800" b="1" kern="1200" dirty="0">
                          <a:effectLst/>
                        </a:rPr>
                        <a:t> 確保獲得教師培訓和專業學習的機會</a:t>
                      </a:r>
                      <a:endParaRPr lang="zh-TW" altLang="en-US" sz="1800" b="1"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2123200382"/>
                  </a:ext>
                </a:extLst>
              </a:tr>
              <a:tr h="629365">
                <a:tc>
                  <a:txBody>
                    <a:bodyPr/>
                    <a:lstStyle/>
                    <a:p>
                      <a:pPr fontAlgn="t"/>
                      <a:r>
                        <a:rPr lang="zh-TW" altLang="en-US" sz="1800" b="0" i="0" kern="1200" dirty="0">
                          <a:solidFill>
                            <a:schemeClr val="dk1"/>
                          </a:solidFill>
                          <a:effectLst/>
                          <a:latin typeface="+mn-lt"/>
                          <a:ea typeface="+mn-ea"/>
                          <a:cs typeface="+mn-cs"/>
                        </a:rPr>
                        <a:t>制定和細化初階教師培訓和在職專業學習活動，以遵守開發這些課程的</a:t>
                      </a:r>
                      <a:r>
                        <a:rPr lang="en-US" altLang="zh-TW" sz="1800" b="0" i="0" kern="1200" dirty="0">
                          <a:solidFill>
                            <a:schemeClr val="dk1"/>
                          </a:solidFill>
                          <a:effectLst/>
                          <a:latin typeface="+mn-lt"/>
                          <a:ea typeface="+mn-ea"/>
                          <a:cs typeface="+mn-cs"/>
                        </a:rPr>
                        <a:t>HPS</a:t>
                      </a:r>
                      <a:r>
                        <a:rPr lang="zh-TW" altLang="en-US" sz="1800" b="0" i="0" kern="1200" dirty="0">
                          <a:solidFill>
                            <a:schemeClr val="dk1"/>
                          </a:solidFill>
                          <a:effectLst/>
                          <a:latin typeface="+mn-lt"/>
                          <a:ea typeface="+mn-ea"/>
                          <a:cs typeface="+mn-cs"/>
                        </a:rPr>
                        <a:t>課程和相關標準。 這包含確保有機會參加由外部機構組織的持續專業發展（</a:t>
                      </a:r>
                      <a:r>
                        <a:rPr lang="en-US" altLang="zh-TW" sz="1800" b="0" i="0" kern="1200" dirty="0">
                          <a:solidFill>
                            <a:schemeClr val="dk1"/>
                          </a:solidFill>
                          <a:effectLst/>
                          <a:latin typeface="+mn-lt"/>
                          <a:ea typeface="+mn-ea"/>
                          <a:cs typeface="+mn-cs"/>
                        </a:rPr>
                        <a:t>CPD</a:t>
                      </a:r>
                      <a:r>
                        <a:rPr lang="zh-TW" altLang="en-US" sz="1800" b="0" i="0" kern="1200" dirty="0">
                          <a:solidFill>
                            <a:schemeClr val="dk1"/>
                          </a:solidFill>
                          <a:effectLst/>
                          <a:latin typeface="+mn-lt"/>
                          <a:ea typeface="+mn-ea"/>
                          <a:cs typeface="+mn-cs"/>
                        </a:rPr>
                        <a:t>）認證。</a:t>
                      </a:r>
                    </a:p>
                  </a:txBody>
                  <a:tcPr anchor="ctr"/>
                </a:tc>
                <a:extLst>
                  <a:ext uri="{0D108BD9-81ED-4DB2-BD59-A6C34878D82A}">
                    <a16:rowId xmlns:a16="http://schemas.microsoft.com/office/drawing/2014/main" val="3450903291"/>
                  </a:ext>
                </a:extLst>
              </a:tr>
              <a:tr h="415069">
                <a:tc>
                  <a:txBody>
                    <a:bodyPr/>
                    <a:lstStyle/>
                    <a:p>
                      <a:r>
                        <a:rPr lang="en-US" altLang="zh-TW" b="1" dirty="0">
                          <a:solidFill>
                            <a:schemeClr val="tx1"/>
                          </a:solidFill>
                        </a:rPr>
                        <a:t>10.</a:t>
                      </a:r>
                      <a:r>
                        <a:rPr lang="zh-TW" altLang="en-US" b="1" dirty="0">
                          <a:solidFill>
                            <a:schemeClr val="tx1"/>
                          </a:solidFill>
                        </a:rPr>
                        <a:t>實施學校健康服務</a:t>
                      </a:r>
                    </a:p>
                  </a:txBody>
                  <a:tcPr anchor="ctr"/>
                </a:tc>
                <a:extLst>
                  <a:ext uri="{0D108BD9-81ED-4DB2-BD59-A6C34878D82A}">
                    <a16:rowId xmlns:a16="http://schemas.microsoft.com/office/drawing/2014/main" val="4140106060"/>
                  </a:ext>
                </a:extLst>
              </a:tr>
              <a:tr h="6293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solidFill>
                            <a:schemeClr val="tx1"/>
                          </a:solidFill>
                        </a:rPr>
                        <a:t>根據學校或與學校相關的綜合性健康服務，以支持學生、學生家人和當地社區的健康、福祉及教育成果。</a:t>
                      </a:r>
                    </a:p>
                  </a:txBody>
                  <a:tcPr anchor="ctr"/>
                </a:tc>
                <a:extLst>
                  <a:ext uri="{0D108BD9-81ED-4DB2-BD59-A6C34878D82A}">
                    <a16:rowId xmlns:a16="http://schemas.microsoft.com/office/drawing/2014/main" val="2369699783"/>
                  </a:ext>
                </a:extLst>
              </a:tr>
            </a:tbl>
          </a:graphicData>
        </a:graphic>
      </p:graphicFrame>
    </p:spTree>
    <p:extLst>
      <p:ext uri="{BB962C8B-B14F-4D97-AF65-F5344CB8AC3E}">
        <p14:creationId xmlns:p14="http://schemas.microsoft.com/office/powerpoint/2010/main" val="2311859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F0135FB-E17E-4CB0-98B1-CC3D362AEC64}"/>
              </a:ext>
            </a:extLst>
          </p:cNvPr>
          <p:cNvSpPr>
            <a:spLocks noGrp="1"/>
          </p:cNvSpPr>
          <p:nvPr>
            <p:ph type="title"/>
          </p:nvPr>
        </p:nvSpPr>
        <p:spPr>
          <a:xfrm>
            <a:off x="75500" y="3330431"/>
            <a:ext cx="3280095" cy="864065"/>
          </a:xfrm>
        </p:spPr>
        <p:txBody>
          <a:bodyPr>
            <a:normAutofit/>
          </a:bodyPr>
          <a:lstStyle/>
          <a:p>
            <a:r>
              <a:rPr lang="en-US" altLang="zh-TW" sz="2800" dirty="0"/>
              <a:t>HPS</a:t>
            </a:r>
            <a:r>
              <a:rPr lang="zh-TW" altLang="en-US" sz="2800" dirty="0"/>
              <a:t>實施內涵及策略</a:t>
            </a:r>
          </a:p>
        </p:txBody>
      </p:sp>
      <p:sp>
        <p:nvSpPr>
          <p:cNvPr id="4" name="標題 1">
            <a:extLst>
              <a:ext uri="{FF2B5EF4-FFF2-40B4-BE49-F238E27FC236}">
                <a16:creationId xmlns:a16="http://schemas.microsoft.com/office/drawing/2014/main" id="{E943AA38-DB18-4D11-872B-4CF464A1CEEF}"/>
              </a:ext>
            </a:extLst>
          </p:cNvPr>
          <p:cNvSpPr txBox="1">
            <a:spLocks/>
          </p:cNvSpPr>
          <p:nvPr/>
        </p:nvSpPr>
        <p:spPr>
          <a:xfrm>
            <a:off x="0" y="2048311"/>
            <a:ext cx="3431097" cy="1626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altLang="zh-TW" sz="2400" dirty="0"/>
              <a:t>HPS</a:t>
            </a:r>
            <a:r>
              <a:rPr lang="zh-TW" altLang="en-US" sz="2400" dirty="0"/>
              <a:t> </a:t>
            </a:r>
            <a:endParaRPr lang="en-US" altLang="zh-TW" sz="2400" dirty="0"/>
          </a:p>
          <a:p>
            <a:pPr algn="ctr"/>
            <a:r>
              <a:rPr lang="en-US" altLang="zh-TW" sz="2400" dirty="0"/>
              <a:t>implementation components and strategies</a:t>
            </a:r>
            <a:endParaRPr lang="zh-TW" altLang="en-US" sz="2400" dirty="0"/>
          </a:p>
        </p:txBody>
      </p:sp>
      <p:graphicFrame>
        <p:nvGraphicFramePr>
          <p:cNvPr id="5" name="表格 4">
            <a:extLst>
              <a:ext uri="{FF2B5EF4-FFF2-40B4-BE49-F238E27FC236}">
                <a16:creationId xmlns:a16="http://schemas.microsoft.com/office/drawing/2014/main" id="{AC1BA5F9-F107-475A-9CB5-71D40EF78783}"/>
              </a:ext>
            </a:extLst>
          </p:cNvPr>
          <p:cNvGraphicFramePr>
            <a:graphicFrameLocks noGrp="1"/>
          </p:cNvGraphicFramePr>
          <p:nvPr>
            <p:extLst>
              <p:ext uri="{D42A27DB-BD31-4B8C-83A1-F6EECF244321}">
                <p14:modId xmlns:p14="http://schemas.microsoft.com/office/powerpoint/2010/main" val="1016349627"/>
              </p:ext>
            </p:extLst>
          </p:nvPr>
        </p:nvGraphicFramePr>
        <p:xfrm>
          <a:off x="3592431" y="654973"/>
          <a:ext cx="8319936" cy="3671166"/>
        </p:xfrm>
        <a:graphic>
          <a:graphicData uri="http://schemas.openxmlformats.org/drawingml/2006/table">
            <a:tbl>
              <a:tblPr firstRow="1" bandRow="1">
                <a:tableStyleId>{85BE263C-DBD7-4A20-BB59-AAB30ACAA65A}</a:tableStyleId>
              </a:tblPr>
              <a:tblGrid>
                <a:gridCol w="8319936">
                  <a:extLst>
                    <a:ext uri="{9D8B030D-6E8A-4147-A177-3AD203B41FA5}">
                      <a16:colId xmlns:a16="http://schemas.microsoft.com/office/drawing/2014/main" val="2570331311"/>
                    </a:ext>
                  </a:extLst>
                </a:gridCol>
              </a:tblGrid>
              <a:tr h="494331">
                <a:tc>
                  <a:txBody>
                    <a:bodyPr/>
                    <a:lstStyle/>
                    <a:p>
                      <a:pPr algn="l"/>
                      <a:r>
                        <a:rPr lang="en-US" altLang="zh-TW" sz="2000" dirty="0"/>
                        <a:t>HPS</a:t>
                      </a:r>
                      <a:r>
                        <a:rPr lang="zh-TW" altLang="en-US" sz="2000" dirty="0"/>
                        <a:t> 實施內涵</a:t>
                      </a:r>
                    </a:p>
                  </a:txBody>
                  <a:tcPr anchor="ctr"/>
                </a:tc>
                <a:extLst>
                  <a:ext uri="{0D108BD9-81ED-4DB2-BD59-A6C34878D82A}">
                    <a16:rowId xmlns:a16="http://schemas.microsoft.com/office/drawing/2014/main" val="4167940318"/>
                  </a:ext>
                </a:extLst>
              </a:tr>
              <a:tr h="396352">
                <a:tc>
                  <a:txBody>
                    <a:bodyPr/>
                    <a:lstStyle/>
                    <a:p>
                      <a:r>
                        <a:rPr lang="en-US" altLang="zh-TW" b="1" dirty="0"/>
                        <a:t>11.</a:t>
                      </a:r>
                      <a:r>
                        <a:rPr lang="zh-TW" altLang="en-US" b="1" dirty="0"/>
                        <a:t>學生參與</a:t>
                      </a:r>
                      <a:endParaRPr lang="en-US" altLang="zh-TW" b="1" dirty="0"/>
                    </a:p>
                  </a:txBody>
                  <a:tcPr anchor="ctr"/>
                </a:tc>
                <a:extLst>
                  <a:ext uri="{0D108BD9-81ED-4DB2-BD59-A6C34878D82A}">
                    <a16:rowId xmlns:a16="http://schemas.microsoft.com/office/drawing/2014/main" val="2566546322"/>
                  </a:ext>
                </a:extLst>
              </a:tr>
              <a:tr h="408957">
                <a:tc>
                  <a:txBody>
                    <a:bodyPr/>
                    <a:lstStyle/>
                    <a:p>
                      <a:r>
                        <a:rPr lang="zh-TW" altLang="en-US" dirty="0">
                          <a:solidFill>
                            <a:schemeClr val="tx1"/>
                          </a:solidFill>
                        </a:rPr>
                        <a:t>兒童和青少年（學生）能有道德及有意義地參與在學校或社區有關</a:t>
                      </a:r>
                      <a:r>
                        <a:rPr lang="en-US" altLang="zh-TW" dirty="0">
                          <a:solidFill>
                            <a:schemeClr val="tx1"/>
                          </a:solidFill>
                        </a:rPr>
                        <a:t>HPS</a:t>
                      </a:r>
                      <a:r>
                        <a:rPr lang="zh-TW" altLang="en-US" dirty="0">
                          <a:solidFill>
                            <a:schemeClr val="tx1"/>
                          </a:solidFill>
                        </a:rPr>
                        <a:t>活動的機會。</a:t>
                      </a:r>
                    </a:p>
                  </a:txBody>
                  <a:tcPr anchor="ctr"/>
                </a:tc>
                <a:extLst>
                  <a:ext uri="{0D108BD9-81ED-4DB2-BD59-A6C34878D82A}">
                    <a16:rowId xmlns:a16="http://schemas.microsoft.com/office/drawing/2014/main" val="3924484551"/>
                  </a:ext>
                </a:extLst>
              </a:tr>
              <a:tr h="396352">
                <a:tc>
                  <a:txBody>
                    <a:bodyPr/>
                    <a:lstStyle/>
                    <a:p>
                      <a:r>
                        <a:rPr lang="en-US" altLang="zh-TW" b="1" dirty="0"/>
                        <a:t>12.</a:t>
                      </a:r>
                      <a:r>
                        <a:rPr lang="zh-TW" altLang="en-US" b="1" dirty="0"/>
                        <a:t>家長、照顧者及當地社區參與</a:t>
                      </a:r>
                    </a:p>
                  </a:txBody>
                  <a:tcPr anchor="ctr"/>
                </a:tc>
                <a:extLst>
                  <a:ext uri="{0D108BD9-81ED-4DB2-BD59-A6C34878D82A}">
                    <a16:rowId xmlns:a16="http://schemas.microsoft.com/office/drawing/2014/main" val="2695883524"/>
                  </a:ext>
                </a:extLst>
              </a:tr>
              <a:tr h="627652">
                <a:tc>
                  <a:txBody>
                    <a:bodyPr/>
                    <a:lstStyle/>
                    <a:p>
                      <a:pPr fontAlgn="t"/>
                      <a:r>
                        <a:rPr lang="zh-TW" altLang="en-US" sz="1800" b="0" i="0" kern="1200" dirty="0">
                          <a:solidFill>
                            <a:schemeClr val="tx1"/>
                          </a:solidFill>
                          <a:effectLst/>
                          <a:latin typeface="+mn-lt"/>
                          <a:ea typeface="+mn-ea"/>
                          <a:cs typeface="+mn-cs"/>
                        </a:rPr>
                        <a:t>父母、照顧者和當地社區成員（包括企業所有者）應有道德（自願）並有意義地參與他們所住當地社區內學校的</a:t>
                      </a:r>
                      <a:r>
                        <a:rPr lang="en-US" altLang="zh-TW" sz="1800" b="0" i="0" kern="1200" dirty="0">
                          <a:solidFill>
                            <a:schemeClr val="tx1"/>
                          </a:solidFill>
                          <a:effectLst/>
                          <a:latin typeface="+mn-lt"/>
                          <a:ea typeface="+mn-ea"/>
                          <a:cs typeface="+mn-cs"/>
                        </a:rPr>
                        <a:t>HPS</a:t>
                      </a:r>
                      <a:r>
                        <a:rPr lang="zh-TW" altLang="en-US" sz="1800" b="0" i="0" kern="1200" dirty="0">
                          <a:solidFill>
                            <a:schemeClr val="tx1"/>
                          </a:solidFill>
                          <a:effectLst/>
                          <a:latin typeface="+mn-lt"/>
                          <a:ea typeface="+mn-ea"/>
                          <a:cs typeface="+mn-cs"/>
                        </a:rPr>
                        <a:t>活動計劃、設計和評估的機會。</a:t>
                      </a:r>
                    </a:p>
                  </a:txBody>
                  <a:tcPr anchor="ctr"/>
                </a:tc>
                <a:extLst>
                  <a:ext uri="{0D108BD9-81ED-4DB2-BD59-A6C34878D82A}">
                    <a16:rowId xmlns:a16="http://schemas.microsoft.com/office/drawing/2014/main" val="569557454"/>
                  </a:ext>
                </a:extLst>
              </a:tr>
              <a:tr h="463891">
                <a:tc>
                  <a:txBody>
                    <a:bodyPr/>
                    <a:lstStyle/>
                    <a:p>
                      <a:r>
                        <a:rPr lang="en-US" altLang="zh-TW" b="1" dirty="0"/>
                        <a:t>13.</a:t>
                      </a:r>
                      <a:r>
                        <a:rPr lang="zh-TW" altLang="en-US" b="1" dirty="0"/>
                        <a:t>監控與評估</a:t>
                      </a:r>
                    </a:p>
                  </a:txBody>
                  <a:tcPr anchor="ctr"/>
                </a:tc>
                <a:extLst>
                  <a:ext uri="{0D108BD9-81ED-4DB2-BD59-A6C34878D82A}">
                    <a16:rowId xmlns:a16="http://schemas.microsoft.com/office/drawing/2014/main" val="2612181780"/>
                  </a:ext>
                </a:extLst>
              </a:tr>
              <a:tr h="600985">
                <a:tc>
                  <a:txBody>
                    <a:bodyPr/>
                    <a:lstStyle/>
                    <a:p>
                      <a:r>
                        <a:rPr lang="zh-TW" altLang="en-US" dirty="0">
                          <a:solidFill>
                            <a:schemeClr val="tx1"/>
                          </a:solidFill>
                        </a:rPr>
                        <a:t>設計、開發和共享經驗，以收集，分類和存儲、分析數據、生成報告並傳播調查結果，並滾動式調整</a:t>
                      </a:r>
                      <a:r>
                        <a:rPr lang="en-US" altLang="zh-TW" dirty="0">
                          <a:solidFill>
                            <a:schemeClr val="tx1"/>
                          </a:solidFill>
                        </a:rPr>
                        <a:t>HPS</a:t>
                      </a:r>
                      <a:r>
                        <a:rPr lang="zh-TW" altLang="en-US" dirty="0">
                          <a:solidFill>
                            <a:schemeClr val="tx1"/>
                          </a:solidFill>
                        </a:rPr>
                        <a:t>系統。 這包括評估能力建設活動。</a:t>
                      </a:r>
                    </a:p>
                  </a:txBody>
                  <a:tcPr anchor="ctr"/>
                </a:tc>
                <a:extLst>
                  <a:ext uri="{0D108BD9-81ED-4DB2-BD59-A6C34878D82A}">
                    <a16:rowId xmlns:a16="http://schemas.microsoft.com/office/drawing/2014/main" val="3189197817"/>
                  </a:ext>
                </a:extLst>
              </a:tr>
            </a:tbl>
          </a:graphicData>
        </a:graphic>
      </p:graphicFrame>
    </p:spTree>
    <p:extLst>
      <p:ext uri="{BB962C8B-B14F-4D97-AF65-F5344CB8AC3E}">
        <p14:creationId xmlns:p14="http://schemas.microsoft.com/office/powerpoint/2010/main" val="2740540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40115B9F-FC1C-468F-9FA5-59159424C76B}"/>
              </a:ext>
            </a:extLst>
          </p:cNvPr>
          <p:cNvPicPr>
            <a:picLocks noChangeAspect="1"/>
          </p:cNvPicPr>
          <p:nvPr/>
        </p:nvPicPr>
        <p:blipFill>
          <a:blip r:embed="rId2"/>
          <a:stretch>
            <a:fillRect/>
          </a:stretch>
        </p:blipFill>
        <p:spPr>
          <a:xfrm>
            <a:off x="0" y="794926"/>
            <a:ext cx="12192000" cy="5268148"/>
          </a:xfrm>
          <a:prstGeom prst="rect">
            <a:avLst/>
          </a:prstGeom>
        </p:spPr>
      </p:pic>
      <p:sp>
        <p:nvSpPr>
          <p:cNvPr id="4" name="文字方塊 3">
            <a:extLst>
              <a:ext uri="{FF2B5EF4-FFF2-40B4-BE49-F238E27FC236}">
                <a16:creationId xmlns:a16="http://schemas.microsoft.com/office/drawing/2014/main" id="{0EC9826B-606C-468B-9BCB-3B64AAFC0C61}"/>
              </a:ext>
            </a:extLst>
          </p:cNvPr>
          <p:cNvSpPr txBox="1"/>
          <p:nvPr/>
        </p:nvSpPr>
        <p:spPr>
          <a:xfrm>
            <a:off x="260058" y="201336"/>
            <a:ext cx="6239209" cy="461665"/>
          </a:xfrm>
          <a:prstGeom prst="rect">
            <a:avLst/>
          </a:prstGeom>
          <a:noFill/>
        </p:spPr>
        <p:txBody>
          <a:bodyPr wrap="none" rtlCol="0">
            <a:spAutoFit/>
          </a:bodyPr>
          <a:lstStyle/>
          <a:p>
            <a:pPr marL="285750" indent="-285750">
              <a:buFont typeface="Wingdings" panose="05000000000000000000" pitchFamily="2" charset="2"/>
              <a:buChar char="Ø"/>
            </a:pPr>
            <a:r>
              <a:rPr lang="en-US" altLang="zh-TW" sz="2400" dirty="0">
                <a:latin typeface="+mn-ea"/>
              </a:rPr>
              <a:t>8</a:t>
            </a:r>
            <a:r>
              <a:rPr lang="zh-TW" altLang="en-US" sz="2400" dirty="0">
                <a:latin typeface="+mn-ea"/>
              </a:rPr>
              <a:t>個國際標準對應</a:t>
            </a:r>
            <a:r>
              <a:rPr lang="en-US" altLang="zh-TW" sz="2400" dirty="0">
                <a:latin typeface="+mn-ea"/>
              </a:rPr>
              <a:t>13</a:t>
            </a:r>
            <a:r>
              <a:rPr lang="zh-TW" altLang="en-US" sz="2400" dirty="0">
                <a:latin typeface="+mn-ea"/>
              </a:rPr>
              <a:t>個實施內涵運作模式圖</a:t>
            </a:r>
          </a:p>
        </p:txBody>
      </p:sp>
    </p:spTree>
    <p:extLst>
      <p:ext uri="{BB962C8B-B14F-4D97-AF65-F5344CB8AC3E}">
        <p14:creationId xmlns:p14="http://schemas.microsoft.com/office/powerpoint/2010/main" val="2226957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70C9CE-D132-4DBA-9453-FF62BECC3FB0}"/>
              </a:ext>
            </a:extLst>
          </p:cNvPr>
          <p:cNvSpPr>
            <a:spLocks noGrp="1"/>
          </p:cNvSpPr>
          <p:nvPr>
            <p:ph type="title"/>
          </p:nvPr>
        </p:nvSpPr>
        <p:spPr>
          <a:xfrm>
            <a:off x="67111" y="1989623"/>
            <a:ext cx="3171038" cy="1434805"/>
          </a:xfrm>
        </p:spPr>
        <p:txBody>
          <a:bodyPr>
            <a:normAutofit/>
          </a:bodyPr>
          <a:lstStyle/>
          <a:p>
            <a:pPr algn="ctr"/>
            <a:r>
              <a:rPr lang="en-US" altLang="zh-TW" sz="3200" dirty="0"/>
              <a:t>HPS Implementation Stakeholders</a:t>
            </a:r>
            <a:endParaRPr lang="zh-TW" altLang="en-US" sz="3200" dirty="0"/>
          </a:p>
        </p:txBody>
      </p:sp>
      <p:sp>
        <p:nvSpPr>
          <p:cNvPr id="3" name="內容版面配置區 2">
            <a:extLst>
              <a:ext uri="{FF2B5EF4-FFF2-40B4-BE49-F238E27FC236}">
                <a16:creationId xmlns:a16="http://schemas.microsoft.com/office/drawing/2014/main" id="{89640CE5-A1E2-4315-A698-66373133A409}"/>
              </a:ext>
            </a:extLst>
          </p:cNvPr>
          <p:cNvSpPr>
            <a:spLocks noGrp="1"/>
          </p:cNvSpPr>
          <p:nvPr>
            <p:ph idx="1"/>
          </p:nvPr>
        </p:nvSpPr>
        <p:spPr>
          <a:xfrm>
            <a:off x="3770850" y="939609"/>
            <a:ext cx="7315200" cy="4337066"/>
          </a:xfrm>
        </p:spPr>
        <p:txBody>
          <a:bodyPr>
            <a:normAutofit/>
          </a:bodyPr>
          <a:lstStyle/>
          <a:p>
            <a:pPr>
              <a:buFont typeface="Wingdings" panose="05000000000000000000" pitchFamily="2" charset="2"/>
              <a:buChar char="Ø"/>
            </a:pPr>
            <a:r>
              <a:rPr lang="zh-TW" altLang="en-US" dirty="0"/>
              <a:t>分析利益關係者（角色與責任）以有利</a:t>
            </a:r>
            <a:r>
              <a:rPr lang="en-US" altLang="zh-TW" dirty="0"/>
              <a:t>HPS</a:t>
            </a:r>
            <a:r>
              <a:rPr lang="zh-TW" altLang="en-US" dirty="0"/>
              <a:t>之實施。</a:t>
            </a:r>
            <a:endParaRPr lang="en-US" altLang="zh-TW" dirty="0"/>
          </a:p>
          <a:p>
            <a:pPr marL="457200" indent="-457200">
              <a:buFont typeface="+mj-lt"/>
              <a:buAutoNum type="arabicPeriod"/>
            </a:pPr>
            <a:r>
              <a:rPr lang="zh-TW" altLang="en-US" dirty="0"/>
              <a:t>誰是與</a:t>
            </a:r>
            <a:r>
              <a:rPr lang="en-US" altLang="zh-TW" dirty="0"/>
              <a:t>HPS</a:t>
            </a:r>
            <a:r>
              <a:rPr lang="zh-TW" altLang="en-US" dirty="0"/>
              <a:t>實施有關的主要利益關係者（以及以何種方式）？</a:t>
            </a:r>
          </a:p>
          <a:p>
            <a:pPr marL="457200" indent="-457200">
              <a:buFont typeface="+mj-lt"/>
              <a:buAutoNum type="arabicPeriod"/>
            </a:pPr>
            <a:r>
              <a:rPr lang="zh-TW" altLang="en-US" dirty="0"/>
              <a:t>誰對計劃的</a:t>
            </a:r>
            <a:r>
              <a:rPr lang="en-US" altLang="zh-TW" dirty="0"/>
              <a:t>HPS</a:t>
            </a:r>
            <a:r>
              <a:rPr lang="zh-TW" altLang="en-US" dirty="0"/>
              <a:t>實施活動有直接或間接的影響？</a:t>
            </a:r>
          </a:p>
          <a:p>
            <a:pPr marL="457200" indent="-457200">
              <a:buFont typeface="+mj-lt"/>
              <a:buAutoNum type="arabicPeriod"/>
            </a:pPr>
            <a:r>
              <a:rPr lang="zh-TW" altLang="en-US" dirty="0"/>
              <a:t>誰對地方層級、中央政府或國際層面的</a:t>
            </a:r>
            <a:r>
              <a:rPr lang="en-US" altLang="zh-TW" dirty="0"/>
              <a:t>HPS</a:t>
            </a:r>
            <a:r>
              <a:rPr lang="zh-TW" altLang="en-US" dirty="0"/>
              <a:t>實施感興趣？</a:t>
            </a:r>
          </a:p>
          <a:p>
            <a:pPr marL="457200" indent="-457200">
              <a:buFont typeface="+mj-lt"/>
              <a:buAutoNum type="arabicPeriod"/>
            </a:pPr>
            <a:r>
              <a:rPr lang="zh-TW" altLang="en-US" dirty="0"/>
              <a:t>誰有經驗或可以幫助實現</a:t>
            </a:r>
            <a:r>
              <a:rPr lang="en-US" altLang="zh-TW" dirty="0"/>
              <a:t>HPS</a:t>
            </a:r>
            <a:r>
              <a:rPr lang="zh-TW" altLang="en-US" dirty="0"/>
              <a:t>實施的目標？</a:t>
            </a:r>
          </a:p>
          <a:p>
            <a:pPr marL="457200" indent="-457200">
              <a:buFont typeface="+mj-lt"/>
              <a:buAutoNum type="arabicPeriod"/>
            </a:pPr>
            <a:r>
              <a:rPr lang="zh-TW" altLang="en-US" dirty="0"/>
              <a:t>誰需要參與</a:t>
            </a:r>
            <a:r>
              <a:rPr lang="en-US" altLang="zh-TW" dirty="0"/>
              <a:t>HPS</a:t>
            </a:r>
            <a:r>
              <a:rPr lang="zh-TW" altLang="en-US" dirty="0"/>
              <a:t>計劃流程的主要利益關係者？</a:t>
            </a:r>
          </a:p>
          <a:p>
            <a:pPr marL="457200" indent="-457200">
              <a:buFont typeface="+mj-lt"/>
              <a:buAutoNum type="arabicPeriod"/>
            </a:pPr>
            <a:r>
              <a:rPr lang="zh-TW" altLang="en-US" dirty="0"/>
              <a:t>誰可以通過他們的作為或不作為為</a:t>
            </a:r>
            <a:r>
              <a:rPr lang="en-US" altLang="zh-TW" dirty="0"/>
              <a:t>HPS</a:t>
            </a:r>
            <a:r>
              <a:rPr lang="zh-TW" altLang="en-US" dirty="0"/>
              <a:t>實施做出貢獻？</a:t>
            </a:r>
          </a:p>
          <a:p>
            <a:pPr marL="457200" indent="-457200">
              <a:buFont typeface="+mj-lt"/>
              <a:buAutoNum type="arabicPeriod"/>
            </a:pPr>
            <a:r>
              <a:rPr lang="zh-TW" altLang="en-US" dirty="0"/>
              <a:t>誰可能會阻礙</a:t>
            </a:r>
            <a:r>
              <a:rPr lang="en-US" altLang="zh-TW" dirty="0"/>
              <a:t>HPS</a:t>
            </a:r>
            <a:r>
              <a:rPr lang="zh-TW" altLang="en-US" dirty="0"/>
              <a:t>的實施？為什麼？如何克服？</a:t>
            </a:r>
          </a:p>
          <a:p>
            <a:pPr marL="457200" indent="-457200">
              <a:buFont typeface="+mj-lt"/>
              <a:buAutoNum type="arabicPeriod"/>
            </a:pPr>
            <a:r>
              <a:rPr lang="zh-TW" altLang="en-US" dirty="0"/>
              <a:t>誰可以幫助您實施</a:t>
            </a:r>
            <a:r>
              <a:rPr lang="en-US" altLang="zh-TW" dirty="0"/>
              <a:t>HPS</a:t>
            </a:r>
            <a:r>
              <a:rPr lang="zh-TW" altLang="en-US" dirty="0"/>
              <a:t>？</a:t>
            </a:r>
          </a:p>
        </p:txBody>
      </p:sp>
      <p:sp>
        <p:nvSpPr>
          <p:cNvPr id="4" name="文字方塊 3">
            <a:extLst>
              <a:ext uri="{FF2B5EF4-FFF2-40B4-BE49-F238E27FC236}">
                <a16:creationId xmlns:a16="http://schemas.microsoft.com/office/drawing/2014/main" id="{C0320FF2-8BA6-494F-81B2-99E6690C0915}"/>
              </a:ext>
            </a:extLst>
          </p:cNvPr>
          <p:cNvSpPr txBox="1"/>
          <p:nvPr/>
        </p:nvSpPr>
        <p:spPr>
          <a:xfrm>
            <a:off x="415254" y="3424428"/>
            <a:ext cx="2474753" cy="954107"/>
          </a:xfrm>
          <a:prstGeom prst="rect">
            <a:avLst/>
          </a:prstGeom>
          <a:noFill/>
        </p:spPr>
        <p:txBody>
          <a:bodyPr wrap="square" rtlCol="0">
            <a:spAutoFit/>
          </a:bodyPr>
          <a:lstStyle/>
          <a:p>
            <a:pPr algn="ctr"/>
            <a:r>
              <a:rPr lang="en-US" altLang="zh-TW" sz="2800" dirty="0">
                <a:solidFill>
                  <a:schemeClr val="bg1"/>
                </a:solidFill>
              </a:rPr>
              <a:t>HPS</a:t>
            </a:r>
            <a:r>
              <a:rPr lang="zh-TW" altLang="en-US" sz="2800" dirty="0">
                <a:solidFill>
                  <a:schemeClr val="bg1"/>
                </a:solidFill>
              </a:rPr>
              <a:t>實施</a:t>
            </a:r>
            <a:endParaRPr lang="en-US" altLang="zh-TW" sz="2800" dirty="0">
              <a:solidFill>
                <a:schemeClr val="bg1"/>
              </a:solidFill>
            </a:endParaRPr>
          </a:p>
          <a:p>
            <a:pPr algn="ctr"/>
            <a:r>
              <a:rPr lang="zh-TW" altLang="en-US" sz="2800" dirty="0">
                <a:solidFill>
                  <a:schemeClr val="bg1"/>
                </a:solidFill>
              </a:rPr>
              <a:t>的利益關係者</a:t>
            </a:r>
          </a:p>
        </p:txBody>
      </p:sp>
    </p:spTree>
    <p:extLst>
      <p:ext uri="{BB962C8B-B14F-4D97-AF65-F5344CB8AC3E}">
        <p14:creationId xmlns:p14="http://schemas.microsoft.com/office/powerpoint/2010/main" val="3960108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C50FAF6-A15E-403D-80F0-BDF439ECCA89}"/>
              </a:ext>
            </a:extLst>
          </p:cNvPr>
          <p:cNvSpPr>
            <a:spLocks noGrp="1"/>
          </p:cNvSpPr>
          <p:nvPr>
            <p:ph type="title"/>
          </p:nvPr>
        </p:nvSpPr>
        <p:spPr>
          <a:xfrm>
            <a:off x="162235" y="1855399"/>
            <a:ext cx="3270456" cy="1921367"/>
          </a:xfrm>
        </p:spPr>
        <p:txBody>
          <a:bodyPr>
            <a:normAutofit/>
          </a:bodyPr>
          <a:lstStyle/>
          <a:p>
            <a:r>
              <a:rPr lang="en-US" altLang="zh-TW" sz="3200" dirty="0"/>
              <a:t>Global Standards for the HPS system</a:t>
            </a:r>
            <a:endParaRPr lang="zh-TW" altLang="en-US" sz="3200" dirty="0"/>
          </a:p>
        </p:txBody>
      </p:sp>
      <p:pic>
        <p:nvPicPr>
          <p:cNvPr id="10" name="內容版面配置區 9">
            <a:extLst>
              <a:ext uri="{FF2B5EF4-FFF2-40B4-BE49-F238E27FC236}">
                <a16:creationId xmlns:a16="http://schemas.microsoft.com/office/drawing/2014/main" id="{7B76A32F-E2B7-4879-98F7-AFAA7C595ADA}"/>
              </a:ext>
            </a:extLst>
          </p:cNvPr>
          <p:cNvPicPr>
            <a:picLocks noGrp="1" noChangeAspect="1"/>
          </p:cNvPicPr>
          <p:nvPr>
            <p:ph idx="1"/>
          </p:nvPr>
        </p:nvPicPr>
        <p:blipFill rotWithShape="1">
          <a:blip r:embed="rId2"/>
          <a:srcRect t="2926" b="25321"/>
          <a:stretch/>
        </p:blipFill>
        <p:spPr>
          <a:xfrm>
            <a:off x="3432691" y="469784"/>
            <a:ext cx="8169283" cy="3909270"/>
          </a:xfrm>
        </p:spPr>
      </p:pic>
      <p:sp>
        <p:nvSpPr>
          <p:cNvPr id="4" name="標題 1">
            <a:extLst>
              <a:ext uri="{FF2B5EF4-FFF2-40B4-BE49-F238E27FC236}">
                <a16:creationId xmlns:a16="http://schemas.microsoft.com/office/drawing/2014/main" id="{8C68CFF5-3502-4468-9E40-4CFD074A7483}"/>
              </a:ext>
            </a:extLst>
          </p:cNvPr>
          <p:cNvSpPr txBox="1">
            <a:spLocks/>
          </p:cNvSpPr>
          <p:nvPr/>
        </p:nvSpPr>
        <p:spPr>
          <a:xfrm>
            <a:off x="162235" y="3202498"/>
            <a:ext cx="3201749" cy="13084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zh-TW" altLang="en-US" sz="3000" dirty="0"/>
              <a:t>健康促進學校系統的國際標準</a:t>
            </a:r>
          </a:p>
        </p:txBody>
      </p:sp>
      <p:sp>
        <p:nvSpPr>
          <p:cNvPr id="12" name="文字方塊 11">
            <a:extLst>
              <a:ext uri="{FF2B5EF4-FFF2-40B4-BE49-F238E27FC236}">
                <a16:creationId xmlns:a16="http://schemas.microsoft.com/office/drawing/2014/main" id="{D7D9F6CE-AC5F-4797-A484-C2FB2EDB374A}"/>
              </a:ext>
            </a:extLst>
          </p:cNvPr>
          <p:cNvSpPr txBox="1"/>
          <p:nvPr/>
        </p:nvSpPr>
        <p:spPr>
          <a:xfrm>
            <a:off x="3596081" y="4757000"/>
            <a:ext cx="8307897" cy="1631216"/>
          </a:xfrm>
          <a:prstGeom prst="rect">
            <a:avLst/>
          </a:prstGeom>
          <a:noFill/>
        </p:spPr>
        <p:txBody>
          <a:bodyPr wrap="square" rtlCol="0">
            <a:spAutoFit/>
          </a:bodyPr>
          <a:lstStyle/>
          <a:p>
            <a:pPr marL="342900" indent="-342900">
              <a:buFont typeface="Arial" panose="020B0604020202020204" pitchFamily="34" charset="0"/>
              <a:buChar char="•"/>
            </a:pPr>
            <a:r>
              <a:rPr lang="zh-TW" altLang="zh-TW" sz="2000" dirty="0">
                <a:solidFill>
                  <a:schemeClr val="tx1">
                    <a:lumMod val="65000"/>
                    <a:lumOff val="35000"/>
                  </a:schemeClr>
                </a:solidFill>
                <a:latin typeface="+mn-ea"/>
              </a:rPr>
              <a:t>這個八個標準是一套整體系統，並以</a:t>
            </a:r>
            <a:r>
              <a:rPr lang="en-US" altLang="zh-TW" sz="2000" dirty="0">
                <a:solidFill>
                  <a:schemeClr val="tx1">
                    <a:lumMod val="65000"/>
                    <a:lumOff val="35000"/>
                  </a:schemeClr>
                </a:solidFill>
                <a:latin typeface="+mn-ea"/>
              </a:rPr>
              <a:t>HPS</a:t>
            </a:r>
            <a:r>
              <a:rPr lang="zh-TW" altLang="zh-TW" sz="2000" dirty="0">
                <a:solidFill>
                  <a:schemeClr val="tx1">
                    <a:lumMod val="65000"/>
                    <a:lumOff val="35000"/>
                  </a:schemeClr>
                </a:solidFill>
                <a:latin typeface="+mn-ea"/>
              </a:rPr>
              <a:t>作為系統運作的主軸。</a:t>
            </a:r>
            <a:endParaRPr lang="en-US" altLang="zh-TW" sz="2000" dirty="0">
              <a:solidFill>
                <a:schemeClr val="tx1">
                  <a:lumMod val="65000"/>
                  <a:lumOff val="35000"/>
                </a:schemeClr>
              </a:solidFill>
              <a:latin typeface="+mn-ea"/>
            </a:endParaRPr>
          </a:p>
          <a:p>
            <a:pPr marL="342900" indent="-342900">
              <a:buFont typeface="Arial" panose="020B0604020202020204" pitchFamily="34" charset="0"/>
              <a:buChar char="•"/>
            </a:pPr>
            <a:r>
              <a:rPr lang="zh-TW" altLang="zh-TW" sz="2000" dirty="0">
                <a:solidFill>
                  <a:schemeClr val="tx1">
                    <a:lumMod val="65000"/>
                    <a:lumOff val="35000"/>
                  </a:schemeClr>
                </a:solidFill>
                <a:latin typeface="+mn-ea"/>
              </a:rPr>
              <a:t>此套系統特性是</a:t>
            </a:r>
            <a:r>
              <a:rPr lang="zh-TW" altLang="zh-TW" sz="2000" b="1" dirty="0">
                <a:solidFill>
                  <a:schemeClr val="tx1">
                    <a:lumMod val="65000"/>
                    <a:lumOff val="35000"/>
                  </a:schemeClr>
                </a:solidFill>
                <a:latin typeface="+mn-ea"/>
              </a:rPr>
              <a:t>靈活</a:t>
            </a:r>
            <a:r>
              <a:rPr lang="zh-TW" altLang="zh-TW" sz="2000" dirty="0">
                <a:solidFill>
                  <a:schemeClr val="tx1">
                    <a:lumMod val="65000"/>
                    <a:lumOff val="35000"/>
                  </a:schemeClr>
                </a:solidFill>
                <a:latin typeface="+mn-ea"/>
              </a:rPr>
              <a:t>且</a:t>
            </a:r>
            <a:r>
              <a:rPr lang="zh-TW" altLang="zh-TW" sz="2000" b="1" dirty="0">
                <a:solidFill>
                  <a:schemeClr val="tx1">
                    <a:lumMod val="65000"/>
                    <a:lumOff val="35000"/>
                  </a:schemeClr>
                </a:solidFill>
                <a:latin typeface="+mn-ea"/>
              </a:rPr>
              <a:t>動態</a:t>
            </a:r>
            <a:r>
              <a:rPr lang="zh-TW" altLang="zh-TW" sz="2000" dirty="0">
                <a:solidFill>
                  <a:schemeClr val="tx1">
                    <a:lumMod val="65000"/>
                    <a:lumOff val="35000"/>
                  </a:schemeClr>
                </a:solidFill>
                <a:latin typeface="+mn-ea"/>
              </a:rPr>
              <a:t>的。可以透過不同角度，不同切入點實施健康促進學校計畫，且可同時實施一個或多個標準</a:t>
            </a:r>
            <a:r>
              <a:rPr lang="zh-TW" altLang="en-US" sz="2000" dirty="0">
                <a:solidFill>
                  <a:schemeClr val="tx1">
                    <a:lumMod val="65000"/>
                    <a:lumOff val="35000"/>
                  </a:schemeClr>
                </a:solidFill>
                <a:latin typeface="+mn-ea"/>
              </a:rPr>
              <a:t>。</a:t>
            </a:r>
            <a:endParaRPr lang="zh-TW" altLang="zh-TW" sz="2000" dirty="0">
              <a:solidFill>
                <a:schemeClr val="tx1">
                  <a:lumMod val="65000"/>
                  <a:lumOff val="35000"/>
                </a:schemeClr>
              </a:solidFill>
              <a:latin typeface="+mn-ea"/>
            </a:endParaRPr>
          </a:p>
          <a:p>
            <a:pPr marL="342900" indent="-342900">
              <a:buFont typeface="Arial" panose="020B0604020202020204" pitchFamily="34" charset="0"/>
              <a:buChar char="•"/>
            </a:pPr>
            <a:r>
              <a:rPr lang="zh-TW" altLang="en-US" sz="2000" dirty="0">
                <a:solidFill>
                  <a:schemeClr val="tx1">
                    <a:lumMod val="65000"/>
                    <a:lumOff val="35000"/>
                  </a:schemeClr>
                </a:solidFill>
                <a:latin typeface="+mn-ea"/>
              </a:rPr>
              <a:t>此系統</a:t>
            </a:r>
            <a:r>
              <a:rPr lang="zh-TW" altLang="zh-TW" sz="2000" dirty="0">
                <a:solidFill>
                  <a:schemeClr val="tx1">
                    <a:lumMod val="65000"/>
                    <a:lumOff val="35000"/>
                  </a:schemeClr>
                </a:solidFill>
                <a:latin typeface="+mn-ea"/>
              </a:rPr>
              <a:t>也希望能建立一套</a:t>
            </a:r>
            <a:r>
              <a:rPr lang="zh-TW" altLang="en-US" sz="2000" b="1" dirty="0">
                <a:solidFill>
                  <a:schemeClr val="tx1">
                    <a:lumMod val="65000"/>
                    <a:lumOff val="35000"/>
                  </a:schemeClr>
                </a:solidFill>
                <a:latin typeface="+mn-ea"/>
              </a:rPr>
              <a:t>永續</a:t>
            </a:r>
            <a:r>
              <a:rPr lang="zh-TW" altLang="zh-TW" sz="2000" dirty="0">
                <a:solidFill>
                  <a:schemeClr val="tx1">
                    <a:lumMod val="65000"/>
                    <a:lumOff val="35000"/>
                  </a:schemeClr>
                </a:solidFill>
                <a:latin typeface="+mn-ea"/>
              </a:rPr>
              <a:t>、</a:t>
            </a:r>
            <a:r>
              <a:rPr lang="zh-TW" altLang="zh-TW" sz="2000" b="1" dirty="0">
                <a:solidFill>
                  <a:schemeClr val="tx1">
                    <a:lumMod val="65000"/>
                    <a:lumOff val="35000"/>
                  </a:schemeClr>
                </a:solidFill>
                <a:latin typeface="+mn-ea"/>
              </a:rPr>
              <a:t>符合學校</a:t>
            </a:r>
            <a:r>
              <a:rPr lang="zh-TW" altLang="zh-TW" sz="2000" dirty="0">
                <a:solidFill>
                  <a:schemeClr val="tx1">
                    <a:lumMod val="65000"/>
                    <a:lumOff val="35000"/>
                  </a:schemeClr>
                </a:solidFill>
                <a:latin typeface="+mn-ea"/>
              </a:rPr>
              <a:t>的健康和福祉，並能在學校經營中實施的方法。</a:t>
            </a:r>
          </a:p>
        </p:txBody>
      </p:sp>
      <p:sp>
        <p:nvSpPr>
          <p:cNvPr id="13" name="文字方塊 12">
            <a:extLst>
              <a:ext uri="{FF2B5EF4-FFF2-40B4-BE49-F238E27FC236}">
                <a16:creationId xmlns:a16="http://schemas.microsoft.com/office/drawing/2014/main" id="{330BEC8D-D66C-4C76-8B56-ADF45126BE6D}"/>
              </a:ext>
            </a:extLst>
          </p:cNvPr>
          <p:cNvSpPr txBox="1"/>
          <p:nvPr/>
        </p:nvSpPr>
        <p:spPr>
          <a:xfrm>
            <a:off x="7232506" y="4297279"/>
            <a:ext cx="4671472" cy="307777"/>
          </a:xfrm>
          <a:prstGeom prst="rect">
            <a:avLst/>
          </a:prstGeom>
          <a:noFill/>
        </p:spPr>
        <p:txBody>
          <a:bodyPr wrap="none" rtlCol="0">
            <a:spAutoFit/>
          </a:bodyPr>
          <a:lstStyle/>
          <a:p>
            <a:r>
              <a:rPr lang="en-US" altLang="zh-TW" sz="1400" i="1" dirty="0">
                <a:latin typeface="Arial" panose="020B0604020202020204" pitchFamily="34" charset="0"/>
                <a:cs typeface="Arial" panose="020B0604020202020204" pitchFamily="34" charset="0"/>
              </a:rPr>
              <a:t>Figure 2. Global Standards for Health Promoting schools</a:t>
            </a:r>
            <a:endParaRPr lang="zh-TW" altLang="en-US"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5081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70C9CE-D132-4DBA-9453-FF62BECC3FB0}"/>
              </a:ext>
            </a:extLst>
          </p:cNvPr>
          <p:cNvSpPr>
            <a:spLocks noGrp="1"/>
          </p:cNvSpPr>
          <p:nvPr>
            <p:ph type="title"/>
          </p:nvPr>
        </p:nvSpPr>
        <p:spPr>
          <a:xfrm>
            <a:off x="67111" y="1989623"/>
            <a:ext cx="3171038" cy="1434805"/>
          </a:xfrm>
        </p:spPr>
        <p:txBody>
          <a:bodyPr>
            <a:normAutofit/>
          </a:bodyPr>
          <a:lstStyle/>
          <a:p>
            <a:pPr algn="ctr"/>
            <a:r>
              <a:rPr lang="en-US" altLang="zh-TW" sz="3200" dirty="0"/>
              <a:t>HPS Implementation Stakeholders</a:t>
            </a:r>
            <a:endParaRPr lang="zh-TW" altLang="en-US" sz="3200" dirty="0"/>
          </a:p>
        </p:txBody>
      </p:sp>
      <p:sp>
        <p:nvSpPr>
          <p:cNvPr id="4" name="文字方塊 3">
            <a:extLst>
              <a:ext uri="{FF2B5EF4-FFF2-40B4-BE49-F238E27FC236}">
                <a16:creationId xmlns:a16="http://schemas.microsoft.com/office/drawing/2014/main" id="{C0320FF2-8BA6-494F-81B2-99E6690C0915}"/>
              </a:ext>
            </a:extLst>
          </p:cNvPr>
          <p:cNvSpPr txBox="1"/>
          <p:nvPr/>
        </p:nvSpPr>
        <p:spPr>
          <a:xfrm>
            <a:off x="415254" y="3424428"/>
            <a:ext cx="2474753" cy="954107"/>
          </a:xfrm>
          <a:prstGeom prst="rect">
            <a:avLst/>
          </a:prstGeom>
          <a:noFill/>
        </p:spPr>
        <p:txBody>
          <a:bodyPr wrap="square" rtlCol="0">
            <a:spAutoFit/>
          </a:bodyPr>
          <a:lstStyle/>
          <a:p>
            <a:pPr algn="ctr"/>
            <a:r>
              <a:rPr lang="en-US" altLang="zh-TW" sz="2800" dirty="0">
                <a:solidFill>
                  <a:schemeClr val="bg1"/>
                </a:solidFill>
              </a:rPr>
              <a:t>HPS</a:t>
            </a:r>
            <a:r>
              <a:rPr lang="zh-TW" altLang="en-US" sz="2800" dirty="0">
                <a:solidFill>
                  <a:schemeClr val="bg1"/>
                </a:solidFill>
              </a:rPr>
              <a:t>實施</a:t>
            </a:r>
            <a:endParaRPr lang="en-US" altLang="zh-TW" sz="2800" dirty="0">
              <a:solidFill>
                <a:schemeClr val="bg1"/>
              </a:solidFill>
            </a:endParaRPr>
          </a:p>
          <a:p>
            <a:pPr algn="ctr"/>
            <a:r>
              <a:rPr lang="zh-TW" altLang="en-US" sz="2800" dirty="0">
                <a:solidFill>
                  <a:schemeClr val="bg1"/>
                </a:solidFill>
              </a:rPr>
              <a:t>的利益關係者</a:t>
            </a:r>
          </a:p>
        </p:txBody>
      </p:sp>
      <p:pic>
        <p:nvPicPr>
          <p:cNvPr id="8" name="圖片 7">
            <a:extLst>
              <a:ext uri="{FF2B5EF4-FFF2-40B4-BE49-F238E27FC236}">
                <a16:creationId xmlns:a16="http://schemas.microsoft.com/office/drawing/2014/main" id="{62F21B43-52D9-43EB-9F25-D52B73F99DA1}"/>
              </a:ext>
            </a:extLst>
          </p:cNvPr>
          <p:cNvPicPr>
            <a:picLocks noChangeAspect="1"/>
          </p:cNvPicPr>
          <p:nvPr/>
        </p:nvPicPr>
        <p:blipFill rotWithShape="1">
          <a:blip r:embed="rId2"/>
          <a:srcRect l="5243" r="9269"/>
          <a:stretch/>
        </p:blipFill>
        <p:spPr>
          <a:xfrm>
            <a:off x="3369819" y="478172"/>
            <a:ext cx="8406927" cy="5611457"/>
          </a:xfrm>
          <a:prstGeom prst="rect">
            <a:avLst/>
          </a:prstGeom>
        </p:spPr>
      </p:pic>
    </p:spTree>
    <p:extLst>
      <p:ext uri="{BB962C8B-B14F-4D97-AF65-F5344CB8AC3E}">
        <p14:creationId xmlns:p14="http://schemas.microsoft.com/office/powerpoint/2010/main" val="1776868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7120FF2-9934-4CA4-8975-175DBBE419CF}"/>
              </a:ext>
            </a:extLst>
          </p:cNvPr>
          <p:cNvSpPr>
            <a:spLocks noGrp="1"/>
          </p:cNvSpPr>
          <p:nvPr>
            <p:ph type="title"/>
          </p:nvPr>
        </p:nvSpPr>
        <p:spPr>
          <a:xfrm>
            <a:off x="278086" y="2086761"/>
            <a:ext cx="2947482" cy="958443"/>
          </a:xfrm>
        </p:spPr>
        <p:txBody>
          <a:bodyPr/>
          <a:lstStyle/>
          <a:p>
            <a:r>
              <a:rPr lang="zh-TW" altLang="en-US" dirty="0"/>
              <a:t>建議</a:t>
            </a:r>
          </a:p>
        </p:txBody>
      </p:sp>
      <p:sp>
        <p:nvSpPr>
          <p:cNvPr id="3" name="內容版面配置區 2">
            <a:extLst>
              <a:ext uri="{FF2B5EF4-FFF2-40B4-BE49-F238E27FC236}">
                <a16:creationId xmlns:a16="http://schemas.microsoft.com/office/drawing/2014/main" id="{2FEC99C2-BCA5-45A3-9CCE-52699805F5BE}"/>
              </a:ext>
            </a:extLst>
          </p:cNvPr>
          <p:cNvSpPr>
            <a:spLocks noGrp="1"/>
          </p:cNvSpPr>
          <p:nvPr>
            <p:ph idx="1"/>
          </p:nvPr>
        </p:nvSpPr>
        <p:spPr/>
        <p:txBody>
          <a:bodyPr/>
          <a:lstStyle/>
          <a:p>
            <a:r>
              <a:rPr lang="zh-TW" altLang="en-US" dirty="0"/>
              <a:t>健康促進學校國際標準與先前不同的地方在於：</a:t>
            </a:r>
            <a:endParaRPr lang="en-US" altLang="zh-TW" dirty="0"/>
          </a:p>
          <a:p>
            <a:pPr marL="457200" indent="-457200">
              <a:buFont typeface="+mj-lt"/>
              <a:buAutoNum type="arabicPeriod"/>
            </a:pPr>
            <a:r>
              <a:rPr lang="zh-TW" altLang="en-US" dirty="0"/>
              <a:t>強調政府層級的投入及跨部會的合作，以利學校推行健康促進學校計畫。</a:t>
            </a:r>
            <a:endParaRPr lang="en-US" altLang="zh-TW" dirty="0"/>
          </a:p>
          <a:p>
            <a:pPr marL="457200" indent="-457200">
              <a:buFont typeface="+mj-lt"/>
              <a:buAutoNum type="arabicPeriod"/>
            </a:pPr>
            <a:r>
              <a:rPr lang="zh-TW" altLang="en-US" dirty="0"/>
              <a:t>強調全校取向之策略，意即全校成員，包括教職員生、家長，甚至社區人士，都能共同參與健康促進學校之推行。</a:t>
            </a:r>
            <a:endParaRPr lang="en-US" altLang="zh-TW" dirty="0"/>
          </a:p>
          <a:p>
            <a:r>
              <a:rPr lang="zh-TW" altLang="en-US" dirty="0"/>
              <a:t>建議台灣教育與衛生單位，能共同承諾、策劃並採取行動，以有利健康促進學校再台灣學校的發展即推行。</a:t>
            </a:r>
            <a:endParaRPr lang="en-US" altLang="zh-TW" dirty="0"/>
          </a:p>
          <a:p>
            <a:r>
              <a:rPr lang="zh-TW" altLang="en-US" dirty="0"/>
              <a:t>建議能普及全校取向之觀念進學校端，藉著全校教職員生之投入，使健康促進學校之推行能永續發展，並納入家長及社區資源，已達群體健康之目標與福祉。</a:t>
            </a:r>
          </a:p>
        </p:txBody>
      </p:sp>
      <p:sp>
        <p:nvSpPr>
          <p:cNvPr id="4" name="文字方塊 3">
            <a:extLst>
              <a:ext uri="{FF2B5EF4-FFF2-40B4-BE49-F238E27FC236}">
                <a16:creationId xmlns:a16="http://schemas.microsoft.com/office/drawing/2014/main" id="{D417375E-9F80-4CAF-9DC0-814F44EF0D6E}"/>
              </a:ext>
            </a:extLst>
          </p:cNvPr>
          <p:cNvSpPr txBox="1"/>
          <p:nvPr/>
        </p:nvSpPr>
        <p:spPr>
          <a:xfrm>
            <a:off x="0" y="2879036"/>
            <a:ext cx="3355596" cy="646331"/>
          </a:xfrm>
          <a:prstGeom prst="rect">
            <a:avLst/>
          </a:prstGeom>
          <a:noFill/>
        </p:spPr>
        <p:txBody>
          <a:bodyPr wrap="square" rtlCol="0">
            <a:spAutoFit/>
          </a:bodyPr>
          <a:lstStyle/>
          <a:p>
            <a:r>
              <a:rPr lang="zh-TW" altLang="en-US" dirty="0">
                <a:solidFill>
                  <a:schemeClr val="bg1"/>
                </a:solidFill>
              </a:rPr>
              <a:t>（與文章無關，此為導讀人反思觀點）</a:t>
            </a:r>
            <a:endParaRPr lang="zh-TW" altLang="en-US" dirty="0"/>
          </a:p>
        </p:txBody>
      </p:sp>
    </p:spTree>
    <p:extLst>
      <p:ext uri="{BB962C8B-B14F-4D97-AF65-F5344CB8AC3E}">
        <p14:creationId xmlns:p14="http://schemas.microsoft.com/office/powerpoint/2010/main" val="628594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AC033E-24E6-493F-981D-044B54A0FDD0}"/>
              </a:ext>
            </a:extLst>
          </p:cNvPr>
          <p:cNvSpPr>
            <a:spLocks noGrp="1"/>
          </p:cNvSpPr>
          <p:nvPr>
            <p:ph type="title"/>
          </p:nvPr>
        </p:nvSpPr>
        <p:spPr>
          <a:xfrm>
            <a:off x="-1" y="1682959"/>
            <a:ext cx="3338818" cy="1837477"/>
          </a:xfrm>
        </p:spPr>
        <p:txBody>
          <a:bodyPr>
            <a:normAutofit/>
          </a:bodyPr>
          <a:lstStyle/>
          <a:p>
            <a:r>
              <a:rPr lang="en-US" altLang="zh-TW" sz="3200" dirty="0"/>
              <a:t>Global Standards and Components for HPS</a:t>
            </a:r>
            <a:endParaRPr lang="zh-TW" altLang="en-US" sz="3200" dirty="0"/>
          </a:p>
        </p:txBody>
      </p:sp>
      <p:sp>
        <p:nvSpPr>
          <p:cNvPr id="3" name="內容版面配置區 2">
            <a:extLst>
              <a:ext uri="{FF2B5EF4-FFF2-40B4-BE49-F238E27FC236}">
                <a16:creationId xmlns:a16="http://schemas.microsoft.com/office/drawing/2014/main" id="{32DE584A-ACD0-4C89-A955-0053B810242D}"/>
              </a:ext>
            </a:extLst>
          </p:cNvPr>
          <p:cNvSpPr>
            <a:spLocks noGrp="1"/>
          </p:cNvSpPr>
          <p:nvPr>
            <p:ph idx="1"/>
          </p:nvPr>
        </p:nvSpPr>
        <p:spPr>
          <a:xfrm>
            <a:off x="3566177" y="1476461"/>
            <a:ext cx="7735507" cy="3581134"/>
          </a:xfrm>
        </p:spPr>
        <p:txBody>
          <a:bodyPr>
            <a:normAutofit/>
          </a:bodyPr>
          <a:lstStyle/>
          <a:p>
            <a:r>
              <a:rPr lang="zh-TW" altLang="en-US" dirty="0">
                <a:solidFill>
                  <a:schemeClr val="tx1">
                    <a:lumMod val="95000"/>
                    <a:lumOff val="5000"/>
                  </a:schemeClr>
                </a:solidFill>
              </a:rPr>
              <a:t>基本概念：</a:t>
            </a:r>
            <a:endParaRPr lang="en-US" altLang="zh-TW" dirty="0">
              <a:solidFill>
                <a:schemeClr val="tx1">
                  <a:lumMod val="95000"/>
                  <a:lumOff val="5000"/>
                </a:schemeClr>
              </a:solidFill>
            </a:endParaRPr>
          </a:p>
          <a:p>
            <a:pPr lvl="1">
              <a:buFont typeface="Wingdings" panose="05000000000000000000" pitchFamily="2" charset="2"/>
              <a:buChar char="Ø"/>
            </a:pPr>
            <a:r>
              <a:rPr lang="zh-TW" altLang="en-US" dirty="0">
                <a:solidFill>
                  <a:schemeClr val="tx1">
                    <a:lumMod val="95000"/>
                    <a:lumOff val="5000"/>
                  </a:schemeClr>
                </a:solidFill>
              </a:rPr>
              <a:t>欲使每所學校成為健康促進學校，需要政府的長期承諾和投入，及在國家和地方政府採取的具體行動。因此，需要有明確的政策，以及良好的跨部會合作，才能使學校成為健康促進學校。</a:t>
            </a:r>
            <a:endParaRPr lang="en-US" altLang="zh-TW" dirty="0">
              <a:solidFill>
                <a:schemeClr val="tx1">
                  <a:lumMod val="95000"/>
                  <a:lumOff val="5000"/>
                </a:schemeClr>
              </a:solidFill>
            </a:endParaRPr>
          </a:p>
          <a:p>
            <a:endParaRPr lang="zh-TW" altLang="en-US" dirty="0">
              <a:solidFill>
                <a:schemeClr val="tx1">
                  <a:lumMod val="95000"/>
                  <a:lumOff val="5000"/>
                </a:schemeClr>
              </a:solidFill>
            </a:endParaRPr>
          </a:p>
          <a:p>
            <a:r>
              <a:rPr lang="zh-TW" altLang="en-US" dirty="0">
                <a:solidFill>
                  <a:schemeClr val="tx1">
                    <a:lumMod val="95000"/>
                    <a:lumOff val="5000"/>
                  </a:schemeClr>
                </a:solidFill>
              </a:rPr>
              <a:t>目標：</a:t>
            </a:r>
            <a:endParaRPr lang="en-US" altLang="zh-TW" dirty="0">
              <a:solidFill>
                <a:schemeClr val="tx1">
                  <a:lumMod val="95000"/>
                  <a:lumOff val="5000"/>
                </a:schemeClr>
              </a:solidFill>
            </a:endParaRPr>
          </a:p>
          <a:p>
            <a:pPr lvl="1">
              <a:buFont typeface="Wingdings" panose="05000000000000000000" pitchFamily="2" charset="2"/>
              <a:buChar char="Ø"/>
            </a:pPr>
            <a:r>
              <a:rPr lang="zh-TW" altLang="en-US" dirty="0">
                <a:solidFill>
                  <a:schemeClr val="tx1">
                    <a:lumMod val="95000"/>
                    <a:lumOff val="5000"/>
                  </a:schemeClr>
                </a:solidFill>
              </a:rPr>
              <a:t>確保政府對健康促進學校的承諾和投資，能反映在法律、法規、政策、跨部會合作、學校和社區配合及合作、資源分配，以及可持續的監測和評估系統上。</a:t>
            </a:r>
            <a:br>
              <a:rPr lang="en-US" altLang="zh-TW" dirty="0">
                <a:solidFill>
                  <a:schemeClr val="tx1">
                    <a:lumMod val="95000"/>
                    <a:lumOff val="5000"/>
                  </a:schemeClr>
                </a:solidFill>
              </a:rPr>
            </a:br>
            <a:endParaRPr lang="zh-TW" altLang="en-US" dirty="0">
              <a:solidFill>
                <a:schemeClr val="tx1">
                  <a:lumMod val="95000"/>
                  <a:lumOff val="5000"/>
                </a:schemeClr>
              </a:solidFill>
            </a:endParaRPr>
          </a:p>
        </p:txBody>
      </p:sp>
      <p:sp>
        <p:nvSpPr>
          <p:cNvPr id="4" name="標題 1">
            <a:extLst>
              <a:ext uri="{FF2B5EF4-FFF2-40B4-BE49-F238E27FC236}">
                <a16:creationId xmlns:a16="http://schemas.microsoft.com/office/drawing/2014/main" id="{2DF32EF0-B338-45F0-B7F4-63E756BF39B9}"/>
              </a:ext>
            </a:extLst>
          </p:cNvPr>
          <p:cNvSpPr txBox="1">
            <a:spLocks/>
          </p:cNvSpPr>
          <p:nvPr/>
        </p:nvSpPr>
        <p:spPr>
          <a:xfrm>
            <a:off x="-45169" y="3071481"/>
            <a:ext cx="3615655" cy="8979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altLang="zh-TW" sz="2800" dirty="0"/>
              <a:t>HPS</a:t>
            </a:r>
            <a:r>
              <a:rPr lang="zh-TW" altLang="en-US" sz="2800" dirty="0"/>
              <a:t>的國際標準與內涵</a:t>
            </a:r>
          </a:p>
        </p:txBody>
      </p:sp>
      <p:sp>
        <p:nvSpPr>
          <p:cNvPr id="5" name="標題 1">
            <a:extLst>
              <a:ext uri="{FF2B5EF4-FFF2-40B4-BE49-F238E27FC236}">
                <a16:creationId xmlns:a16="http://schemas.microsoft.com/office/drawing/2014/main" id="{E03D5661-BF35-4333-9CA5-ACEB99B96090}"/>
              </a:ext>
            </a:extLst>
          </p:cNvPr>
          <p:cNvSpPr txBox="1">
            <a:spLocks/>
          </p:cNvSpPr>
          <p:nvPr/>
        </p:nvSpPr>
        <p:spPr>
          <a:xfrm>
            <a:off x="-45169" y="3969391"/>
            <a:ext cx="3615655" cy="1205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altLang="zh-TW" sz="8800" dirty="0">
                <a:solidFill>
                  <a:srgbClr val="002060"/>
                </a:solidFill>
              </a:rPr>
              <a:t>1</a:t>
            </a:r>
            <a:endParaRPr lang="zh-TW" altLang="en-US" sz="8800" dirty="0">
              <a:solidFill>
                <a:srgbClr val="002060"/>
              </a:solidFill>
            </a:endParaRPr>
          </a:p>
        </p:txBody>
      </p:sp>
      <p:sp>
        <p:nvSpPr>
          <p:cNvPr id="9" name="文字方塊 8">
            <a:extLst>
              <a:ext uri="{FF2B5EF4-FFF2-40B4-BE49-F238E27FC236}">
                <a16:creationId xmlns:a16="http://schemas.microsoft.com/office/drawing/2014/main" id="{1F6C722B-37A6-446D-8A3E-9CC20D3A8DF6}"/>
              </a:ext>
            </a:extLst>
          </p:cNvPr>
          <p:cNvSpPr txBox="1"/>
          <p:nvPr/>
        </p:nvSpPr>
        <p:spPr>
          <a:xfrm>
            <a:off x="3572314" y="347248"/>
            <a:ext cx="8090212" cy="954107"/>
          </a:xfrm>
          <a:prstGeom prst="rect">
            <a:avLst/>
          </a:prstGeom>
          <a:noFill/>
        </p:spPr>
        <p:txBody>
          <a:bodyPr wrap="square" rtlCol="0">
            <a:spAutoFit/>
          </a:bodyPr>
          <a:lstStyle/>
          <a:p>
            <a:r>
              <a:rPr lang="en-US" altLang="zh-TW" sz="2800" dirty="0">
                <a:solidFill>
                  <a:schemeClr val="tx1">
                    <a:lumMod val="95000"/>
                    <a:lumOff val="5000"/>
                  </a:schemeClr>
                </a:solidFill>
              </a:rPr>
              <a:t>Standard 1: Government policies and resources </a:t>
            </a:r>
          </a:p>
          <a:p>
            <a:r>
              <a:rPr lang="zh-TW" altLang="en-US" sz="2800" dirty="0">
                <a:solidFill>
                  <a:schemeClr val="tx1">
                    <a:lumMod val="95000"/>
                    <a:lumOff val="5000"/>
                  </a:schemeClr>
                </a:solidFill>
              </a:rPr>
              <a:t>標準</a:t>
            </a:r>
            <a:r>
              <a:rPr lang="en-US" altLang="zh-TW" sz="2800" dirty="0">
                <a:solidFill>
                  <a:schemeClr val="tx1">
                    <a:lumMod val="95000"/>
                    <a:lumOff val="5000"/>
                  </a:schemeClr>
                </a:solidFill>
              </a:rPr>
              <a:t>1</a:t>
            </a:r>
            <a:r>
              <a:rPr lang="zh-TW" altLang="en-US" sz="2800" dirty="0">
                <a:solidFill>
                  <a:schemeClr val="tx1">
                    <a:lumMod val="95000"/>
                    <a:lumOff val="5000"/>
                  </a:schemeClr>
                </a:solidFill>
              </a:rPr>
              <a:t>：政府政策和資源</a:t>
            </a:r>
          </a:p>
        </p:txBody>
      </p:sp>
    </p:spTree>
    <p:extLst>
      <p:ext uri="{BB962C8B-B14F-4D97-AF65-F5344CB8AC3E}">
        <p14:creationId xmlns:p14="http://schemas.microsoft.com/office/powerpoint/2010/main" val="4129776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AC033E-24E6-493F-981D-044B54A0FDD0}"/>
              </a:ext>
            </a:extLst>
          </p:cNvPr>
          <p:cNvSpPr>
            <a:spLocks noGrp="1"/>
          </p:cNvSpPr>
          <p:nvPr>
            <p:ph type="title"/>
          </p:nvPr>
        </p:nvSpPr>
        <p:spPr>
          <a:xfrm>
            <a:off x="-1" y="1682959"/>
            <a:ext cx="3338818" cy="1837477"/>
          </a:xfrm>
        </p:spPr>
        <p:txBody>
          <a:bodyPr>
            <a:normAutofit/>
          </a:bodyPr>
          <a:lstStyle/>
          <a:p>
            <a:r>
              <a:rPr lang="en-US" altLang="zh-TW" sz="3200" dirty="0"/>
              <a:t>Global Standards and Components for HPS</a:t>
            </a:r>
            <a:endParaRPr lang="zh-TW" altLang="en-US" sz="3200" dirty="0"/>
          </a:p>
        </p:txBody>
      </p:sp>
      <p:sp>
        <p:nvSpPr>
          <p:cNvPr id="3" name="內容版面配置區 2">
            <a:extLst>
              <a:ext uri="{FF2B5EF4-FFF2-40B4-BE49-F238E27FC236}">
                <a16:creationId xmlns:a16="http://schemas.microsoft.com/office/drawing/2014/main" id="{32DE584A-ACD0-4C89-A955-0053B810242D}"/>
              </a:ext>
            </a:extLst>
          </p:cNvPr>
          <p:cNvSpPr>
            <a:spLocks noGrp="1"/>
          </p:cNvSpPr>
          <p:nvPr>
            <p:ph idx="1"/>
          </p:nvPr>
        </p:nvSpPr>
        <p:spPr>
          <a:xfrm>
            <a:off x="3428730" y="1301355"/>
            <a:ext cx="8377380" cy="4538610"/>
          </a:xfrm>
        </p:spPr>
        <p:txBody>
          <a:bodyPr>
            <a:normAutofit/>
          </a:bodyPr>
          <a:lstStyle/>
          <a:p>
            <a:r>
              <a:rPr lang="zh-TW" altLang="en-US" dirty="0">
                <a:solidFill>
                  <a:schemeClr val="tx1">
                    <a:lumMod val="95000"/>
                    <a:lumOff val="5000"/>
                  </a:schemeClr>
                </a:solidFill>
              </a:rPr>
              <a:t>標準聲明（說明）：政府承諾並投入，使所有的學校成為健康促進學校。</a:t>
            </a:r>
          </a:p>
          <a:p>
            <a:r>
              <a:rPr lang="zh-TW" altLang="en-US" dirty="0">
                <a:solidFill>
                  <a:schemeClr val="tx1">
                    <a:lumMod val="95000"/>
                    <a:lumOff val="5000"/>
                  </a:schemeClr>
                </a:solidFill>
              </a:rPr>
              <a:t>標準內涵：</a:t>
            </a:r>
          </a:p>
          <a:p>
            <a:pPr marL="457200" indent="-457200">
              <a:buFont typeface="+mj-lt"/>
              <a:buAutoNum type="arabicPeriod"/>
            </a:pPr>
            <a:r>
              <a:rPr lang="zh-TW" altLang="en-US" dirty="0">
                <a:solidFill>
                  <a:schemeClr val="tx1"/>
                </a:solidFill>
              </a:rPr>
              <a:t>國家教育政策或策略承認健康促進學校是通過教育實現國家發展目標的關鍵工具，並提供了在全國範圍推動健康促進學校的框架。</a:t>
            </a:r>
          </a:p>
          <a:p>
            <a:pPr marL="457200" indent="-457200">
              <a:buFont typeface="+mj-lt"/>
              <a:buAutoNum type="arabicPeriod"/>
            </a:pPr>
            <a:r>
              <a:rPr lang="zh-TW" altLang="en-US" dirty="0">
                <a:solidFill>
                  <a:schemeClr val="tx1"/>
                </a:solidFill>
              </a:rPr>
              <a:t>在衛生部門和其他部門的不斷支持和貢獻下，與教育部門共同建立明確的健康促進學校計畫跨部會合作之目標。</a:t>
            </a:r>
          </a:p>
          <a:p>
            <a:pPr marL="457200" indent="-457200">
              <a:buFont typeface="+mj-lt"/>
              <a:buAutoNum type="arabicPeriod"/>
            </a:pPr>
            <a:r>
              <a:rPr lang="zh-TW" altLang="en-US" dirty="0">
                <a:solidFill>
                  <a:schemeClr val="tx1"/>
                </a:solidFill>
              </a:rPr>
              <a:t>為了健康促進學校，地方政府、社區及學校之間存有合作及共同承諾之關係。</a:t>
            </a:r>
          </a:p>
          <a:p>
            <a:pPr marL="457200" indent="-457200">
              <a:buFont typeface="+mj-lt"/>
              <a:buAutoNum type="arabicPeriod"/>
            </a:pPr>
            <a:r>
              <a:rPr lang="zh-TW" altLang="en-US" dirty="0">
                <a:solidFill>
                  <a:schemeClr val="tx1"/>
                </a:solidFill>
              </a:rPr>
              <a:t>有足夠的人力，資訊和財政資源來使每所學校成為健康促進學校。</a:t>
            </a:r>
          </a:p>
          <a:p>
            <a:pPr marL="457200" indent="-457200">
              <a:buFont typeface="+mj-lt"/>
              <a:buAutoNum type="arabicPeriod"/>
            </a:pPr>
            <a:r>
              <a:rPr lang="zh-TW" altLang="en-US" dirty="0">
                <a:solidFill>
                  <a:schemeClr val="tx1"/>
                </a:solidFill>
              </a:rPr>
              <a:t>中央或地方政府層級有一套系統，從規劃、過程到成效去追蹤健康促進學校之成效。</a:t>
            </a:r>
          </a:p>
        </p:txBody>
      </p:sp>
      <p:sp>
        <p:nvSpPr>
          <p:cNvPr id="4" name="標題 1">
            <a:extLst>
              <a:ext uri="{FF2B5EF4-FFF2-40B4-BE49-F238E27FC236}">
                <a16:creationId xmlns:a16="http://schemas.microsoft.com/office/drawing/2014/main" id="{2DF32EF0-B338-45F0-B7F4-63E756BF39B9}"/>
              </a:ext>
            </a:extLst>
          </p:cNvPr>
          <p:cNvSpPr txBox="1">
            <a:spLocks/>
          </p:cNvSpPr>
          <p:nvPr/>
        </p:nvSpPr>
        <p:spPr>
          <a:xfrm>
            <a:off x="-45169" y="3071481"/>
            <a:ext cx="3615655" cy="8979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altLang="zh-TW" sz="2800" dirty="0"/>
              <a:t>HPS</a:t>
            </a:r>
            <a:r>
              <a:rPr lang="zh-TW" altLang="en-US" sz="2800" dirty="0"/>
              <a:t>的國際標準與內涵</a:t>
            </a:r>
          </a:p>
        </p:txBody>
      </p:sp>
      <p:sp>
        <p:nvSpPr>
          <p:cNvPr id="5" name="標題 1">
            <a:extLst>
              <a:ext uri="{FF2B5EF4-FFF2-40B4-BE49-F238E27FC236}">
                <a16:creationId xmlns:a16="http://schemas.microsoft.com/office/drawing/2014/main" id="{E03D5661-BF35-4333-9CA5-ACEB99B96090}"/>
              </a:ext>
            </a:extLst>
          </p:cNvPr>
          <p:cNvSpPr txBox="1">
            <a:spLocks/>
          </p:cNvSpPr>
          <p:nvPr/>
        </p:nvSpPr>
        <p:spPr>
          <a:xfrm>
            <a:off x="-45169" y="3969391"/>
            <a:ext cx="3615655" cy="1205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altLang="zh-TW" sz="8800" dirty="0">
                <a:solidFill>
                  <a:srgbClr val="002060"/>
                </a:solidFill>
              </a:rPr>
              <a:t>1</a:t>
            </a:r>
            <a:endParaRPr lang="zh-TW" altLang="en-US" sz="8800" dirty="0">
              <a:solidFill>
                <a:srgbClr val="002060"/>
              </a:solidFill>
            </a:endParaRPr>
          </a:p>
        </p:txBody>
      </p:sp>
      <p:sp>
        <p:nvSpPr>
          <p:cNvPr id="9" name="文字方塊 8">
            <a:extLst>
              <a:ext uri="{FF2B5EF4-FFF2-40B4-BE49-F238E27FC236}">
                <a16:creationId xmlns:a16="http://schemas.microsoft.com/office/drawing/2014/main" id="{1F6C722B-37A6-446D-8A3E-9CC20D3A8DF6}"/>
              </a:ext>
            </a:extLst>
          </p:cNvPr>
          <p:cNvSpPr txBox="1"/>
          <p:nvPr/>
        </p:nvSpPr>
        <p:spPr>
          <a:xfrm>
            <a:off x="3572314" y="347248"/>
            <a:ext cx="8090212" cy="954107"/>
          </a:xfrm>
          <a:prstGeom prst="rect">
            <a:avLst/>
          </a:prstGeom>
          <a:noFill/>
        </p:spPr>
        <p:txBody>
          <a:bodyPr wrap="square" rtlCol="0">
            <a:spAutoFit/>
          </a:bodyPr>
          <a:lstStyle/>
          <a:p>
            <a:r>
              <a:rPr lang="en-US" altLang="zh-TW" sz="2800" dirty="0">
                <a:solidFill>
                  <a:schemeClr val="tx1">
                    <a:lumMod val="95000"/>
                    <a:lumOff val="5000"/>
                  </a:schemeClr>
                </a:solidFill>
              </a:rPr>
              <a:t>Standard 1: Government policies and resources </a:t>
            </a:r>
          </a:p>
          <a:p>
            <a:r>
              <a:rPr lang="zh-TW" altLang="en-US" sz="2800" dirty="0">
                <a:solidFill>
                  <a:schemeClr val="tx1">
                    <a:lumMod val="95000"/>
                    <a:lumOff val="5000"/>
                  </a:schemeClr>
                </a:solidFill>
              </a:rPr>
              <a:t>標準</a:t>
            </a:r>
            <a:r>
              <a:rPr lang="en-US" altLang="zh-TW" sz="2800" dirty="0">
                <a:solidFill>
                  <a:schemeClr val="tx1">
                    <a:lumMod val="95000"/>
                    <a:lumOff val="5000"/>
                  </a:schemeClr>
                </a:solidFill>
              </a:rPr>
              <a:t>1</a:t>
            </a:r>
            <a:r>
              <a:rPr lang="zh-TW" altLang="en-US" sz="2800" dirty="0">
                <a:solidFill>
                  <a:schemeClr val="tx1">
                    <a:lumMod val="95000"/>
                    <a:lumOff val="5000"/>
                  </a:schemeClr>
                </a:solidFill>
              </a:rPr>
              <a:t>：政府政策和資源</a:t>
            </a:r>
          </a:p>
        </p:txBody>
      </p:sp>
    </p:spTree>
    <p:extLst>
      <p:ext uri="{BB962C8B-B14F-4D97-AF65-F5344CB8AC3E}">
        <p14:creationId xmlns:p14="http://schemas.microsoft.com/office/powerpoint/2010/main" val="2436960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AC033E-24E6-493F-981D-044B54A0FDD0}"/>
              </a:ext>
            </a:extLst>
          </p:cNvPr>
          <p:cNvSpPr>
            <a:spLocks noGrp="1"/>
          </p:cNvSpPr>
          <p:nvPr>
            <p:ph type="title"/>
          </p:nvPr>
        </p:nvSpPr>
        <p:spPr>
          <a:xfrm>
            <a:off x="-1" y="1682959"/>
            <a:ext cx="3338818" cy="1837477"/>
          </a:xfrm>
        </p:spPr>
        <p:txBody>
          <a:bodyPr>
            <a:normAutofit/>
          </a:bodyPr>
          <a:lstStyle/>
          <a:p>
            <a:r>
              <a:rPr lang="en-US" altLang="zh-TW" sz="3200" dirty="0"/>
              <a:t>Global Standards and Components for HPS</a:t>
            </a:r>
            <a:endParaRPr lang="zh-TW" altLang="en-US" sz="3200" dirty="0"/>
          </a:p>
        </p:txBody>
      </p:sp>
      <p:sp>
        <p:nvSpPr>
          <p:cNvPr id="3" name="內容版面配置區 2">
            <a:extLst>
              <a:ext uri="{FF2B5EF4-FFF2-40B4-BE49-F238E27FC236}">
                <a16:creationId xmlns:a16="http://schemas.microsoft.com/office/drawing/2014/main" id="{32DE584A-ACD0-4C89-A955-0053B810242D}"/>
              </a:ext>
            </a:extLst>
          </p:cNvPr>
          <p:cNvSpPr>
            <a:spLocks noGrp="1"/>
          </p:cNvSpPr>
          <p:nvPr>
            <p:ph idx="1"/>
          </p:nvPr>
        </p:nvSpPr>
        <p:spPr>
          <a:xfrm>
            <a:off x="3570486" y="1526796"/>
            <a:ext cx="8119036" cy="2894201"/>
          </a:xfrm>
        </p:spPr>
        <p:txBody>
          <a:bodyPr>
            <a:normAutofit/>
          </a:bodyPr>
          <a:lstStyle/>
          <a:p>
            <a:r>
              <a:rPr lang="zh-TW" altLang="en-US" dirty="0">
                <a:solidFill>
                  <a:schemeClr val="tx1">
                    <a:lumMod val="95000"/>
                    <a:lumOff val="5000"/>
                  </a:schemeClr>
                </a:solidFill>
              </a:rPr>
              <a:t>基本概念：</a:t>
            </a:r>
            <a:endParaRPr lang="en-US" altLang="zh-TW" dirty="0">
              <a:solidFill>
                <a:schemeClr val="tx1">
                  <a:lumMod val="95000"/>
                  <a:lumOff val="5000"/>
                </a:schemeClr>
              </a:solidFill>
            </a:endParaRPr>
          </a:p>
          <a:p>
            <a:pPr lvl="1">
              <a:buFont typeface="Wingdings" panose="05000000000000000000" pitchFamily="2" charset="2"/>
              <a:buChar char="Ø"/>
            </a:pPr>
            <a:r>
              <a:rPr lang="zh-TW" altLang="en-US" dirty="0">
                <a:solidFill>
                  <a:schemeClr val="tx1">
                    <a:lumMod val="95000"/>
                    <a:lumOff val="5000"/>
                  </a:schemeClr>
                </a:solidFill>
                <a:latin typeface="+mn-ea"/>
              </a:rPr>
              <a:t>健康促進學校需要學校的承諾和透入，這可以從學校政策和</a:t>
            </a:r>
            <a:r>
              <a:rPr lang="en-US" altLang="zh-TW" dirty="0">
                <a:solidFill>
                  <a:schemeClr val="tx1">
                    <a:lumMod val="95000"/>
                    <a:lumOff val="5000"/>
                  </a:schemeClr>
                </a:solidFill>
                <a:latin typeface="+mn-ea"/>
              </a:rPr>
              <a:t>/</a:t>
            </a:r>
            <a:r>
              <a:rPr lang="zh-TW" altLang="en-US" dirty="0">
                <a:solidFill>
                  <a:schemeClr val="tx1">
                    <a:lumMod val="95000"/>
                    <a:lumOff val="5000"/>
                  </a:schemeClr>
                </a:solidFill>
                <a:latin typeface="+mn-ea"/>
              </a:rPr>
              <a:t>或計畫，及學校的資源分配中得知學校推行的狀況。</a:t>
            </a:r>
            <a:endParaRPr lang="en-US" altLang="zh-TW" dirty="0">
              <a:solidFill>
                <a:schemeClr val="tx1">
                  <a:lumMod val="95000"/>
                  <a:lumOff val="5000"/>
                </a:schemeClr>
              </a:solidFill>
              <a:latin typeface="+mn-ea"/>
            </a:endParaRPr>
          </a:p>
          <a:p>
            <a:pPr lvl="1">
              <a:buFont typeface="Wingdings" panose="05000000000000000000" pitchFamily="2" charset="2"/>
              <a:buChar char="Ø"/>
            </a:pPr>
            <a:r>
              <a:rPr lang="zh-TW" altLang="en-US" dirty="0">
                <a:solidFill>
                  <a:schemeClr val="tx1">
                    <a:lumMod val="95000"/>
                    <a:lumOff val="5000"/>
                  </a:schemeClr>
                </a:solidFill>
                <a:latin typeface="+mn-ea"/>
              </a:rPr>
              <a:t>將健康納入學校的核心工作中。</a:t>
            </a:r>
            <a:endParaRPr lang="en-US" altLang="zh-TW" dirty="0">
              <a:solidFill>
                <a:schemeClr val="tx1">
                  <a:lumMod val="95000"/>
                  <a:lumOff val="5000"/>
                </a:schemeClr>
              </a:solidFill>
              <a:latin typeface="+mn-ea"/>
            </a:endParaRPr>
          </a:p>
          <a:p>
            <a:r>
              <a:rPr lang="zh-TW" altLang="en-US" dirty="0">
                <a:solidFill>
                  <a:schemeClr val="tx1">
                    <a:lumMod val="95000"/>
                    <a:lumOff val="5000"/>
                  </a:schemeClr>
                </a:solidFill>
              </a:rPr>
              <a:t>目標：</a:t>
            </a:r>
            <a:endParaRPr lang="en-US" altLang="zh-TW" dirty="0">
              <a:solidFill>
                <a:schemeClr val="tx1">
                  <a:lumMod val="95000"/>
                  <a:lumOff val="5000"/>
                </a:schemeClr>
              </a:solidFill>
            </a:endParaRPr>
          </a:p>
          <a:p>
            <a:pPr lvl="1">
              <a:buFont typeface="Wingdings" panose="05000000000000000000" pitchFamily="2" charset="2"/>
              <a:buChar char="Ø"/>
            </a:pPr>
            <a:r>
              <a:rPr lang="zh-TW" altLang="en-US" dirty="0">
                <a:solidFill>
                  <a:schemeClr val="tx1">
                    <a:lumMod val="95000"/>
                    <a:lumOff val="5000"/>
                  </a:schemeClr>
                </a:solidFill>
              </a:rPr>
              <a:t>確保學校對</a:t>
            </a:r>
            <a:r>
              <a:rPr lang="en-US" altLang="zh-TW" dirty="0">
                <a:solidFill>
                  <a:schemeClr val="tx1">
                    <a:lumMod val="95000"/>
                    <a:lumOff val="5000"/>
                  </a:schemeClr>
                </a:solidFill>
              </a:rPr>
              <a:t>HPS</a:t>
            </a:r>
            <a:r>
              <a:rPr lang="zh-TW" altLang="en-US" dirty="0">
                <a:solidFill>
                  <a:schemeClr val="tx1">
                    <a:lumMod val="95000"/>
                    <a:lumOff val="5000"/>
                  </a:schemeClr>
                </a:solidFill>
              </a:rPr>
              <a:t>的承諾和投入能反映在學校政策和計劃中，以便為學校教職員、學生及社區清楚的資訊。</a:t>
            </a:r>
            <a:endParaRPr lang="en-US" altLang="zh-TW" dirty="0">
              <a:solidFill>
                <a:schemeClr val="tx1">
                  <a:lumMod val="95000"/>
                  <a:lumOff val="5000"/>
                </a:schemeClr>
              </a:solidFill>
            </a:endParaRPr>
          </a:p>
          <a:p>
            <a:pPr lvl="1">
              <a:buFont typeface="Wingdings" panose="05000000000000000000" pitchFamily="2" charset="2"/>
              <a:buChar char="Ø"/>
            </a:pPr>
            <a:r>
              <a:rPr lang="zh-TW" altLang="en-US" dirty="0">
                <a:solidFill>
                  <a:schemeClr val="tx1">
                    <a:lumMod val="95000"/>
                    <a:lumOff val="5000"/>
                  </a:schemeClr>
                </a:solidFill>
              </a:rPr>
              <a:t>確保有足夠的資源和監測和評估系統，以確保政策有效並可永續實施。</a:t>
            </a:r>
            <a:endParaRPr lang="en-US" altLang="zh-TW" dirty="0">
              <a:solidFill>
                <a:schemeClr val="tx1">
                  <a:lumMod val="95000"/>
                  <a:lumOff val="5000"/>
                </a:schemeClr>
              </a:solidFill>
            </a:endParaRPr>
          </a:p>
        </p:txBody>
      </p:sp>
      <p:sp>
        <p:nvSpPr>
          <p:cNvPr id="4" name="標題 1">
            <a:extLst>
              <a:ext uri="{FF2B5EF4-FFF2-40B4-BE49-F238E27FC236}">
                <a16:creationId xmlns:a16="http://schemas.microsoft.com/office/drawing/2014/main" id="{2DF32EF0-B338-45F0-B7F4-63E756BF39B9}"/>
              </a:ext>
            </a:extLst>
          </p:cNvPr>
          <p:cNvSpPr txBox="1">
            <a:spLocks/>
          </p:cNvSpPr>
          <p:nvPr/>
        </p:nvSpPr>
        <p:spPr>
          <a:xfrm>
            <a:off x="-45169" y="3071481"/>
            <a:ext cx="3615655" cy="8979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altLang="zh-TW" sz="2800" dirty="0"/>
              <a:t>HPS</a:t>
            </a:r>
            <a:r>
              <a:rPr lang="zh-TW" altLang="en-US" sz="2800" dirty="0"/>
              <a:t>的國際標準與內涵</a:t>
            </a:r>
          </a:p>
        </p:txBody>
      </p:sp>
      <p:sp>
        <p:nvSpPr>
          <p:cNvPr id="5" name="標題 1">
            <a:extLst>
              <a:ext uri="{FF2B5EF4-FFF2-40B4-BE49-F238E27FC236}">
                <a16:creationId xmlns:a16="http://schemas.microsoft.com/office/drawing/2014/main" id="{E03D5661-BF35-4333-9CA5-ACEB99B96090}"/>
              </a:ext>
            </a:extLst>
          </p:cNvPr>
          <p:cNvSpPr txBox="1">
            <a:spLocks/>
          </p:cNvSpPr>
          <p:nvPr/>
        </p:nvSpPr>
        <p:spPr>
          <a:xfrm>
            <a:off x="-45169" y="3969391"/>
            <a:ext cx="3615655" cy="1205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altLang="zh-TW" sz="8800" dirty="0">
                <a:solidFill>
                  <a:srgbClr val="002060"/>
                </a:solidFill>
              </a:rPr>
              <a:t>2</a:t>
            </a:r>
            <a:endParaRPr lang="zh-TW" altLang="en-US" sz="8800" dirty="0">
              <a:solidFill>
                <a:srgbClr val="002060"/>
              </a:solidFill>
            </a:endParaRPr>
          </a:p>
        </p:txBody>
      </p:sp>
      <p:sp>
        <p:nvSpPr>
          <p:cNvPr id="7" name="文字方塊 6">
            <a:extLst>
              <a:ext uri="{FF2B5EF4-FFF2-40B4-BE49-F238E27FC236}">
                <a16:creationId xmlns:a16="http://schemas.microsoft.com/office/drawing/2014/main" id="{25C13459-4CC3-44F2-B309-2CDF0447B0E1}"/>
              </a:ext>
            </a:extLst>
          </p:cNvPr>
          <p:cNvSpPr txBox="1"/>
          <p:nvPr/>
        </p:nvSpPr>
        <p:spPr>
          <a:xfrm>
            <a:off x="3470675" y="340318"/>
            <a:ext cx="8218847" cy="954107"/>
          </a:xfrm>
          <a:prstGeom prst="rect">
            <a:avLst/>
          </a:prstGeom>
          <a:noFill/>
        </p:spPr>
        <p:txBody>
          <a:bodyPr wrap="square" rtlCol="0">
            <a:spAutoFit/>
          </a:bodyPr>
          <a:lstStyle/>
          <a:p>
            <a:r>
              <a:rPr lang="en-US" altLang="zh-TW" sz="2800" dirty="0"/>
              <a:t>Standard 2: School policies and resources 	</a:t>
            </a:r>
          </a:p>
          <a:p>
            <a:r>
              <a:rPr lang="zh-TW" altLang="en-US" sz="2800" dirty="0"/>
              <a:t>標準</a:t>
            </a:r>
            <a:r>
              <a:rPr lang="en-US" altLang="zh-TW" sz="2800" dirty="0"/>
              <a:t>2</a:t>
            </a:r>
            <a:r>
              <a:rPr lang="zh-TW" altLang="en-US" sz="2800" dirty="0"/>
              <a:t>：學校政策和資源</a:t>
            </a:r>
            <a:r>
              <a:rPr lang="zh-TW" altLang="en-US" sz="2400" dirty="0"/>
              <a:t>	</a:t>
            </a:r>
          </a:p>
        </p:txBody>
      </p:sp>
    </p:spTree>
    <p:extLst>
      <p:ext uri="{BB962C8B-B14F-4D97-AF65-F5344CB8AC3E}">
        <p14:creationId xmlns:p14="http://schemas.microsoft.com/office/powerpoint/2010/main" val="2118340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AC033E-24E6-493F-981D-044B54A0FDD0}"/>
              </a:ext>
            </a:extLst>
          </p:cNvPr>
          <p:cNvSpPr>
            <a:spLocks noGrp="1"/>
          </p:cNvSpPr>
          <p:nvPr>
            <p:ph type="title"/>
          </p:nvPr>
        </p:nvSpPr>
        <p:spPr>
          <a:xfrm>
            <a:off x="-1" y="1682959"/>
            <a:ext cx="3338818" cy="1837477"/>
          </a:xfrm>
        </p:spPr>
        <p:txBody>
          <a:bodyPr>
            <a:normAutofit/>
          </a:bodyPr>
          <a:lstStyle/>
          <a:p>
            <a:r>
              <a:rPr lang="en-US" altLang="zh-TW" sz="3200" dirty="0"/>
              <a:t>Global Standards and Components for HPS</a:t>
            </a:r>
            <a:endParaRPr lang="zh-TW" altLang="en-US" sz="3200" dirty="0"/>
          </a:p>
        </p:txBody>
      </p:sp>
      <p:sp>
        <p:nvSpPr>
          <p:cNvPr id="4" name="標題 1">
            <a:extLst>
              <a:ext uri="{FF2B5EF4-FFF2-40B4-BE49-F238E27FC236}">
                <a16:creationId xmlns:a16="http://schemas.microsoft.com/office/drawing/2014/main" id="{2DF32EF0-B338-45F0-B7F4-63E756BF39B9}"/>
              </a:ext>
            </a:extLst>
          </p:cNvPr>
          <p:cNvSpPr txBox="1">
            <a:spLocks/>
          </p:cNvSpPr>
          <p:nvPr/>
        </p:nvSpPr>
        <p:spPr>
          <a:xfrm>
            <a:off x="-45169" y="3071481"/>
            <a:ext cx="3615655" cy="8979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altLang="zh-TW" sz="2800" dirty="0"/>
              <a:t>HPS</a:t>
            </a:r>
            <a:r>
              <a:rPr lang="zh-TW" altLang="en-US" sz="2800" dirty="0"/>
              <a:t>的國際標準與內涵</a:t>
            </a:r>
          </a:p>
        </p:txBody>
      </p:sp>
      <p:sp>
        <p:nvSpPr>
          <p:cNvPr id="5" name="標題 1">
            <a:extLst>
              <a:ext uri="{FF2B5EF4-FFF2-40B4-BE49-F238E27FC236}">
                <a16:creationId xmlns:a16="http://schemas.microsoft.com/office/drawing/2014/main" id="{E03D5661-BF35-4333-9CA5-ACEB99B96090}"/>
              </a:ext>
            </a:extLst>
          </p:cNvPr>
          <p:cNvSpPr txBox="1">
            <a:spLocks/>
          </p:cNvSpPr>
          <p:nvPr/>
        </p:nvSpPr>
        <p:spPr>
          <a:xfrm>
            <a:off x="-45169" y="3969391"/>
            <a:ext cx="3615655" cy="1205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altLang="zh-TW" sz="8800" dirty="0">
                <a:solidFill>
                  <a:srgbClr val="002060"/>
                </a:solidFill>
              </a:rPr>
              <a:t>2</a:t>
            </a:r>
            <a:endParaRPr lang="zh-TW" altLang="en-US" sz="8800" dirty="0">
              <a:solidFill>
                <a:srgbClr val="002060"/>
              </a:solidFill>
            </a:endParaRPr>
          </a:p>
        </p:txBody>
      </p:sp>
      <p:sp>
        <p:nvSpPr>
          <p:cNvPr id="6" name="文字方塊 5">
            <a:extLst>
              <a:ext uri="{FF2B5EF4-FFF2-40B4-BE49-F238E27FC236}">
                <a16:creationId xmlns:a16="http://schemas.microsoft.com/office/drawing/2014/main" id="{FF72362B-F098-4966-8F44-E5C7AC74D651}"/>
              </a:ext>
            </a:extLst>
          </p:cNvPr>
          <p:cNvSpPr txBox="1"/>
          <p:nvPr/>
        </p:nvSpPr>
        <p:spPr>
          <a:xfrm>
            <a:off x="3470675" y="340318"/>
            <a:ext cx="8218847" cy="954107"/>
          </a:xfrm>
          <a:prstGeom prst="rect">
            <a:avLst/>
          </a:prstGeom>
          <a:noFill/>
        </p:spPr>
        <p:txBody>
          <a:bodyPr wrap="square" rtlCol="0">
            <a:spAutoFit/>
          </a:bodyPr>
          <a:lstStyle/>
          <a:p>
            <a:r>
              <a:rPr lang="en-US" altLang="zh-TW" sz="2800" dirty="0"/>
              <a:t>Standard 2: School policies and resources 	</a:t>
            </a:r>
          </a:p>
          <a:p>
            <a:r>
              <a:rPr lang="zh-TW" altLang="en-US" sz="2800" dirty="0"/>
              <a:t>標準</a:t>
            </a:r>
            <a:r>
              <a:rPr lang="en-US" altLang="zh-TW" sz="2800" dirty="0"/>
              <a:t>2</a:t>
            </a:r>
            <a:r>
              <a:rPr lang="zh-TW" altLang="en-US" sz="2800" dirty="0"/>
              <a:t>：學校政策和資源</a:t>
            </a:r>
            <a:r>
              <a:rPr lang="zh-TW" altLang="en-US" sz="2400" dirty="0"/>
              <a:t>	</a:t>
            </a:r>
          </a:p>
        </p:txBody>
      </p:sp>
      <p:sp>
        <p:nvSpPr>
          <p:cNvPr id="7" name="內容版面配置區 2">
            <a:extLst>
              <a:ext uri="{FF2B5EF4-FFF2-40B4-BE49-F238E27FC236}">
                <a16:creationId xmlns:a16="http://schemas.microsoft.com/office/drawing/2014/main" id="{37D683F0-970C-4868-A6BA-F0A83EC5EA24}"/>
              </a:ext>
            </a:extLst>
          </p:cNvPr>
          <p:cNvSpPr>
            <a:spLocks noGrp="1"/>
          </p:cNvSpPr>
          <p:nvPr>
            <p:ph idx="1"/>
          </p:nvPr>
        </p:nvSpPr>
        <p:spPr>
          <a:xfrm>
            <a:off x="3470675" y="1294425"/>
            <a:ext cx="8626251" cy="3515462"/>
          </a:xfrm>
        </p:spPr>
        <p:txBody>
          <a:bodyPr>
            <a:normAutofit/>
          </a:bodyPr>
          <a:lstStyle/>
          <a:p>
            <a:r>
              <a:rPr lang="zh-TW" altLang="en-US" dirty="0">
                <a:solidFill>
                  <a:schemeClr val="tx1">
                    <a:lumMod val="95000"/>
                    <a:lumOff val="5000"/>
                  </a:schemeClr>
                </a:solidFill>
              </a:rPr>
              <a:t>標準聲明（說明）：全校成員共同承諾成為健康促進學校	</a:t>
            </a:r>
          </a:p>
          <a:p>
            <a:r>
              <a:rPr lang="zh-TW" altLang="en-US" dirty="0">
                <a:solidFill>
                  <a:schemeClr val="tx1">
                    <a:lumMod val="95000"/>
                    <a:lumOff val="5000"/>
                  </a:schemeClr>
                </a:solidFill>
              </a:rPr>
              <a:t>標準內涵：</a:t>
            </a:r>
            <a:endParaRPr lang="zh-TW" altLang="en-US" dirty="0"/>
          </a:p>
          <a:p>
            <a:pPr marL="457200" indent="-457200">
              <a:buFont typeface="+mj-lt"/>
              <a:buAutoNum type="arabicPeriod"/>
            </a:pPr>
            <a:r>
              <a:rPr lang="zh-TW" altLang="en-US" dirty="0">
                <a:solidFill>
                  <a:schemeClr val="tx1"/>
                </a:solidFill>
              </a:rPr>
              <a:t>有針對健康促進學校的學校政策和</a:t>
            </a:r>
            <a:r>
              <a:rPr lang="en-US" altLang="zh-TW" dirty="0">
                <a:solidFill>
                  <a:schemeClr val="tx1"/>
                </a:solidFill>
              </a:rPr>
              <a:t>/</a:t>
            </a:r>
            <a:r>
              <a:rPr lang="zh-TW" altLang="en-US" dirty="0">
                <a:solidFill>
                  <a:schemeClr val="tx1"/>
                </a:solidFill>
              </a:rPr>
              <a:t>或計劃。</a:t>
            </a:r>
          </a:p>
          <a:p>
            <a:pPr marL="457200" indent="-457200">
              <a:buFont typeface="+mj-lt"/>
              <a:buAutoNum type="arabicPeriod"/>
            </a:pPr>
            <a:r>
              <a:rPr lang="zh-TW" altLang="en-US" dirty="0">
                <a:solidFill>
                  <a:schemeClr val="tx1"/>
                </a:solidFill>
              </a:rPr>
              <a:t>學校和健康促進學校的利益相關者之間要有定期參與和協作的政策和</a:t>
            </a:r>
            <a:r>
              <a:rPr lang="en-US" altLang="zh-TW" dirty="0">
                <a:solidFill>
                  <a:schemeClr val="tx1"/>
                </a:solidFill>
              </a:rPr>
              <a:t>/</a:t>
            </a:r>
            <a:r>
              <a:rPr lang="zh-TW" altLang="en-US" dirty="0">
                <a:solidFill>
                  <a:schemeClr val="tx1"/>
                </a:solidFill>
              </a:rPr>
              <a:t>或計劃。</a:t>
            </a:r>
          </a:p>
          <a:p>
            <a:pPr marL="457200" indent="-457200">
              <a:buFont typeface="+mj-lt"/>
              <a:buAutoNum type="arabicPeriod"/>
            </a:pPr>
            <a:r>
              <a:rPr lang="zh-TW" altLang="en-US" dirty="0">
                <a:solidFill>
                  <a:schemeClr val="tx1"/>
                </a:solidFill>
              </a:rPr>
              <a:t>學校擁有足夠的人力，資訊和財力資源，以成為健康促進學校。</a:t>
            </a:r>
          </a:p>
          <a:p>
            <a:pPr marL="457200" indent="-457200">
              <a:buFont typeface="+mj-lt"/>
              <a:buAutoNum type="arabicPeriod"/>
            </a:pPr>
            <a:r>
              <a:rPr lang="zh-TW" altLang="en-US" dirty="0">
                <a:solidFill>
                  <a:schemeClr val="tx1"/>
                </a:solidFill>
              </a:rPr>
              <a:t>學校有一套系統，從規劃、過程到成效，聚焦學校推動健康促進學校實施政策及資源。	</a:t>
            </a:r>
          </a:p>
        </p:txBody>
      </p:sp>
    </p:spTree>
    <p:extLst>
      <p:ext uri="{BB962C8B-B14F-4D97-AF65-F5344CB8AC3E}">
        <p14:creationId xmlns:p14="http://schemas.microsoft.com/office/powerpoint/2010/main" val="3192677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AC033E-24E6-493F-981D-044B54A0FDD0}"/>
              </a:ext>
            </a:extLst>
          </p:cNvPr>
          <p:cNvSpPr>
            <a:spLocks noGrp="1"/>
          </p:cNvSpPr>
          <p:nvPr>
            <p:ph type="title"/>
          </p:nvPr>
        </p:nvSpPr>
        <p:spPr>
          <a:xfrm>
            <a:off x="-1" y="1682959"/>
            <a:ext cx="3338818" cy="1837477"/>
          </a:xfrm>
        </p:spPr>
        <p:txBody>
          <a:bodyPr>
            <a:normAutofit/>
          </a:bodyPr>
          <a:lstStyle/>
          <a:p>
            <a:r>
              <a:rPr lang="en-US" altLang="zh-TW" sz="3200" dirty="0"/>
              <a:t>Global Standards and Components for HPS</a:t>
            </a:r>
            <a:endParaRPr lang="zh-TW" altLang="en-US" sz="3200" dirty="0"/>
          </a:p>
        </p:txBody>
      </p:sp>
      <p:sp>
        <p:nvSpPr>
          <p:cNvPr id="3" name="內容版面配置區 2">
            <a:extLst>
              <a:ext uri="{FF2B5EF4-FFF2-40B4-BE49-F238E27FC236}">
                <a16:creationId xmlns:a16="http://schemas.microsoft.com/office/drawing/2014/main" id="{32DE584A-ACD0-4C89-A955-0053B810242D}"/>
              </a:ext>
            </a:extLst>
          </p:cNvPr>
          <p:cNvSpPr>
            <a:spLocks noGrp="1"/>
          </p:cNvSpPr>
          <p:nvPr>
            <p:ph idx="1"/>
          </p:nvPr>
        </p:nvSpPr>
        <p:spPr>
          <a:xfrm>
            <a:off x="3566178" y="1476460"/>
            <a:ext cx="8228744" cy="4421001"/>
          </a:xfrm>
        </p:spPr>
        <p:txBody>
          <a:bodyPr>
            <a:normAutofit/>
          </a:bodyPr>
          <a:lstStyle/>
          <a:p>
            <a:r>
              <a:rPr lang="zh-TW" altLang="en-US" dirty="0">
                <a:solidFill>
                  <a:schemeClr val="tx1">
                    <a:lumMod val="95000"/>
                    <a:lumOff val="5000"/>
                  </a:schemeClr>
                </a:solidFill>
              </a:rPr>
              <a:t>基本概念：</a:t>
            </a:r>
            <a:endParaRPr lang="en-US" altLang="zh-TW" dirty="0">
              <a:solidFill>
                <a:schemeClr val="tx1">
                  <a:lumMod val="95000"/>
                  <a:lumOff val="5000"/>
                </a:schemeClr>
              </a:solidFill>
            </a:endParaRPr>
          </a:p>
          <a:p>
            <a:pPr lvl="1">
              <a:buFont typeface="Wingdings" panose="05000000000000000000" pitchFamily="2" charset="2"/>
              <a:buChar char="Ø"/>
            </a:pPr>
            <a:r>
              <a:rPr lang="en-US" altLang="zh-TW" dirty="0">
                <a:solidFill>
                  <a:schemeClr val="tx1">
                    <a:lumMod val="95000"/>
                    <a:lumOff val="5000"/>
                  </a:schemeClr>
                </a:solidFill>
              </a:rPr>
              <a:t>HPS</a:t>
            </a:r>
            <a:r>
              <a:rPr lang="zh-TW" altLang="en-US" dirty="0">
                <a:solidFill>
                  <a:schemeClr val="tx1">
                    <a:lumMod val="95000"/>
                    <a:lumOff val="5000"/>
                  </a:schemeClr>
                </a:solidFill>
              </a:rPr>
              <a:t>需要明確定義和明確表達的共享學校領導模式，以使學校董事會、學校教職員，學生以及父母</a:t>
            </a:r>
            <a:r>
              <a:rPr lang="en-US" altLang="zh-TW" dirty="0">
                <a:solidFill>
                  <a:schemeClr val="tx1">
                    <a:lumMod val="95000"/>
                    <a:lumOff val="5000"/>
                  </a:schemeClr>
                </a:solidFill>
              </a:rPr>
              <a:t>/</a:t>
            </a:r>
            <a:r>
              <a:rPr lang="zh-TW" altLang="en-US" dirty="0">
                <a:solidFill>
                  <a:schemeClr val="tx1">
                    <a:lumMod val="95000"/>
                    <a:lumOff val="5000"/>
                  </a:schemeClr>
                </a:solidFill>
              </a:rPr>
              <a:t>監護人等，能在生活中實踐健康促進學校。</a:t>
            </a:r>
            <a:endParaRPr lang="en-US" altLang="zh-TW" dirty="0">
              <a:solidFill>
                <a:schemeClr val="tx1">
                  <a:lumMod val="95000"/>
                  <a:lumOff val="5000"/>
                </a:schemeClr>
              </a:solidFill>
            </a:endParaRPr>
          </a:p>
          <a:p>
            <a:pPr lvl="1">
              <a:buFont typeface="Wingdings" panose="05000000000000000000" pitchFamily="2" charset="2"/>
              <a:buChar char="Ø"/>
            </a:pPr>
            <a:r>
              <a:rPr lang="zh-TW" altLang="en-US" dirty="0">
                <a:solidFill>
                  <a:schemeClr val="tx1">
                    <a:lumMod val="95000"/>
                    <a:lumOff val="5000"/>
                  </a:schemeClr>
                </a:solidFill>
              </a:rPr>
              <a:t>積極進取的學校領導者</a:t>
            </a:r>
            <a:r>
              <a:rPr lang="zh-TW" altLang="en-US" sz="1600" dirty="0">
                <a:solidFill>
                  <a:schemeClr val="tx1">
                    <a:lumMod val="95000"/>
                    <a:lumOff val="5000"/>
                  </a:schemeClr>
                </a:solidFill>
              </a:rPr>
              <a:t>（包括學校董事會，管理層，校長，領導人員和學生）</a:t>
            </a:r>
            <a:r>
              <a:rPr lang="zh-TW" altLang="en-US" dirty="0">
                <a:solidFill>
                  <a:schemeClr val="tx1">
                    <a:lumMod val="95000"/>
                    <a:lumOff val="5000"/>
                  </a:schemeClr>
                </a:solidFill>
              </a:rPr>
              <a:t>重視對於將健康促進學校精神融入校園運作，及與當地政府及當地社區合作。</a:t>
            </a:r>
          </a:p>
          <a:p>
            <a:r>
              <a:rPr lang="zh-TW" altLang="en-US" dirty="0">
                <a:solidFill>
                  <a:schemeClr val="tx1">
                    <a:lumMod val="95000"/>
                    <a:lumOff val="5000"/>
                  </a:schemeClr>
                </a:solidFill>
              </a:rPr>
              <a:t>目標：</a:t>
            </a:r>
            <a:endParaRPr lang="en-US" altLang="zh-TW" dirty="0">
              <a:solidFill>
                <a:schemeClr val="tx1">
                  <a:lumMod val="95000"/>
                  <a:lumOff val="5000"/>
                </a:schemeClr>
              </a:solidFill>
            </a:endParaRPr>
          </a:p>
          <a:p>
            <a:pPr lvl="1">
              <a:buFont typeface="Wingdings" panose="05000000000000000000" pitchFamily="2" charset="2"/>
              <a:buChar char="Ø"/>
            </a:pPr>
            <a:r>
              <a:rPr lang="zh-TW" altLang="en-US" dirty="0">
                <a:solidFill>
                  <a:schemeClr val="tx1">
                    <a:lumMod val="95000"/>
                    <a:lumOff val="5000"/>
                  </a:schemeClr>
                </a:solidFill>
              </a:rPr>
              <a:t>確保校園內具有多樣化的合作領導模式，能融入健康促進學校的精神，並確保</a:t>
            </a:r>
            <a:r>
              <a:rPr lang="en-US" altLang="zh-TW" dirty="0">
                <a:solidFill>
                  <a:schemeClr val="tx1">
                    <a:lumMod val="95000"/>
                    <a:lumOff val="5000"/>
                  </a:schemeClr>
                </a:solidFill>
              </a:rPr>
              <a:t>HPS</a:t>
            </a:r>
            <a:r>
              <a:rPr lang="zh-TW" altLang="en-US" dirty="0">
                <a:solidFill>
                  <a:schemeClr val="tx1">
                    <a:lumMod val="95000"/>
                    <a:lumOff val="5000"/>
                  </a:schemeClr>
                </a:solidFill>
              </a:rPr>
              <a:t>的領導力隨著時間的推移而實現。</a:t>
            </a:r>
            <a:endParaRPr lang="en-US" altLang="zh-TW" dirty="0">
              <a:solidFill>
                <a:schemeClr val="tx1">
                  <a:lumMod val="95000"/>
                  <a:lumOff val="5000"/>
                </a:schemeClr>
              </a:solidFill>
            </a:endParaRPr>
          </a:p>
          <a:p>
            <a:pPr lvl="1">
              <a:buFont typeface="Wingdings" panose="05000000000000000000" pitchFamily="2" charset="2"/>
              <a:buChar char="Ø"/>
            </a:pPr>
            <a:r>
              <a:rPr lang="zh-TW" altLang="en-US" dirty="0">
                <a:solidFill>
                  <a:schemeClr val="tx1">
                    <a:lumMod val="95000"/>
                    <a:lumOff val="5000"/>
                  </a:schemeClr>
                </a:solidFill>
              </a:rPr>
              <a:t>學校領導者擁有適當的資源和培訓，可有效支持健康促進學校計畫。</a:t>
            </a:r>
            <a:br>
              <a:rPr lang="en-US" altLang="zh-TW" dirty="0">
                <a:solidFill>
                  <a:schemeClr val="tx1">
                    <a:lumMod val="95000"/>
                    <a:lumOff val="5000"/>
                  </a:schemeClr>
                </a:solidFill>
              </a:rPr>
            </a:br>
            <a:endParaRPr lang="zh-TW" altLang="en-US" dirty="0">
              <a:solidFill>
                <a:schemeClr val="tx1">
                  <a:lumMod val="95000"/>
                  <a:lumOff val="5000"/>
                </a:schemeClr>
              </a:solidFill>
            </a:endParaRPr>
          </a:p>
        </p:txBody>
      </p:sp>
      <p:sp>
        <p:nvSpPr>
          <p:cNvPr id="4" name="標題 1">
            <a:extLst>
              <a:ext uri="{FF2B5EF4-FFF2-40B4-BE49-F238E27FC236}">
                <a16:creationId xmlns:a16="http://schemas.microsoft.com/office/drawing/2014/main" id="{2DF32EF0-B338-45F0-B7F4-63E756BF39B9}"/>
              </a:ext>
            </a:extLst>
          </p:cNvPr>
          <p:cNvSpPr txBox="1">
            <a:spLocks/>
          </p:cNvSpPr>
          <p:nvPr/>
        </p:nvSpPr>
        <p:spPr>
          <a:xfrm>
            <a:off x="-45169" y="3071481"/>
            <a:ext cx="3615655" cy="8979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altLang="zh-TW" sz="2800" dirty="0"/>
              <a:t>HPS</a:t>
            </a:r>
            <a:r>
              <a:rPr lang="zh-TW" altLang="en-US" sz="2800" dirty="0"/>
              <a:t>的國際標準與內涵</a:t>
            </a:r>
          </a:p>
        </p:txBody>
      </p:sp>
      <p:sp>
        <p:nvSpPr>
          <p:cNvPr id="5" name="標題 1">
            <a:extLst>
              <a:ext uri="{FF2B5EF4-FFF2-40B4-BE49-F238E27FC236}">
                <a16:creationId xmlns:a16="http://schemas.microsoft.com/office/drawing/2014/main" id="{E03D5661-BF35-4333-9CA5-ACEB99B96090}"/>
              </a:ext>
            </a:extLst>
          </p:cNvPr>
          <p:cNvSpPr txBox="1">
            <a:spLocks/>
          </p:cNvSpPr>
          <p:nvPr/>
        </p:nvSpPr>
        <p:spPr>
          <a:xfrm>
            <a:off x="-45169" y="3969391"/>
            <a:ext cx="3615655" cy="1205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altLang="zh-TW" sz="8800" dirty="0">
                <a:solidFill>
                  <a:srgbClr val="002060"/>
                </a:solidFill>
              </a:rPr>
              <a:t>3</a:t>
            </a:r>
            <a:endParaRPr lang="zh-TW" altLang="en-US" sz="8800" dirty="0">
              <a:solidFill>
                <a:srgbClr val="002060"/>
              </a:solidFill>
            </a:endParaRPr>
          </a:p>
        </p:txBody>
      </p:sp>
      <p:sp>
        <p:nvSpPr>
          <p:cNvPr id="9" name="文字方塊 8">
            <a:extLst>
              <a:ext uri="{FF2B5EF4-FFF2-40B4-BE49-F238E27FC236}">
                <a16:creationId xmlns:a16="http://schemas.microsoft.com/office/drawing/2014/main" id="{1F6C722B-37A6-446D-8A3E-9CC20D3A8DF6}"/>
              </a:ext>
            </a:extLst>
          </p:cNvPr>
          <p:cNvSpPr txBox="1"/>
          <p:nvPr/>
        </p:nvSpPr>
        <p:spPr>
          <a:xfrm>
            <a:off x="3572314" y="347248"/>
            <a:ext cx="8090212" cy="954107"/>
          </a:xfrm>
          <a:prstGeom prst="rect">
            <a:avLst/>
          </a:prstGeom>
          <a:noFill/>
        </p:spPr>
        <p:txBody>
          <a:bodyPr wrap="square" rtlCol="0">
            <a:spAutoFit/>
          </a:bodyPr>
          <a:lstStyle/>
          <a:p>
            <a:r>
              <a:rPr lang="en-US" altLang="zh-TW" sz="2800" dirty="0"/>
              <a:t>Standard 3: School governance and leadership </a:t>
            </a:r>
          </a:p>
          <a:p>
            <a:r>
              <a:rPr lang="zh-TW" altLang="en-US" sz="2800" dirty="0"/>
              <a:t>標準</a:t>
            </a:r>
            <a:r>
              <a:rPr lang="en-US" altLang="zh-TW" sz="2800" dirty="0"/>
              <a:t>3</a:t>
            </a:r>
            <a:r>
              <a:rPr lang="zh-TW" altLang="en-US" sz="2800" dirty="0"/>
              <a:t>：學校管理和領導</a:t>
            </a:r>
            <a:endParaRPr lang="zh-TW" altLang="en-US" sz="2800" dirty="0">
              <a:solidFill>
                <a:schemeClr val="tx1">
                  <a:lumMod val="95000"/>
                  <a:lumOff val="5000"/>
                </a:schemeClr>
              </a:solidFill>
            </a:endParaRPr>
          </a:p>
        </p:txBody>
      </p:sp>
    </p:spTree>
    <p:extLst>
      <p:ext uri="{BB962C8B-B14F-4D97-AF65-F5344CB8AC3E}">
        <p14:creationId xmlns:p14="http://schemas.microsoft.com/office/powerpoint/2010/main" val="568429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AC033E-24E6-493F-981D-044B54A0FDD0}"/>
              </a:ext>
            </a:extLst>
          </p:cNvPr>
          <p:cNvSpPr>
            <a:spLocks noGrp="1"/>
          </p:cNvSpPr>
          <p:nvPr>
            <p:ph type="title"/>
          </p:nvPr>
        </p:nvSpPr>
        <p:spPr>
          <a:xfrm>
            <a:off x="-1" y="1682959"/>
            <a:ext cx="3338818" cy="1837477"/>
          </a:xfrm>
        </p:spPr>
        <p:txBody>
          <a:bodyPr>
            <a:normAutofit/>
          </a:bodyPr>
          <a:lstStyle/>
          <a:p>
            <a:r>
              <a:rPr lang="en-US" altLang="zh-TW" sz="3200" dirty="0"/>
              <a:t>Global Standards and Components for HPS</a:t>
            </a:r>
            <a:endParaRPr lang="zh-TW" altLang="en-US" sz="3200" dirty="0"/>
          </a:p>
        </p:txBody>
      </p:sp>
      <p:sp>
        <p:nvSpPr>
          <p:cNvPr id="4" name="標題 1">
            <a:extLst>
              <a:ext uri="{FF2B5EF4-FFF2-40B4-BE49-F238E27FC236}">
                <a16:creationId xmlns:a16="http://schemas.microsoft.com/office/drawing/2014/main" id="{2DF32EF0-B338-45F0-B7F4-63E756BF39B9}"/>
              </a:ext>
            </a:extLst>
          </p:cNvPr>
          <p:cNvSpPr txBox="1">
            <a:spLocks/>
          </p:cNvSpPr>
          <p:nvPr/>
        </p:nvSpPr>
        <p:spPr>
          <a:xfrm>
            <a:off x="-45169" y="3071481"/>
            <a:ext cx="3615655" cy="8979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altLang="zh-TW" sz="2800" dirty="0"/>
              <a:t>HPS</a:t>
            </a:r>
            <a:r>
              <a:rPr lang="zh-TW" altLang="en-US" sz="2800" dirty="0"/>
              <a:t>的國際標準與內涵</a:t>
            </a:r>
          </a:p>
        </p:txBody>
      </p:sp>
      <p:sp>
        <p:nvSpPr>
          <p:cNvPr id="5" name="標題 1">
            <a:extLst>
              <a:ext uri="{FF2B5EF4-FFF2-40B4-BE49-F238E27FC236}">
                <a16:creationId xmlns:a16="http://schemas.microsoft.com/office/drawing/2014/main" id="{E03D5661-BF35-4333-9CA5-ACEB99B96090}"/>
              </a:ext>
            </a:extLst>
          </p:cNvPr>
          <p:cNvSpPr txBox="1">
            <a:spLocks/>
          </p:cNvSpPr>
          <p:nvPr/>
        </p:nvSpPr>
        <p:spPr>
          <a:xfrm>
            <a:off x="-45169" y="3969391"/>
            <a:ext cx="3615655" cy="1205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altLang="zh-TW" sz="8800" dirty="0">
                <a:solidFill>
                  <a:srgbClr val="002060"/>
                </a:solidFill>
              </a:rPr>
              <a:t>3</a:t>
            </a:r>
            <a:endParaRPr lang="zh-TW" altLang="en-US" sz="8800" dirty="0">
              <a:solidFill>
                <a:srgbClr val="002060"/>
              </a:solidFill>
            </a:endParaRPr>
          </a:p>
        </p:txBody>
      </p:sp>
      <p:sp>
        <p:nvSpPr>
          <p:cNvPr id="6" name="文字方塊 5">
            <a:extLst>
              <a:ext uri="{FF2B5EF4-FFF2-40B4-BE49-F238E27FC236}">
                <a16:creationId xmlns:a16="http://schemas.microsoft.com/office/drawing/2014/main" id="{FF72362B-F098-4966-8F44-E5C7AC74D651}"/>
              </a:ext>
            </a:extLst>
          </p:cNvPr>
          <p:cNvSpPr txBox="1"/>
          <p:nvPr/>
        </p:nvSpPr>
        <p:spPr>
          <a:xfrm>
            <a:off x="3470675" y="340318"/>
            <a:ext cx="8218847" cy="954107"/>
          </a:xfrm>
          <a:prstGeom prst="rect">
            <a:avLst/>
          </a:prstGeom>
          <a:noFill/>
        </p:spPr>
        <p:txBody>
          <a:bodyPr wrap="square" rtlCol="0">
            <a:spAutoFit/>
          </a:bodyPr>
          <a:lstStyle/>
          <a:p>
            <a:r>
              <a:rPr lang="en-US" altLang="zh-TW" sz="2800" dirty="0"/>
              <a:t>Standard 3: School governance and leadership </a:t>
            </a:r>
          </a:p>
          <a:p>
            <a:r>
              <a:rPr lang="zh-TW" altLang="en-US" sz="2800" dirty="0"/>
              <a:t>標準</a:t>
            </a:r>
            <a:r>
              <a:rPr lang="en-US" altLang="zh-TW" sz="2800" dirty="0"/>
              <a:t>3</a:t>
            </a:r>
            <a:r>
              <a:rPr lang="zh-TW" altLang="en-US" sz="2800" dirty="0"/>
              <a:t>：學校管理和領導	</a:t>
            </a:r>
          </a:p>
        </p:txBody>
      </p:sp>
      <p:sp>
        <p:nvSpPr>
          <p:cNvPr id="7" name="內容版面配置區 2">
            <a:extLst>
              <a:ext uri="{FF2B5EF4-FFF2-40B4-BE49-F238E27FC236}">
                <a16:creationId xmlns:a16="http://schemas.microsoft.com/office/drawing/2014/main" id="{37D683F0-970C-4868-A6BA-F0A83EC5EA24}"/>
              </a:ext>
            </a:extLst>
          </p:cNvPr>
          <p:cNvSpPr>
            <a:spLocks noGrp="1"/>
          </p:cNvSpPr>
          <p:nvPr>
            <p:ph idx="1"/>
          </p:nvPr>
        </p:nvSpPr>
        <p:spPr>
          <a:xfrm>
            <a:off x="3470675" y="1294425"/>
            <a:ext cx="8626251" cy="4219663"/>
          </a:xfrm>
        </p:spPr>
        <p:txBody>
          <a:bodyPr>
            <a:normAutofit/>
          </a:bodyPr>
          <a:lstStyle/>
          <a:p>
            <a:r>
              <a:rPr lang="zh-TW" altLang="en-US" dirty="0">
                <a:solidFill>
                  <a:schemeClr val="tx1">
                    <a:lumMod val="95000"/>
                    <a:lumOff val="5000"/>
                  </a:schemeClr>
                </a:solidFill>
              </a:rPr>
              <a:t>標準聲明（說明）：學校有完整的學校管理和領導模式，以支持學校成為健康促進學校。</a:t>
            </a:r>
            <a:endParaRPr lang="en-US" altLang="zh-TW" dirty="0">
              <a:solidFill>
                <a:schemeClr val="tx1">
                  <a:lumMod val="95000"/>
                  <a:lumOff val="5000"/>
                </a:schemeClr>
              </a:solidFill>
            </a:endParaRPr>
          </a:p>
          <a:p>
            <a:r>
              <a:rPr lang="zh-TW" altLang="en-US" dirty="0">
                <a:solidFill>
                  <a:schemeClr val="tx1">
                    <a:lumMod val="95000"/>
                    <a:lumOff val="5000"/>
                  </a:schemeClr>
                </a:solidFill>
              </a:rPr>
              <a:t>標準內涵：</a:t>
            </a:r>
          </a:p>
          <a:p>
            <a:pPr marL="457200" indent="-457200">
              <a:buFont typeface="+mj-lt"/>
              <a:buAutoNum type="arabicPeriod"/>
            </a:pPr>
            <a:r>
              <a:rPr lang="zh-TW" altLang="en-US" dirty="0">
                <a:solidFill>
                  <a:schemeClr val="tx1"/>
                </a:solidFill>
              </a:rPr>
              <a:t>領導團隊（學校董事會成員、管理層、校長和學校領導者）支持並向學校宣傳健康促進學校的價值和精神。</a:t>
            </a:r>
          </a:p>
          <a:p>
            <a:pPr marL="457200" indent="-457200">
              <a:buFont typeface="+mj-lt"/>
              <a:buAutoNum type="arabicPeriod"/>
            </a:pPr>
            <a:r>
              <a:rPr lang="zh-TW" altLang="en-US" dirty="0">
                <a:solidFill>
                  <a:schemeClr val="tx1"/>
                </a:solidFill>
              </a:rPr>
              <a:t>有一個為了健康促進學校之學校領導分佈式模式，包括學校校長，班主任，行政人員，學校董事會和管理層成員，學校衛生人員，學生以及父母</a:t>
            </a:r>
            <a:r>
              <a:rPr lang="en-US" altLang="zh-TW" dirty="0">
                <a:solidFill>
                  <a:schemeClr val="tx1"/>
                </a:solidFill>
              </a:rPr>
              <a:t>/</a:t>
            </a:r>
            <a:r>
              <a:rPr lang="zh-TW" altLang="en-US" dirty="0">
                <a:solidFill>
                  <a:schemeClr val="tx1"/>
                </a:solidFill>
              </a:rPr>
              <a:t>監護人。</a:t>
            </a:r>
          </a:p>
          <a:p>
            <a:pPr marL="457200" indent="-457200">
              <a:buFont typeface="+mj-lt"/>
              <a:buAutoNum type="arabicPeriod"/>
            </a:pPr>
            <a:r>
              <a:rPr lang="zh-TW" altLang="en-US" dirty="0">
                <a:solidFill>
                  <a:schemeClr val="tx1"/>
                </a:solidFill>
              </a:rPr>
              <a:t>提供健康促進學校領導者在職領導能力和</a:t>
            </a:r>
            <a:r>
              <a:rPr lang="en-US" altLang="zh-TW" dirty="0">
                <a:solidFill>
                  <a:schemeClr val="tx1"/>
                </a:solidFill>
              </a:rPr>
              <a:t>HPS</a:t>
            </a:r>
            <a:r>
              <a:rPr lang="zh-TW" altLang="en-US" dirty="0">
                <a:solidFill>
                  <a:schemeClr val="tx1"/>
                </a:solidFill>
              </a:rPr>
              <a:t>專業學習機會。</a:t>
            </a:r>
          </a:p>
          <a:p>
            <a:pPr marL="457200" indent="-457200">
              <a:buFont typeface="+mj-lt"/>
              <a:buAutoNum type="arabicPeriod"/>
            </a:pPr>
            <a:r>
              <a:rPr lang="zh-TW" altLang="en-US" dirty="0">
                <a:solidFill>
                  <a:schemeClr val="tx1"/>
                </a:solidFill>
              </a:rPr>
              <a:t>有一套計畫、發展及追蹤健康促進學校學校管理及領導之成效的系統。</a:t>
            </a:r>
          </a:p>
        </p:txBody>
      </p:sp>
    </p:spTree>
    <p:extLst>
      <p:ext uri="{BB962C8B-B14F-4D97-AF65-F5344CB8AC3E}">
        <p14:creationId xmlns:p14="http://schemas.microsoft.com/office/powerpoint/2010/main" val="2740107367"/>
      </p:ext>
    </p:extLst>
  </p:cSld>
  <p:clrMapOvr>
    <a:masterClrMapping/>
  </p:clrMapOvr>
</p:sld>
</file>

<file path=ppt/theme/theme1.xml><?xml version="1.0" encoding="utf-8"?>
<a:theme xmlns:a="http://schemas.openxmlformats.org/drawingml/2006/main" name="框架">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TM03457475[[fn=框架]]</Template>
  <TotalTime>1465</TotalTime>
  <Words>4172</Words>
  <Application>Microsoft Office PowerPoint</Application>
  <PresentationFormat>寬螢幕</PresentationFormat>
  <Paragraphs>304</Paragraphs>
  <Slides>31</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31</vt:i4>
      </vt:variant>
    </vt:vector>
  </HeadingPairs>
  <TitlesOfParts>
    <vt:vector size="37" baseType="lpstr">
      <vt:lpstr>微軟正黑體</vt:lpstr>
      <vt:lpstr>Arial</vt:lpstr>
      <vt:lpstr>Corbel</vt:lpstr>
      <vt:lpstr>Wingdings</vt:lpstr>
      <vt:lpstr>Wingdings 2</vt:lpstr>
      <vt:lpstr>框架</vt:lpstr>
      <vt:lpstr>Global Standards and Indicators for Health Promoting Schools  Draft 3</vt:lpstr>
      <vt:lpstr>Key terms 名詞解釋</vt:lpstr>
      <vt:lpstr>Global Standards for the HPS system</vt:lpstr>
      <vt:lpstr>Global Standards and Components for HPS</vt:lpstr>
      <vt:lpstr>Global Standards and Components for HPS</vt:lpstr>
      <vt:lpstr>Global Standards and Components for HPS</vt:lpstr>
      <vt:lpstr>Global Standards and Components for HPS</vt:lpstr>
      <vt:lpstr>Global Standards and Components for HPS</vt:lpstr>
      <vt:lpstr>Global Standards and Components for HPS</vt:lpstr>
      <vt:lpstr>Global Standards and Components for HPS</vt:lpstr>
      <vt:lpstr>Global Standards and Components for HPS</vt:lpstr>
      <vt:lpstr>Global Standards and Components for HPS</vt:lpstr>
      <vt:lpstr>Global Standards and Components for HPS</vt:lpstr>
      <vt:lpstr>Global Standards and Components for HPS</vt:lpstr>
      <vt:lpstr>Global Standards and Components for HPS</vt:lpstr>
      <vt:lpstr>Global Standards and Components for HPS</vt:lpstr>
      <vt:lpstr>Global Standards and Components for HPS</vt:lpstr>
      <vt:lpstr>Global Standards and Components for HPS</vt:lpstr>
      <vt:lpstr>Global Standards and Components for HPS</vt:lpstr>
      <vt:lpstr>Implementation Guidance for HPS</vt:lpstr>
      <vt:lpstr>Guiding principle  of Implementation Guidance for HPS</vt:lpstr>
      <vt:lpstr>Implementation guidance elements</vt:lpstr>
      <vt:lpstr>HPS  Implementation cycle</vt:lpstr>
      <vt:lpstr>HPS  Implementation cycle</vt:lpstr>
      <vt:lpstr>HPS實施內涵及策略</vt:lpstr>
      <vt:lpstr>HPS實施內涵及策略</vt:lpstr>
      <vt:lpstr>HPS實施內涵及策略</vt:lpstr>
      <vt:lpstr>PowerPoint 簡報</vt:lpstr>
      <vt:lpstr>HPS Implementation Stakeholders</vt:lpstr>
      <vt:lpstr>HPS Implementation Stakeholders</vt:lpstr>
      <vt:lpstr>建議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Standards and Indicators for Health Promoting Schools  Draft 3</dc:title>
  <dc:creator>FJUSER200219A</dc:creator>
  <cp:lastModifiedBy>FJUSER200219A</cp:lastModifiedBy>
  <cp:revision>64</cp:revision>
  <dcterms:created xsi:type="dcterms:W3CDTF">2020-11-18T01:26:10Z</dcterms:created>
  <dcterms:modified xsi:type="dcterms:W3CDTF">2020-11-24T08:56:17Z</dcterms:modified>
</cp:coreProperties>
</file>