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89" r:id="rId3"/>
    <p:sldId id="295" r:id="rId4"/>
    <p:sldId id="296" r:id="rId5"/>
    <p:sldId id="290" r:id="rId6"/>
    <p:sldId id="291" r:id="rId7"/>
    <p:sldId id="292" r:id="rId8"/>
    <p:sldId id="299" r:id="rId9"/>
    <p:sldId id="293" r:id="rId10"/>
    <p:sldId id="309" r:id="rId11"/>
    <p:sldId id="301" r:id="rId12"/>
    <p:sldId id="264" r:id="rId13"/>
    <p:sldId id="302" r:id="rId14"/>
    <p:sldId id="279" r:id="rId15"/>
    <p:sldId id="280" r:id="rId16"/>
    <p:sldId id="281" r:id="rId17"/>
    <p:sldId id="282" r:id="rId18"/>
    <p:sldId id="303" r:id="rId19"/>
    <p:sldId id="283" r:id="rId20"/>
    <p:sldId id="304" r:id="rId21"/>
    <p:sldId id="305" r:id="rId22"/>
    <p:sldId id="313" r:id="rId23"/>
    <p:sldId id="314" r:id="rId24"/>
    <p:sldId id="307" r:id="rId25"/>
    <p:sldId id="308" r:id="rId26"/>
    <p:sldId id="310"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803" autoAdjust="0"/>
  </p:normalViewPr>
  <p:slideViewPr>
    <p:cSldViewPr snapToGrid="0">
      <p:cViewPr varScale="1">
        <p:scale>
          <a:sx n="51" d="100"/>
          <a:sy n="51" d="100"/>
        </p:scale>
        <p:origin x="942" y="72"/>
      </p:cViewPr>
      <p:guideLst/>
    </p:cSldViewPr>
  </p:slideViewPr>
  <p:notesTextViewPr>
    <p:cViewPr>
      <p:scale>
        <a:sx n="1" d="1"/>
        <a:sy n="1" d="1"/>
      </p:scale>
      <p:origin x="0" y="0"/>
    </p:cViewPr>
  </p:notesTextViewPr>
  <p:sorterViewPr>
    <p:cViewPr varScale="1">
      <p:scale>
        <a:sx n="100" d="100"/>
        <a:sy n="100" d="100"/>
      </p:scale>
      <p:origin x="0" y="-3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9563E-DB98-4638-9B80-4626A6B54DF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zh-TW" altLang="en-US"/>
        </a:p>
      </dgm:t>
    </dgm:pt>
    <dgm:pt modelId="{10120534-CEAE-41BF-BBC6-5F7C8C8DE9BF}">
      <dgm:prSet/>
      <dgm:spPr/>
      <dgm:t>
        <a:bodyPr/>
        <a:lstStyle/>
        <a:p>
          <a:r>
            <a:rPr lang="zh-TW" b="1" dirty="0"/>
            <a:t>認證發展過程</a:t>
          </a:r>
          <a:endParaRPr lang="zh-TW" dirty="0"/>
        </a:p>
      </dgm:t>
    </dgm:pt>
    <dgm:pt modelId="{B1B51FC4-C7C8-4A63-A191-0D1DE71335AC}" type="parTrans" cxnId="{4253A33B-A7F7-44E7-9B0E-F13BF8B52ACC}">
      <dgm:prSet/>
      <dgm:spPr/>
      <dgm:t>
        <a:bodyPr/>
        <a:lstStyle/>
        <a:p>
          <a:endParaRPr lang="zh-TW" altLang="en-US"/>
        </a:p>
      </dgm:t>
    </dgm:pt>
    <dgm:pt modelId="{38D9AE03-2401-4AB1-A4A6-670185CC199E}" type="sibTrans" cxnId="{4253A33B-A7F7-44E7-9B0E-F13BF8B52ACC}">
      <dgm:prSet/>
      <dgm:spPr/>
      <dgm:t>
        <a:bodyPr/>
        <a:lstStyle/>
        <a:p>
          <a:endParaRPr lang="zh-TW" altLang="en-US"/>
        </a:p>
      </dgm:t>
    </dgm:pt>
    <dgm:pt modelId="{C670F451-6E52-4C14-883B-4F1EE7E68C95}">
      <dgm:prSet/>
      <dgm:spPr/>
      <dgm:t>
        <a:bodyPr/>
        <a:lstStyle/>
        <a:p>
          <a:r>
            <a:rPr lang="zh-TW" b="1"/>
            <a:t>認證標準參考</a:t>
          </a:r>
          <a:r>
            <a:rPr lang="zh-TW"/>
            <a:t>世界衛生組織「健康促進學校發展綱領：行動架構</a:t>
          </a:r>
          <a:r>
            <a:rPr lang="en-US"/>
            <a:t>(2009)</a:t>
          </a:r>
          <a:r>
            <a:rPr lang="zh-TW"/>
            <a:t>」、教育部學校衛生法，及其他國家之認證指標初步發展完成，經由</a:t>
          </a:r>
          <a:r>
            <a:rPr lang="en-US"/>
            <a:t>Delphi</a:t>
          </a:r>
          <a:r>
            <a:rPr lang="zh-TW"/>
            <a:t>方法及試評，及國際專家學者參與，完成台灣健康促進學校認證機制。</a:t>
          </a:r>
        </a:p>
      </dgm:t>
    </dgm:pt>
    <dgm:pt modelId="{83200AF2-BF37-4AE9-AD23-742E24DF1BD2}" type="parTrans" cxnId="{E949C9F2-A2D3-4F26-B790-66B3351361F3}">
      <dgm:prSet/>
      <dgm:spPr/>
      <dgm:t>
        <a:bodyPr/>
        <a:lstStyle/>
        <a:p>
          <a:endParaRPr lang="zh-TW" altLang="en-US"/>
        </a:p>
      </dgm:t>
    </dgm:pt>
    <dgm:pt modelId="{CD3D82CB-3638-44C6-B35D-A9EC71513C27}" type="sibTrans" cxnId="{E949C9F2-A2D3-4F26-B790-66B3351361F3}">
      <dgm:prSet/>
      <dgm:spPr/>
      <dgm:t>
        <a:bodyPr/>
        <a:lstStyle/>
        <a:p>
          <a:endParaRPr lang="zh-TW" altLang="en-US"/>
        </a:p>
      </dgm:t>
    </dgm:pt>
    <dgm:pt modelId="{9F1C26A2-B5F1-4917-96EC-4E64376A085E}">
      <dgm:prSet/>
      <dgm:spPr/>
      <dgm:t>
        <a:bodyPr/>
        <a:lstStyle/>
        <a:p>
          <a:r>
            <a:rPr lang="zh-TW" b="1"/>
            <a:t>認證目的</a:t>
          </a:r>
          <a:endParaRPr lang="zh-TW"/>
        </a:p>
      </dgm:t>
    </dgm:pt>
    <dgm:pt modelId="{D5393535-C77A-413F-97FD-3E1911F60C6A}" type="parTrans" cxnId="{CEE3720F-B7C4-417D-A4C9-119AD91847F8}">
      <dgm:prSet/>
      <dgm:spPr/>
      <dgm:t>
        <a:bodyPr/>
        <a:lstStyle/>
        <a:p>
          <a:endParaRPr lang="zh-TW" altLang="en-US"/>
        </a:p>
      </dgm:t>
    </dgm:pt>
    <dgm:pt modelId="{BD32CB44-5C7F-4FE4-B90C-3DEB725E377C}" type="sibTrans" cxnId="{CEE3720F-B7C4-417D-A4C9-119AD91847F8}">
      <dgm:prSet/>
      <dgm:spPr/>
      <dgm:t>
        <a:bodyPr/>
        <a:lstStyle/>
        <a:p>
          <a:endParaRPr lang="zh-TW" altLang="en-US"/>
        </a:p>
      </dgm:t>
    </dgm:pt>
    <dgm:pt modelId="{409D2E28-DE73-44AD-B2C5-6BF722FE5912}">
      <dgm:prSet/>
      <dgm:spPr/>
      <dgm:t>
        <a:bodyPr/>
        <a:lstStyle/>
        <a:p>
          <a:r>
            <a:rPr lang="zh-TW"/>
            <a:t>針對健康促進學校六大範疇的推動策略比出金、銀、銅質獎以上獲獎之績優健康促進學校加以表揚並作為其他隊動健康促進學校之典範。</a:t>
          </a:r>
        </a:p>
      </dgm:t>
    </dgm:pt>
    <dgm:pt modelId="{7553F13B-01D3-47D3-9C6D-D06BA92FCB00}" type="parTrans" cxnId="{8D17DF46-8EE6-411B-8B8E-AECCD08AAB67}">
      <dgm:prSet/>
      <dgm:spPr/>
      <dgm:t>
        <a:bodyPr/>
        <a:lstStyle/>
        <a:p>
          <a:endParaRPr lang="zh-TW" altLang="en-US"/>
        </a:p>
      </dgm:t>
    </dgm:pt>
    <dgm:pt modelId="{DB3AD96B-109B-45FF-B012-936D8484B4E3}" type="sibTrans" cxnId="{8D17DF46-8EE6-411B-8B8E-AECCD08AAB67}">
      <dgm:prSet/>
      <dgm:spPr/>
      <dgm:t>
        <a:bodyPr/>
        <a:lstStyle/>
        <a:p>
          <a:endParaRPr lang="zh-TW" altLang="en-US"/>
        </a:p>
      </dgm:t>
    </dgm:pt>
    <dgm:pt modelId="{645DC997-8935-4435-8EE2-1D2C03EC973A}">
      <dgm:prSet/>
      <dgm:spPr/>
      <dgm:t>
        <a:bodyPr/>
        <a:lstStyle/>
        <a:p>
          <a:r>
            <a:rPr lang="zh-TW" b="1"/>
            <a:t>認證項目</a:t>
          </a:r>
          <a:endParaRPr lang="zh-TW"/>
        </a:p>
      </dgm:t>
    </dgm:pt>
    <dgm:pt modelId="{0F0245FE-2485-481A-B237-94C7F39905B3}" type="parTrans" cxnId="{F34063B5-E004-4664-9646-C5EA041A120D}">
      <dgm:prSet/>
      <dgm:spPr/>
      <dgm:t>
        <a:bodyPr/>
        <a:lstStyle/>
        <a:p>
          <a:endParaRPr lang="zh-TW" altLang="en-US"/>
        </a:p>
      </dgm:t>
    </dgm:pt>
    <dgm:pt modelId="{D51329BD-5708-4A67-B3E2-4745AFEE4137}" type="sibTrans" cxnId="{F34063B5-E004-4664-9646-C5EA041A120D}">
      <dgm:prSet/>
      <dgm:spPr/>
      <dgm:t>
        <a:bodyPr/>
        <a:lstStyle/>
        <a:p>
          <a:endParaRPr lang="zh-TW" altLang="en-US"/>
        </a:p>
      </dgm:t>
    </dgm:pt>
    <dgm:pt modelId="{E13DB4CB-20E6-4466-855D-CAB49D0F7AB2}">
      <dgm:prSet/>
      <dgm:spPr/>
      <dgm:t>
        <a:bodyPr/>
        <a:lstStyle/>
        <a:p>
          <a:r>
            <a:rPr lang="zh-TW" dirty="0"/>
            <a:t>包含健康學校政策、學校物質環境、學校社會環境、健康生活技能教學與行動、社區關係、健康服務等</a:t>
          </a:r>
          <a:r>
            <a:rPr lang="zh-TW" b="1" dirty="0"/>
            <a:t>六大標準</a:t>
          </a:r>
          <a:r>
            <a:rPr lang="zh-TW" dirty="0"/>
            <a:t>，</a:t>
          </a:r>
          <a:r>
            <a:rPr lang="en-US" b="1" dirty="0"/>
            <a:t>24</a:t>
          </a:r>
          <a:r>
            <a:rPr lang="zh-TW" b="1" dirty="0"/>
            <a:t>個子標準</a:t>
          </a:r>
          <a:r>
            <a:rPr lang="zh-TW" dirty="0"/>
            <a:t>、</a:t>
          </a:r>
          <a:r>
            <a:rPr lang="en-US" b="1" dirty="0"/>
            <a:t>63</a:t>
          </a:r>
          <a:r>
            <a:rPr lang="zh-TW" b="1" dirty="0"/>
            <a:t>項評量指標</a:t>
          </a:r>
          <a:r>
            <a:rPr lang="zh-TW" dirty="0"/>
            <a:t>。經過四屆健康促進學校認證工作後，逐步修訂評量標準與項目，截至</a:t>
          </a:r>
          <a:r>
            <a:rPr lang="en-US" dirty="0"/>
            <a:t>2018</a:t>
          </a:r>
          <a:r>
            <a:rPr lang="zh-TW" dirty="0"/>
            <a:t>年的多次修正，認證評量指標</a:t>
          </a:r>
          <a:r>
            <a:rPr lang="zh-TW" b="1" dirty="0"/>
            <a:t>由</a:t>
          </a:r>
          <a:r>
            <a:rPr lang="en-US" b="1" dirty="0"/>
            <a:t>63</a:t>
          </a:r>
          <a:r>
            <a:rPr lang="zh-TW" b="1" dirty="0"/>
            <a:t>項精簡至</a:t>
          </a:r>
          <a:r>
            <a:rPr lang="en-US" b="1" dirty="0"/>
            <a:t>24</a:t>
          </a:r>
          <a:r>
            <a:rPr lang="zh-TW" b="1" dirty="0"/>
            <a:t>項</a:t>
          </a:r>
          <a:r>
            <a:rPr lang="zh-TW" dirty="0"/>
            <a:t>。</a:t>
          </a:r>
        </a:p>
      </dgm:t>
    </dgm:pt>
    <dgm:pt modelId="{F3F9A2A8-F535-4E44-9BF2-D1DBF08D2B7F}" type="parTrans" cxnId="{8E5FF688-A34A-4C0E-B9B5-2CCBC7F4CFF3}">
      <dgm:prSet/>
      <dgm:spPr/>
      <dgm:t>
        <a:bodyPr/>
        <a:lstStyle/>
        <a:p>
          <a:endParaRPr lang="zh-TW" altLang="en-US"/>
        </a:p>
      </dgm:t>
    </dgm:pt>
    <dgm:pt modelId="{674C91A3-A738-45D5-920C-A96829395D12}" type="sibTrans" cxnId="{8E5FF688-A34A-4C0E-B9B5-2CCBC7F4CFF3}">
      <dgm:prSet/>
      <dgm:spPr/>
      <dgm:t>
        <a:bodyPr/>
        <a:lstStyle/>
        <a:p>
          <a:endParaRPr lang="zh-TW" altLang="en-US"/>
        </a:p>
      </dgm:t>
    </dgm:pt>
    <dgm:pt modelId="{CAE74F1E-D250-4D56-9D49-D20706A4CC28}" type="pres">
      <dgm:prSet presAssocID="{AAA9563E-DB98-4638-9B80-4626A6B54DF7}" presName="linearFlow" presStyleCnt="0">
        <dgm:presLayoutVars>
          <dgm:dir/>
          <dgm:animLvl val="lvl"/>
          <dgm:resizeHandles val="exact"/>
        </dgm:presLayoutVars>
      </dgm:prSet>
      <dgm:spPr/>
    </dgm:pt>
    <dgm:pt modelId="{C5035654-C0DE-4A6A-BF4D-1CDA0214FB79}" type="pres">
      <dgm:prSet presAssocID="{10120534-CEAE-41BF-BBC6-5F7C8C8DE9BF}" presName="composite" presStyleCnt="0"/>
      <dgm:spPr/>
    </dgm:pt>
    <dgm:pt modelId="{CA7D892F-E2CC-45F6-9922-BBF8BF0DA355}" type="pres">
      <dgm:prSet presAssocID="{10120534-CEAE-41BF-BBC6-5F7C8C8DE9BF}" presName="parentText" presStyleLbl="alignNode1" presStyleIdx="0" presStyleCnt="3" custScaleX="111949">
        <dgm:presLayoutVars>
          <dgm:chMax val="1"/>
          <dgm:bulletEnabled val="1"/>
        </dgm:presLayoutVars>
      </dgm:prSet>
      <dgm:spPr/>
    </dgm:pt>
    <dgm:pt modelId="{0FF2EE9F-7CF6-4FBD-B8B7-8C3D5E56CAD6}" type="pres">
      <dgm:prSet presAssocID="{10120534-CEAE-41BF-BBC6-5F7C8C8DE9BF}" presName="descendantText" presStyleLbl="alignAcc1" presStyleIdx="0" presStyleCnt="3" custScaleX="97617">
        <dgm:presLayoutVars>
          <dgm:bulletEnabled val="1"/>
        </dgm:presLayoutVars>
      </dgm:prSet>
      <dgm:spPr/>
    </dgm:pt>
    <dgm:pt modelId="{DD789DF5-5C3D-4A19-BDFB-8092ED6E93F9}" type="pres">
      <dgm:prSet presAssocID="{38D9AE03-2401-4AB1-A4A6-670185CC199E}" presName="sp" presStyleCnt="0"/>
      <dgm:spPr/>
    </dgm:pt>
    <dgm:pt modelId="{C014982B-E1A8-4E4C-AB35-FE30B2CAABB4}" type="pres">
      <dgm:prSet presAssocID="{9F1C26A2-B5F1-4917-96EC-4E64376A085E}" presName="composite" presStyleCnt="0"/>
      <dgm:spPr/>
    </dgm:pt>
    <dgm:pt modelId="{37CAF75F-0B32-49E8-84FA-E1CB35E0F9FC}" type="pres">
      <dgm:prSet presAssocID="{9F1C26A2-B5F1-4917-96EC-4E64376A085E}" presName="parentText" presStyleLbl="alignNode1" presStyleIdx="1" presStyleCnt="3" custScaleX="119801">
        <dgm:presLayoutVars>
          <dgm:chMax val="1"/>
          <dgm:bulletEnabled val="1"/>
        </dgm:presLayoutVars>
      </dgm:prSet>
      <dgm:spPr/>
    </dgm:pt>
    <dgm:pt modelId="{AE60DA29-C387-473D-8625-5F7EDAB22BA9}" type="pres">
      <dgm:prSet presAssocID="{9F1C26A2-B5F1-4917-96EC-4E64376A085E}" presName="descendantText" presStyleLbl="alignAcc1" presStyleIdx="1" presStyleCnt="3">
        <dgm:presLayoutVars>
          <dgm:bulletEnabled val="1"/>
        </dgm:presLayoutVars>
      </dgm:prSet>
      <dgm:spPr/>
    </dgm:pt>
    <dgm:pt modelId="{F3EED874-DF70-4732-ABAE-58BDC0D802DB}" type="pres">
      <dgm:prSet presAssocID="{BD32CB44-5C7F-4FE4-B90C-3DEB725E377C}" presName="sp" presStyleCnt="0"/>
      <dgm:spPr/>
    </dgm:pt>
    <dgm:pt modelId="{92A7F135-195C-4008-95F0-4B1AF11F3859}" type="pres">
      <dgm:prSet presAssocID="{645DC997-8935-4435-8EE2-1D2C03EC973A}" presName="composite" presStyleCnt="0"/>
      <dgm:spPr/>
    </dgm:pt>
    <dgm:pt modelId="{DA6253E8-2292-4C15-8280-E40923D0976B}" type="pres">
      <dgm:prSet presAssocID="{645DC997-8935-4435-8EE2-1D2C03EC973A}" presName="parentText" presStyleLbl="alignNode1" presStyleIdx="2" presStyleCnt="3" custScaleX="113941">
        <dgm:presLayoutVars>
          <dgm:chMax val="1"/>
          <dgm:bulletEnabled val="1"/>
        </dgm:presLayoutVars>
      </dgm:prSet>
      <dgm:spPr/>
    </dgm:pt>
    <dgm:pt modelId="{99F1B699-80B4-4604-9412-752B0A9B2DE3}" type="pres">
      <dgm:prSet presAssocID="{645DC997-8935-4435-8EE2-1D2C03EC973A}" presName="descendantText" presStyleLbl="alignAcc1" presStyleIdx="2" presStyleCnt="3">
        <dgm:presLayoutVars>
          <dgm:bulletEnabled val="1"/>
        </dgm:presLayoutVars>
      </dgm:prSet>
      <dgm:spPr/>
    </dgm:pt>
  </dgm:ptLst>
  <dgm:cxnLst>
    <dgm:cxn modelId="{CEE3720F-B7C4-417D-A4C9-119AD91847F8}" srcId="{AAA9563E-DB98-4638-9B80-4626A6B54DF7}" destId="{9F1C26A2-B5F1-4917-96EC-4E64376A085E}" srcOrd="1" destOrd="0" parTransId="{D5393535-C77A-413F-97FD-3E1911F60C6A}" sibTransId="{BD32CB44-5C7F-4FE4-B90C-3DEB725E377C}"/>
    <dgm:cxn modelId="{78C6122D-B792-4511-A0BF-8C101EB6FF35}" type="presOf" srcId="{645DC997-8935-4435-8EE2-1D2C03EC973A}" destId="{DA6253E8-2292-4C15-8280-E40923D0976B}" srcOrd="0" destOrd="0" presId="urn:microsoft.com/office/officeart/2005/8/layout/chevron2"/>
    <dgm:cxn modelId="{4253A33B-A7F7-44E7-9B0E-F13BF8B52ACC}" srcId="{AAA9563E-DB98-4638-9B80-4626A6B54DF7}" destId="{10120534-CEAE-41BF-BBC6-5F7C8C8DE9BF}" srcOrd="0" destOrd="0" parTransId="{B1B51FC4-C7C8-4A63-A191-0D1DE71335AC}" sibTransId="{38D9AE03-2401-4AB1-A4A6-670185CC199E}"/>
    <dgm:cxn modelId="{D3F0B445-2F76-46D5-96EF-9B76C01729DA}" type="presOf" srcId="{C670F451-6E52-4C14-883B-4F1EE7E68C95}" destId="{0FF2EE9F-7CF6-4FBD-B8B7-8C3D5E56CAD6}" srcOrd="0" destOrd="0" presId="urn:microsoft.com/office/officeart/2005/8/layout/chevron2"/>
    <dgm:cxn modelId="{8D17DF46-8EE6-411B-8B8E-AECCD08AAB67}" srcId="{9F1C26A2-B5F1-4917-96EC-4E64376A085E}" destId="{409D2E28-DE73-44AD-B2C5-6BF722FE5912}" srcOrd="0" destOrd="0" parTransId="{7553F13B-01D3-47D3-9C6D-D06BA92FCB00}" sibTransId="{DB3AD96B-109B-45FF-B012-936D8484B4E3}"/>
    <dgm:cxn modelId="{F3D04F68-B83C-43E3-B389-51290B9466FD}" type="presOf" srcId="{409D2E28-DE73-44AD-B2C5-6BF722FE5912}" destId="{AE60DA29-C387-473D-8625-5F7EDAB22BA9}" srcOrd="0" destOrd="0" presId="urn:microsoft.com/office/officeart/2005/8/layout/chevron2"/>
    <dgm:cxn modelId="{5BCB9753-3C7F-450C-9301-5EFB9E720C44}" type="presOf" srcId="{10120534-CEAE-41BF-BBC6-5F7C8C8DE9BF}" destId="{CA7D892F-E2CC-45F6-9922-BBF8BF0DA355}" srcOrd="0" destOrd="0" presId="urn:microsoft.com/office/officeart/2005/8/layout/chevron2"/>
    <dgm:cxn modelId="{31CBD781-0DB8-4389-8173-F0533061A740}" type="presOf" srcId="{E13DB4CB-20E6-4466-855D-CAB49D0F7AB2}" destId="{99F1B699-80B4-4604-9412-752B0A9B2DE3}" srcOrd="0" destOrd="0" presId="urn:microsoft.com/office/officeart/2005/8/layout/chevron2"/>
    <dgm:cxn modelId="{8E5FF688-A34A-4C0E-B9B5-2CCBC7F4CFF3}" srcId="{645DC997-8935-4435-8EE2-1D2C03EC973A}" destId="{E13DB4CB-20E6-4466-855D-CAB49D0F7AB2}" srcOrd="0" destOrd="0" parTransId="{F3F9A2A8-F535-4E44-9BF2-D1DBF08D2B7F}" sibTransId="{674C91A3-A738-45D5-920C-A96829395D12}"/>
    <dgm:cxn modelId="{E4773690-C33D-485D-B836-B92005BEE0FE}" type="presOf" srcId="{AAA9563E-DB98-4638-9B80-4626A6B54DF7}" destId="{CAE74F1E-D250-4D56-9D49-D20706A4CC28}" srcOrd="0" destOrd="0" presId="urn:microsoft.com/office/officeart/2005/8/layout/chevron2"/>
    <dgm:cxn modelId="{F34063B5-E004-4664-9646-C5EA041A120D}" srcId="{AAA9563E-DB98-4638-9B80-4626A6B54DF7}" destId="{645DC997-8935-4435-8EE2-1D2C03EC973A}" srcOrd="2" destOrd="0" parTransId="{0F0245FE-2485-481A-B237-94C7F39905B3}" sibTransId="{D51329BD-5708-4A67-B3E2-4745AFEE4137}"/>
    <dgm:cxn modelId="{27B97CCE-571C-4B67-ABDB-89F2724DB133}" type="presOf" srcId="{9F1C26A2-B5F1-4917-96EC-4E64376A085E}" destId="{37CAF75F-0B32-49E8-84FA-E1CB35E0F9FC}" srcOrd="0" destOrd="0" presId="urn:microsoft.com/office/officeart/2005/8/layout/chevron2"/>
    <dgm:cxn modelId="{E949C9F2-A2D3-4F26-B790-66B3351361F3}" srcId="{10120534-CEAE-41BF-BBC6-5F7C8C8DE9BF}" destId="{C670F451-6E52-4C14-883B-4F1EE7E68C95}" srcOrd="0" destOrd="0" parTransId="{83200AF2-BF37-4AE9-AD23-742E24DF1BD2}" sibTransId="{CD3D82CB-3638-44C6-B35D-A9EC71513C27}"/>
    <dgm:cxn modelId="{4AD3D02A-1F25-48C3-B83C-35888C2D6DD7}" type="presParOf" srcId="{CAE74F1E-D250-4D56-9D49-D20706A4CC28}" destId="{C5035654-C0DE-4A6A-BF4D-1CDA0214FB79}" srcOrd="0" destOrd="0" presId="urn:microsoft.com/office/officeart/2005/8/layout/chevron2"/>
    <dgm:cxn modelId="{FF8706FC-84F8-4383-AC56-676CEE2C5841}" type="presParOf" srcId="{C5035654-C0DE-4A6A-BF4D-1CDA0214FB79}" destId="{CA7D892F-E2CC-45F6-9922-BBF8BF0DA355}" srcOrd="0" destOrd="0" presId="urn:microsoft.com/office/officeart/2005/8/layout/chevron2"/>
    <dgm:cxn modelId="{47F10412-2B20-4902-8C97-1919971952E6}" type="presParOf" srcId="{C5035654-C0DE-4A6A-BF4D-1CDA0214FB79}" destId="{0FF2EE9F-7CF6-4FBD-B8B7-8C3D5E56CAD6}" srcOrd="1" destOrd="0" presId="urn:microsoft.com/office/officeart/2005/8/layout/chevron2"/>
    <dgm:cxn modelId="{01FD07E5-6D4E-4CB9-B9F8-635BB1ACC94D}" type="presParOf" srcId="{CAE74F1E-D250-4D56-9D49-D20706A4CC28}" destId="{DD789DF5-5C3D-4A19-BDFB-8092ED6E93F9}" srcOrd="1" destOrd="0" presId="urn:microsoft.com/office/officeart/2005/8/layout/chevron2"/>
    <dgm:cxn modelId="{4902E1EC-E9D1-4EA3-91BE-ED2B97F0A40B}" type="presParOf" srcId="{CAE74F1E-D250-4D56-9D49-D20706A4CC28}" destId="{C014982B-E1A8-4E4C-AB35-FE30B2CAABB4}" srcOrd="2" destOrd="0" presId="urn:microsoft.com/office/officeart/2005/8/layout/chevron2"/>
    <dgm:cxn modelId="{61D45397-2F5A-4D8B-9CE5-ABAB0FAECDDA}" type="presParOf" srcId="{C014982B-E1A8-4E4C-AB35-FE30B2CAABB4}" destId="{37CAF75F-0B32-49E8-84FA-E1CB35E0F9FC}" srcOrd="0" destOrd="0" presId="urn:microsoft.com/office/officeart/2005/8/layout/chevron2"/>
    <dgm:cxn modelId="{7C9BF85E-8E12-41AB-8FAA-078B79495D23}" type="presParOf" srcId="{C014982B-E1A8-4E4C-AB35-FE30B2CAABB4}" destId="{AE60DA29-C387-473D-8625-5F7EDAB22BA9}" srcOrd="1" destOrd="0" presId="urn:microsoft.com/office/officeart/2005/8/layout/chevron2"/>
    <dgm:cxn modelId="{CF1D5D8E-DC34-4BCA-9E09-9F6D2A95EF98}" type="presParOf" srcId="{CAE74F1E-D250-4D56-9D49-D20706A4CC28}" destId="{F3EED874-DF70-4732-ABAE-58BDC0D802DB}" srcOrd="3" destOrd="0" presId="urn:microsoft.com/office/officeart/2005/8/layout/chevron2"/>
    <dgm:cxn modelId="{619012E2-00FB-43F2-847A-A1F0CE71FEBA}" type="presParOf" srcId="{CAE74F1E-D250-4D56-9D49-D20706A4CC28}" destId="{92A7F135-195C-4008-95F0-4B1AF11F3859}" srcOrd="4" destOrd="0" presId="urn:microsoft.com/office/officeart/2005/8/layout/chevron2"/>
    <dgm:cxn modelId="{23F73ED4-5E4C-40E8-960B-41A28C29E8BB}" type="presParOf" srcId="{92A7F135-195C-4008-95F0-4B1AF11F3859}" destId="{DA6253E8-2292-4C15-8280-E40923D0976B}" srcOrd="0" destOrd="0" presId="urn:microsoft.com/office/officeart/2005/8/layout/chevron2"/>
    <dgm:cxn modelId="{964384D3-C0A9-41CB-8B19-086162E5993F}" type="presParOf" srcId="{92A7F135-195C-4008-95F0-4B1AF11F3859}" destId="{99F1B699-80B4-4604-9412-752B0A9B2D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0567E0-1355-4B90-B836-DC411CB155AC}" type="doc">
      <dgm:prSet loTypeId="urn:microsoft.com/office/officeart/2005/8/layout/target3" loCatId="relationship" qsTypeId="urn:microsoft.com/office/officeart/2005/8/quickstyle/simple3" qsCatId="simple" csTypeId="urn:microsoft.com/office/officeart/2005/8/colors/colorful5" csCatId="colorful" phldr="1"/>
      <dgm:spPr/>
      <dgm:t>
        <a:bodyPr/>
        <a:lstStyle/>
        <a:p>
          <a:endParaRPr lang="zh-TW" altLang="en-US"/>
        </a:p>
      </dgm:t>
    </dgm:pt>
    <dgm:pt modelId="{B9725498-C50A-4DE3-8D04-D63B18264981}">
      <dgm:prSet custT="1"/>
      <dgm:spPr/>
      <dgm:t>
        <a:bodyPr/>
        <a:lstStyle/>
        <a:p>
          <a:pPr algn="l"/>
          <a:r>
            <a:rPr lang="zh-TW" sz="3200" dirty="0"/>
            <a:t>參與認證獲獎的學生多項健康相關行為比未獲獎學校表現好，</a:t>
          </a:r>
          <a:endParaRPr lang="en-US" altLang="zh-TW" sz="3200" dirty="0"/>
        </a:p>
        <a:p>
          <a:pPr algn="l"/>
          <a:r>
            <a:rPr lang="zh-TW" sz="3200" dirty="0"/>
            <a:t>未來應積極落實並推動健康促進學校計畫的永續發展。</a:t>
          </a:r>
        </a:p>
      </dgm:t>
    </dgm:pt>
    <dgm:pt modelId="{5CB514B5-0217-4936-B762-30A022C81E0E}" type="parTrans" cxnId="{8A90790C-9460-4E46-8B96-762E19F9660F}">
      <dgm:prSet/>
      <dgm:spPr/>
      <dgm:t>
        <a:bodyPr/>
        <a:lstStyle/>
        <a:p>
          <a:endParaRPr lang="zh-TW" altLang="en-US"/>
        </a:p>
      </dgm:t>
    </dgm:pt>
    <dgm:pt modelId="{B17CBAED-84CF-47A4-BCC5-EBCE01822002}" type="sibTrans" cxnId="{8A90790C-9460-4E46-8B96-762E19F9660F}">
      <dgm:prSet/>
      <dgm:spPr/>
      <dgm:t>
        <a:bodyPr/>
        <a:lstStyle/>
        <a:p>
          <a:endParaRPr lang="zh-TW" altLang="en-US"/>
        </a:p>
      </dgm:t>
    </dgm:pt>
    <dgm:pt modelId="{9E415BBC-5242-45E6-9563-8EA2F8854CA9}" type="pres">
      <dgm:prSet presAssocID="{AE0567E0-1355-4B90-B836-DC411CB155AC}" presName="Name0" presStyleCnt="0">
        <dgm:presLayoutVars>
          <dgm:chMax val="7"/>
          <dgm:dir/>
          <dgm:animLvl val="lvl"/>
          <dgm:resizeHandles val="exact"/>
        </dgm:presLayoutVars>
      </dgm:prSet>
      <dgm:spPr/>
    </dgm:pt>
    <dgm:pt modelId="{E6F095C1-182F-4DF0-B0C0-9E6B3EF78D48}" type="pres">
      <dgm:prSet presAssocID="{B9725498-C50A-4DE3-8D04-D63B18264981}" presName="circle1" presStyleLbl="node1" presStyleIdx="0" presStyleCnt="1"/>
      <dgm:spPr/>
    </dgm:pt>
    <dgm:pt modelId="{9D16F3C4-CCAC-408E-AF04-C3C41F3754C1}" type="pres">
      <dgm:prSet presAssocID="{B9725498-C50A-4DE3-8D04-D63B18264981}" presName="space" presStyleCnt="0"/>
      <dgm:spPr/>
    </dgm:pt>
    <dgm:pt modelId="{6413D22A-3C1B-4014-BAA6-CAE9F5BA0DE7}" type="pres">
      <dgm:prSet presAssocID="{B9725498-C50A-4DE3-8D04-D63B18264981}" presName="rect1" presStyleLbl="alignAcc1" presStyleIdx="0" presStyleCnt="1" custLinFactNeighborX="-224" custLinFactNeighborY="3416"/>
      <dgm:spPr/>
    </dgm:pt>
    <dgm:pt modelId="{B55F63B0-C640-4FA8-A54D-16ED0FC6A752}" type="pres">
      <dgm:prSet presAssocID="{B9725498-C50A-4DE3-8D04-D63B18264981}" presName="rect1ParTxNoCh" presStyleLbl="alignAcc1" presStyleIdx="0" presStyleCnt="1">
        <dgm:presLayoutVars>
          <dgm:chMax val="1"/>
          <dgm:bulletEnabled val="1"/>
        </dgm:presLayoutVars>
      </dgm:prSet>
      <dgm:spPr/>
    </dgm:pt>
  </dgm:ptLst>
  <dgm:cxnLst>
    <dgm:cxn modelId="{8A90790C-9460-4E46-8B96-762E19F9660F}" srcId="{AE0567E0-1355-4B90-B836-DC411CB155AC}" destId="{B9725498-C50A-4DE3-8D04-D63B18264981}" srcOrd="0" destOrd="0" parTransId="{5CB514B5-0217-4936-B762-30A022C81E0E}" sibTransId="{B17CBAED-84CF-47A4-BCC5-EBCE01822002}"/>
    <dgm:cxn modelId="{7F8BF19F-34EA-4C28-AB80-D1E76BC788A2}" type="presOf" srcId="{B9725498-C50A-4DE3-8D04-D63B18264981}" destId="{6413D22A-3C1B-4014-BAA6-CAE9F5BA0DE7}" srcOrd="0" destOrd="0" presId="urn:microsoft.com/office/officeart/2005/8/layout/target3"/>
    <dgm:cxn modelId="{9E7611A5-3049-4FA5-B221-E726D47BA7B1}" type="presOf" srcId="{AE0567E0-1355-4B90-B836-DC411CB155AC}" destId="{9E415BBC-5242-45E6-9563-8EA2F8854CA9}" srcOrd="0" destOrd="0" presId="urn:microsoft.com/office/officeart/2005/8/layout/target3"/>
    <dgm:cxn modelId="{F2FD6DB4-B6FE-4D1E-8FDF-B89CF7A2BA05}" type="presOf" srcId="{B9725498-C50A-4DE3-8D04-D63B18264981}" destId="{B55F63B0-C640-4FA8-A54D-16ED0FC6A752}" srcOrd="1" destOrd="0" presId="urn:microsoft.com/office/officeart/2005/8/layout/target3"/>
    <dgm:cxn modelId="{9E7F1C36-876E-4D80-A0A6-320AFABEB6FD}" type="presParOf" srcId="{9E415BBC-5242-45E6-9563-8EA2F8854CA9}" destId="{E6F095C1-182F-4DF0-B0C0-9E6B3EF78D48}" srcOrd="0" destOrd="0" presId="urn:microsoft.com/office/officeart/2005/8/layout/target3"/>
    <dgm:cxn modelId="{D1C597A4-1188-4D39-99A7-F46C7D32DD54}" type="presParOf" srcId="{9E415BBC-5242-45E6-9563-8EA2F8854CA9}" destId="{9D16F3C4-CCAC-408E-AF04-C3C41F3754C1}" srcOrd="1" destOrd="0" presId="urn:microsoft.com/office/officeart/2005/8/layout/target3"/>
    <dgm:cxn modelId="{BBD25315-839A-4EE6-B248-3E4CDCD93DF5}" type="presParOf" srcId="{9E415BBC-5242-45E6-9563-8EA2F8854CA9}" destId="{6413D22A-3C1B-4014-BAA6-CAE9F5BA0DE7}" srcOrd="2" destOrd="0" presId="urn:microsoft.com/office/officeart/2005/8/layout/target3"/>
    <dgm:cxn modelId="{1DC00120-FFCE-4E87-A682-02AC15187FD7}" type="presParOf" srcId="{9E415BBC-5242-45E6-9563-8EA2F8854CA9}" destId="{B55F63B0-C640-4FA8-A54D-16ED0FC6A75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D182F8-DF54-44D3-8DDC-A0234EAB2FA8}"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zh-TW" altLang="en-US"/>
        </a:p>
      </dgm:t>
    </dgm:pt>
    <dgm:pt modelId="{2EDDFF3F-85E9-47BB-AE0C-704A0BF294E7}">
      <dgm:prSet custT="1"/>
      <dgm:spPr/>
      <dgm:t>
        <a:bodyPr/>
        <a:lstStyle/>
        <a:p>
          <a:r>
            <a:rPr lang="zh-TW" altLang="en-US" sz="1800" dirty="0"/>
            <a:t>研究發現獲獎學校於推動健康促進學校計畫及提升師生健康有相當成效。故建議未來應</a:t>
          </a:r>
          <a:r>
            <a:rPr lang="zh-TW" altLang="en-US" sz="1800" b="1" dirty="0"/>
            <a:t>透過訓練增能</a:t>
          </a:r>
          <a:r>
            <a:rPr lang="zh-TW" altLang="en-US" sz="1800" dirty="0"/>
            <a:t>與</a:t>
          </a:r>
          <a:r>
            <a:rPr lang="zh-TW" altLang="en-US" sz="1800" b="1" dirty="0"/>
            <a:t>行銷宣導</a:t>
          </a:r>
          <a:r>
            <a:rPr lang="zh-TW" altLang="en-US" sz="1800" dirty="0"/>
            <a:t>，讓校方及老師</a:t>
          </a:r>
          <a:r>
            <a:rPr lang="zh-TW" altLang="en-US" sz="1800" b="1" dirty="0"/>
            <a:t>落實推動</a:t>
          </a:r>
          <a:r>
            <a:rPr lang="zh-TW" altLang="en-US" sz="1800" dirty="0"/>
            <a:t>健康促進學校計畫。</a:t>
          </a:r>
        </a:p>
      </dgm:t>
    </dgm:pt>
    <dgm:pt modelId="{48B11305-AA62-4DB6-ACF5-E29223B3CAAA}" type="parTrans" cxnId="{3D03F448-D447-413E-A1B5-B18493229A4E}">
      <dgm:prSet/>
      <dgm:spPr/>
      <dgm:t>
        <a:bodyPr/>
        <a:lstStyle/>
        <a:p>
          <a:endParaRPr lang="zh-TW" altLang="en-US"/>
        </a:p>
      </dgm:t>
    </dgm:pt>
    <dgm:pt modelId="{7E20921D-A6DD-4D6F-BFEC-EFF4EFE09C2F}" type="sibTrans" cxnId="{3D03F448-D447-413E-A1B5-B18493229A4E}">
      <dgm:prSet/>
      <dgm:spPr/>
      <dgm:t>
        <a:bodyPr/>
        <a:lstStyle/>
        <a:p>
          <a:endParaRPr lang="zh-TW" altLang="en-US"/>
        </a:p>
      </dgm:t>
    </dgm:pt>
    <dgm:pt modelId="{7B49F7C1-60C0-49F4-83BA-881102A0DF3C}">
      <dgm:prSet custT="1"/>
      <dgm:spPr/>
      <dgm:t>
        <a:bodyPr/>
        <a:lstStyle/>
        <a:p>
          <a:r>
            <a:rPr lang="zh-TW" altLang="en-US" sz="1800" dirty="0"/>
            <a:t>根據學生健康行為的表現，建議由</a:t>
          </a:r>
          <a:r>
            <a:rPr lang="zh-TW" altLang="en-US" sz="1800" b="1" dirty="0"/>
            <a:t>地方教育局處提倡</a:t>
          </a:r>
          <a:r>
            <a:rPr lang="zh-TW" altLang="en-US" sz="1800" dirty="0"/>
            <a:t>無糖校園政策，</a:t>
          </a:r>
          <a:r>
            <a:rPr lang="zh-TW" altLang="en-US" sz="1800" b="1" dirty="0"/>
            <a:t>支持各校推動</a:t>
          </a:r>
          <a:r>
            <a:rPr lang="zh-TW" altLang="en-US" sz="1800" dirty="0"/>
            <a:t>無糖健康校園、加強生活技能教學、及社區資源聯結。</a:t>
          </a:r>
        </a:p>
      </dgm:t>
    </dgm:pt>
    <dgm:pt modelId="{45FE4682-500C-47FF-87F0-8A1A3EDF8EDE}" type="parTrans" cxnId="{83EA4EE1-460D-4A57-9416-86BF792A5FB2}">
      <dgm:prSet/>
      <dgm:spPr/>
      <dgm:t>
        <a:bodyPr/>
        <a:lstStyle/>
        <a:p>
          <a:endParaRPr lang="zh-TW" altLang="en-US"/>
        </a:p>
      </dgm:t>
    </dgm:pt>
    <dgm:pt modelId="{ECB2CEC1-DA23-43E0-B388-E169AAB87BC4}" type="sibTrans" cxnId="{83EA4EE1-460D-4A57-9416-86BF792A5FB2}">
      <dgm:prSet/>
      <dgm:spPr/>
      <dgm:t>
        <a:bodyPr/>
        <a:lstStyle/>
        <a:p>
          <a:endParaRPr lang="zh-TW" altLang="en-US"/>
        </a:p>
      </dgm:t>
    </dgm:pt>
    <dgm:pt modelId="{14BFECB6-81A7-47A3-B992-222554384270}">
      <dgm:prSet custT="1"/>
      <dgm:spPr/>
      <dgm:t>
        <a:bodyPr/>
        <a:lstStyle/>
        <a:p>
          <a:r>
            <a:rPr lang="zh-TW" altLang="en-US" sz="1800" dirty="0"/>
            <a:t>未來可分析健康促進學校六大構面推動策略之指標評分與健康行為的關係，</a:t>
          </a:r>
          <a:r>
            <a:rPr lang="zh-TW" altLang="en-US" sz="1800" b="1" dirty="0"/>
            <a:t>找出其健康促進學校策略之核心指標</a:t>
          </a:r>
          <a:r>
            <a:rPr lang="zh-TW" altLang="en-US" sz="1800" dirty="0"/>
            <a:t>，作為學校推動健康促進計畫的參考。</a:t>
          </a:r>
        </a:p>
      </dgm:t>
    </dgm:pt>
    <dgm:pt modelId="{9596DAE4-DAA8-4538-AEA9-67E7B4ADC001}" type="parTrans" cxnId="{4A25D198-996A-4083-9E7F-92BDFFA66198}">
      <dgm:prSet/>
      <dgm:spPr/>
      <dgm:t>
        <a:bodyPr/>
        <a:lstStyle/>
        <a:p>
          <a:endParaRPr lang="zh-TW" altLang="en-US"/>
        </a:p>
      </dgm:t>
    </dgm:pt>
    <dgm:pt modelId="{C05391D0-DBAD-4D81-A9EE-BB7CCC2CD846}" type="sibTrans" cxnId="{4A25D198-996A-4083-9E7F-92BDFFA66198}">
      <dgm:prSet/>
      <dgm:spPr/>
      <dgm:t>
        <a:bodyPr/>
        <a:lstStyle/>
        <a:p>
          <a:endParaRPr lang="zh-TW" altLang="en-US"/>
        </a:p>
      </dgm:t>
    </dgm:pt>
    <dgm:pt modelId="{46AE04FB-576B-484E-BDB4-5D250A7DF79E}">
      <dgm:prSet custT="1"/>
      <dgm:spPr/>
      <dgm:t>
        <a:bodyPr/>
        <a:lstStyle/>
        <a:p>
          <a:r>
            <a:rPr lang="zh-TW" altLang="en-US" sz="1800" dirty="0"/>
            <a:t>本研究為</a:t>
          </a:r>
          <a:r>
            <a:rPr lang="zh-TW" altLang="en-US" sz="1800" b="1" dirty="0"/>
            <a:t>橫斷性研究</a:t>
          </a:r>
          <a:r>
            <a:rPr lang="zh-TW" altLang="en-US" sz="1800" dirty="0"/>
            <a:t>，建議未來進行</a:t>
          </a:r>
          <a:r>
            <a:rPr lang="zh-TW" altLang="en-US" sz="1800" b="1" dirty="0"/>
            <a:t>長期性追蹤評估</a:t>
          </a:r>
          <a:r>
            <a:rPr lang="zh-TW" altLang="en-US" sz="1800" dirty="0"/>
            <a:t>，以分析學校學生各項健康行為表現是否隨著學校推動健康促進計畫投入而進步。</a:t>
          </a:r>
        </a:p>
      </dgm:t>
    </dgm:pt>
    <dgm:pt modelId="{91FA6250-DDFC-400B-ADCD-D1032DA82E86}" type="parTrans" cxnId="{AD162B2B-DE19-4D25-9D73-F00ADD17D757}">
      <dgm:prSet/>
      <dgm:spPr/>
      <dgm:t>
        <a:bodyPr/>
        <a:lstStyle/>
        <a:p>
          <a:endParaRPr lang="zh-TW" altLang="en-US"/>
        </a:p>
      </dgm:t>
    </dgm:pt>
    <dgm:pt modelId="{68055B0B-46C2-476F-B358-FBCE6219EE31}" type="sibTrans" cxnId="{AD162B2B-DE19-4D25-9D73-F00ADD17D757}">
      <dgm:prSet/>
      <dgm:spPr/>
      <dgm:t>
        <a:bodyPr/>
        <a:lstStyle/>
        <a:p>
          <a:endParaRPr lang="zh-TW" altLang="en-US"/>
        </a:p>
      </dgm:t>
    </dgm:pt>
    <dgm:pt modelId="{47D728CE-B81C-4F8D-8806-FC5939D34D61}">
      <dgm:prSet custT="1"/>
      <dgm:spPr/>
      <dgm:t>
        <a:bodyPr/>
        <a:lstStyle/>
        <a:p>
          <a:r>
            <a:rPr lang="zh-TW" altLang="en-US" sz="1800" dirty="0"/>
            <a:t>本研究僅以健康相關行為作為健康促進學校推動成效。</a:t>
          </a:r>
          <a:r>
            <a:rPr lang="zh-TW" altLang="en-US" sz="1800" b="1" dirty="0"/>
            <a:t>建議未來可比較衝擊結果成效</a:t>
          </a:r>
          <a:r>
            <a:rPr lang="zh-TW" altLang="en-US" sz="1800" dirty="0"/>
            <a:t>，如：健康識能、生活技能表現；或</a:t>
          </a:r>
          <a:r>
            <a:rPr lang="zh-TW" altLang="en-US" sz="1800" b="1" dirty="0"/>
            <a:t>長期結果成效</a:t>
          </a:r>
          <a:r>
            <a:rPr lang="zh-TW" altLang="en-US" sz="1800" dirty="0"/>
            <a:t>，如：社會結果指標（生活品質、幸福感）、健康指標、學業表現等、做為評估推動健康促進學校表現。</a:t>
          </a:r>
        </a:p>
      </dgm:t>
    </dgm:pt>
    <dgm:pt modelId="{7642133F-8F90-4E40-ADE5-9DB422209D1D}" type="parTrans" cxnId="{9FEB32AF-06F3-43A2-89B1-EC1A931AB8DC}">
      <dgm:prSet/>
      <dgm:spPr/>
      <dgm:t>
        <a:bodyPr/>
        <a:lstStyle/>
        <a:p>
          <a:endParaRPr lang="zh-TW" altLang="en-US"/>
        </a:p>
      </dgm:t>
    </dgm:pt>
    <dgm:pt modelId="{F5D19F64-734D-4C67-858D-FE5227385AED}" type="sibTrans" cxnId="{9FEB32AF-06F3-43A2-89B1-EC1A931AB8DC}">
      <dgm:prSet/>
      <dgm:spPr/>
      <dgm:t>
        <a:bodyPr/>
        <a:lstStyle/>
        <a:p>
          <a:endParaRPr lang="zh-TW" altLang="en-US"/>
        </a:p>
      </dgm:t>
    </dgm:pt>
    <dgm:pt modelId="{F5EB5252-2F4F-40C6-AF50-19CD0D1CCE77}">
      <dgm:prSet custT="1"/>
      <dgm:spPr/>
      <dgm:t>
        <a:bodyPr/>
        <a:lstStyle/>
        <a:p>
          <a:r>
            <a:rPr lang="zh-TW" altLang="en-US" sz="1800" dirty="0"/>
            <a:t>本研究對象為第一屆參與認證的學校，當時認證指標剛發展完成，外部認證委員評比分數有些落差，目前已修訂認證標準並強化委員評比的一致型，</a:t>
          </a:r>
          <a:r>
            <a:rPr lang="zh-TW" altLang="en-US" sz="1800" b="1" dirty="0"/>
            <a:t>未來可以從不同認證等級去比較健康促進學校各種成效之差異</a:t>
          </a:r>
          <a:r>
            <a:rPr lang="zh-TW" altLang="en-US" sz="1800" dirty="0"/>
            <a:t>。</a:t>
          </a:r>
        </a:p>
      </dgm:t>
    </dgm:pt>
    <dgm:pt modelId="{D07071D7-B770-4179-A78B-C60B25083A14}" type="parTrans" cxnId="{0251E2A2-17C6-4B10-A5A4-1219D98C13B9}">
      <dgm:prSet/>
      <dgm:spPr/>
      <dgm:t>
        <a:bodyPr/>
        <a:lstStyle/>
        <a:p>
          <a:endParaRPr lang="zh-TW" altLang="en-US"/>
        </a:p>
      </dgm:t>
    </dgm:pt>
    <dgm:pt modelId="{F3DF4BB2-77EC-49D7-B3BF-A9591C002C25}" type="sibTrans" cxnId="{0251E2A2-17C6-4B10-A5A4-1219D98C13B9}">
      <dgm:prSet/>
      <dgm:spPr/>
      <dgm:t>
        <a:bodyPr/>
        <a:lstStyle/>
        <a:p>
          <a:endParaRPr lang="zh-TW" altLang="en-US"/>
        </a:p>
      </dgm:t>
    </dgm:pt>
    <dgm:pt modelId="{E1341625-9CD0-4249-8A2B-E449E952C439}" type="pres">
      <dgm:prSet presAssocID="{54D182F8-DF54-44D3-8DDC-A0234EAB2FA8}" presName="linear" presStyleCnt="0">
        <dgm:presLayoutVars>
          <dgm:animLvl val="lvl"/>
          <dgm:resizeHandles val="exact"/>
        </dgm:presLayoutVars>
      </dgm:prSet>
      <dgm:spPr/>
    </dgm:pt>
    <dgm:pt modelId="{4F37BD2F-6533-48A2-A128-80A1DE20DB59}" type="pres">
      <dgm:prSet presAssocID="{2EDDFF3F-85E9-47BB-AE0C-704A0BF294E7}" presName="parentText" presStyleLbl="node1" presStyleIdx="0" presStyleCnt="6">
        <dgm:presLayoutVars>
          <dgm:chMax val="0"/>
          <dgm:bulletEnabled val="1"/>
        </dgm:presLayoutVars>
      </dgm:prSet>
      <dgm:spPr/>
    </dgm:pt>
    <dgm:pt modelId="{3243B265-B6BD-4019-80DD-DCB5D608537B}" type="pres">
      <dgm:prSet presAssocID="{7E20921D-A6DD-4D6F-BFEC-EFF4EFE09C2F}" presName="spacer" presStyleCnt="0"/>
      <dgm:spPr/>
    </dgm:pt>
    <dgm:pt modelId="{040B6B59-17E5-4897-9AA3-8604EB9D6EA3}" type="pres">
      <dgm:prSet presAssocID="{7B49F7C1-60C0-49F4-83BA-881102A0DF3C}" presName="parentText" presStyleLbl="node1" presStyleIdx="1" presStyleCnt="6" custScaleY="68572">
        <dgm:presLayoutVars>
          <dgm:chMax val="0"/>
          <dgm:bulletEnabled val="1"/>
        </dgm:presLayoutVars>
      </dgm:prSet>
      <dgm:spPr/>
    </dgm:pt>
    <dgm:pt modelId="{E00BD8C8-3315-40C5-9896-771260F23876}" type="pres">
      <dgm:prSet presAssocID="{ECB2CEC1-DA23-43E0-B388-E169AAB87BC4}" presName="spacer" presStyleCnt="0"/>
      <dgm:spPr/>
    </dgm:pt>
    <dgm:pt modelId="{8BE4E36A-6401-459E-B2D9-D0781F9B0417}" type="pres">
      <dgm:prSet presAssocID="{14BFECB6-81A7-47A3-B992-222554384270}" presName="parentText" presStyleLbl="node1" presStyleIdx="2" presStyleCnt="6">
        <dgm:presLayoutVars>
          <dgm:chMax val="0"/>
          <dgm:bulletEnabled val="1"/>
        </dgm:presLayoutVars>
      </dgm:prSet>
      <dgm:spPr/>
    </dgm:pt>
    <dgm:pt modelId="{21752EC8-090D-4620-BE5C-B0744FE7D0D3}" type="pres">
      <dgm:prSet presAssocID="{C05391D0-DBAD-4D81-A9EE-BB7CCC2CD846}" presName="spacer" presStyleCnt="0"/>
      <dgm:spPr/>
    </dgm:pt>
    <dgm:pt modelId="{4DFC8641-8E58-42DF-AE7C-DF4964D0C464}" type="pres">
      <dgm:prSet presAssocID="{46AE04FB-576B-484E-BDB4-5D250A7DF79E}" presName="parentText" presStyleLbl="node1" presStyleIdx="3" presStyleCnt="6">
        <dgm:presLayoutVars>
          <dgm:chMax val="0"/>
          <dgm:bulletEnabled val="1"/>
        </dgm:presLayoutVars>
      </dgm:prSet>
      <dgm:spPr/>
    </dgm:pt>
    <dgm:pt modelId="{54C3BB0A-308D-4684-810F-90424B438630}" type="pres">
      <dgm:prSet presAssocID="{68055B0B-46C2-476F-B358-FBCE6219EE31}" presName="spacer" presStyleCnt="0"/>
      <dgm:spPr/>
    </dgm:pt>
    <dgm:pt modelId="{46F1E7DA-CAE9-4ADC-8937-9A040014AA5B}" type="pres">
      <dgm:prSet presAssocID="{47D728CE-B81C-4F8D-8806-FC5939D34D61}" presName="parentText" presStyleLbl="node1" presStyleIdx="4" presStyleCnt="6">
        <dgm:presLayoutVars>
          <dgm:chMax val="0"/>
          <dgm:bulletEnabled val="1"/>
        </dgm:presLayoutVars>
      </dgm:prSet>
      <dgm:spPr/>
    </dgm:pt>
    <dgm:pt modelId="{73706789-0394-4E8C-A713-4853764A8348}" type="pres">
      <dgm:prSet presAssocID="{F5D19F64-734D-4C67-858D-FE5227385AED}" presName="spacer" presStyleCnt="0"/>
      <dgm:spPr/>
    </dgm:pt>
    <dgm:pt modelId="{D3D5855E-182B-49D6-AE2E-3B93F559F94C}" type="pres">
      <dgm:prSet presAssocID="{F5EB5252-2F4F-40C6-AF50-19CD0D1CCE77}" presName="parentText" presStyleLbl="node1" presStyleIdx="5" presStyleCnt="6">
        <dgm:presLayoutVars>
          <dgm:chMax val="0"/>
          <dgm:bulletEnabled val="1"/>
        </dgm:presLayoutVars>
      </dgm:prSet>
      <dgm:spPr/>
    </dgm:pt>
  </dgm:ptLst>
  <dgm:cxnLst>
    <dgm:cxn modelId="{94EC940F-4761-433C-9568-C4C804DD17EA}" type="presOf" srcId="{14BFECB6-81A7-47A3-B992-222554384270}" destId="{8BE4E36A-6401-459E-B2D9-D0781F9B0417}" srcOrd="0" destOrd="0" presId="urn:microsoft.com/office/officeart/2005/8/layout/vList2"/>
    <dgm:cxn modelId="{AD162B2B-DE19-4D25-9D73-F00ADD17D757}" srcId="{54D182F8-DF54-44D3-8DDC-A0234EAB2FA8}" destId="{46AE04FB-576B-484E-BDB4-5D250A7DF79E}" srcOrd="3" destOrd="0" parTransId="{91FA6250-DDFC-400B-ADCD-D1032DA82E86}" sibTransId="{68055B0B-46C2-476F-B358-FBCE6219EE31}"/>
    <dgm:cxn modelId="{3D03F448-D447-413E-A1B5-B18493229A4E}" srcId="{54D182F8-DF54-44D3-8DDC-A0234EAB2FA8}" destId="{2EDDFF3F-85E9-47BB-AE0C-704A0BF294E7}" srcOrd="0" destOrd="0" parTransId="{48B11305-AA62-4DB6-ACF5-E29223B3CAAA}" sibTransId="{7E20921D-A6DD-4D6F-BFEC-EFF4EFE09C2F}"/>
    <dgm:cxn modelId="{D3533B6B-9E86-4EA7-B982-BA9115DD7EFA}" type="presOf" srcId="{46AE04FB-576B-484E-BDB4-5D250A7DF79E}" destId="{4DFC8641-8E58-42DF-AE7C-DF4964D0C464}" srcOrd="0" destOrd="0" presId="urn:microsoft.com/office/officeart/2005/8/layout/vList2"/>
    <dgm:cxn modelId="{D52BEA74-53D1-40B1-B95E-2317CB28D537}" type="presOf" srcId="{47D728CE-B81C-4F8D-8806-FC5939D34D61}" destId="{46F1E7DA-CAE9-4ADC-8937-9A040014AA5B}" srcOrd="0" destOrd="0" presId="urn:microsoft.com/office/officeart/2005/8/layout/vList2"/>
    <dgm:cxn modelId="{04AA9675-E0CE-4E3B-A057-79A64148443F}" type="presOf" srcId="{54D182F8-DF54-44D3-8DDC-A0234EAB2FA8}" destId="{E1341625-9CD0-4249-8A2B-E449E952C439}" srcOrd="0" destOrd="0" presId="urn:microsoft.com/office/officeart/2005/8/layout/vList2"/>
    <dgm:cxn modelId="{19000C96-13FF-4ED4-979D-81D5FF45B184}" type="presOf" srcId="{2EDDFF3F-85E9-47BB-AE0C-704A0BF294E7}" destId="{4F37BD2F-6533-48A2-A128-80A1DE20DB59}" srcOrd="0" destOrd="0" presId="urn:microsoft.com/office/officeart/2005/8/layout/vList2"/>
    <dgm:cxn modelId="{4A25D198-996A-4083-9E7F-92BDFFA66198}" srcId="{54D182F8-DF54-44D3-8DDC-A0234EAB2FA8}" destId="{14BFECB6-81A7-47A3-B992-222554384270}" srcOrd="2" destOrd="0" parTransId="{9596DAE4-DAA8-4538-AEA9-67E7B4ADC001}" sibTransId="{C05391D0-DBAD-4D81-A9EE-BB7CCC2CD846}"/>
    <dgm:cxn modelId="{0251E2A2-17C6-4B10-A5A4-1219D98C13B9}" srcId="{54D182F8-DF54-44D3-8DDC-A0234EAB2FA8}" destId="{F5EB5252-2F4F-40C6-AF50-19CD0D1CCE77}" srcOrd="5" destOrd="0" parTransId="{D07071D7-B770-4179-A78B-C60B25083A14}" sibTransId="{F3DF4BB2-77EC-49D7-B3BF-A9591C002C25}"/>
    <dgm:cxn modelId="{9FEB32AF-06F3-43A2-89B1-EC1A931AB8DC}" srcId="{54D182F8-DF54-44D3-8DDC-A0234EAB2FA8}" destId="{47D728CE-B81C-4F8D-8806-FC5939D34D61}" srcOrd="4" destOrd="0" parTransId="{7642133F-8F90-4E40-ADE5-9DB422209D1D}" sibTransId="{F5D19F64-734D-4C67-858D-FE5227385AED}"/>
    <dgm:cxn modelId="{2A8A94B1-22DD-498D-9537-6396CF1DBB6B}" type="presOf" srcId="{7B49F7C1-60C0-49F4-83BA-881102A0DF3C}" destId="{040B6B59-17E5-4897-9AA3-8604EB9D6EA3}" srcOrd="0" destOrd="0" presId="urn:microsoft.com/office/officeart/2005/8/layout/vList2"/>
    <dgm:cxn modelId="{700950B7-0968-4275-848F-5F0C49F09902}" type="presOf" srcId="{F5EB5252-2F4F-40C6-AF50-19CD0D1CCE77}" destId="{D3D5855E-182B-49D6-AE2E-3B93F559F94C}" srcOrd="0" destOrd="0" presId="urn:microsoft.com/office/officeart/2005/8/layout/vList2"/>
    <dgm:cxn modelId="{83EA4EE1-460D-4A57-9416-86BF792A5FB2}" srcId="{54D182F8-DF54-44D3-8DDC-A0234EAB2FA8}" destId="{7B49F7C1-60C0-49F4-83BA-881102A0DF3C}" srcOrd="1" destOrd="0" parTransId="{45FE4682-500C-47FF-87F0-8A1A3EDF8EDE}" sibTransId="{ECB2CEC1-DA23-43E0-B388-E169AAB87BC4}"/>
    <dgm:cxn modelId="{0510CCB8-F3B7-4A2D-B96C-E8B98480298B}" type="presParOf" srcId="{E1341625-9CD0-4249-8A2B-E449E952C439}" destId="{4F37BD2F-6533-48A2-A128-80A1DE20DB59}" srcOrd="0" destOrd="0" presId="urn:microsoft.com/office/officeart/2005/8/layout/vList2"/>
    <dgm:cxn modelId="{40D1263B-F8F6-4DA3-9C99-ACDD8D4FB603}" type="presParOf" srcId="{E1341625-9CD0-4249-8A2B-E449E952C439}" destId="{3243B265-B6BD-4019-80DD-DCB5D608537B}" srcOrd="1" destOrd="0" presId="urn:microsoft.com/office/officeart/2005/8/layout/vList2"/>
    <dgm:cxn modelId="{C6576A9B-EAAD-49A7-85B1-8D93EB7B4DE7}" type="presParOf" srcId="{E1341625-9CD0-4249-8A2B-E449E952C439}" destId="{040B6B59-17E5-4897-9AA3-8604EB9D6EA3}" srcOrd="2" destOrd="0" presId="urn:microsoft.com/office/officeart/2005/8/layout/vList2"/>
    <dgm:cxn modelId="{81969D26-668D-4D3B-B25A-755384174674}" type="presParOf" srcId="{E1341625-9CD0-4249-8A2B-E449E952C439}" destId="{E00BD8C8-3315-40C5-9896-771260F23876}" srcOrd="3" destOrd="0" presId="urn:microsoft.com/office/officeart/2005/8/layout/vList2"/>
    <dgm:cxn modelId="{0DA00DAD-A251-44CE-A9B1-5D514036D04C}" type="presParOf" srcId="{E1341625-9CD0-4249-8A2B-E449E952C439}" destId="{8BE4E36A-6401-459E-B2D9-D0781F9B0417}" srcOrd="4" destOrd="0" presId="urn:microsoft.com/office/officeart/2005/8/layout/vList2"/>
    <dgm:cxn modelId="{05CFC2EB-05FE-4A0C-B005-AF9368CAD887}" type="presParOf" srcId="{E1341625-9CD0-4249-8A2B-E449E952C439}" destId="{21752EC8-090D-4620-BE5C-B0744FE7D0D3}" srcOrd="5" destOrd="0" presId="urn:microsoft.com/office/officeart/2005/8/layout/vList2"/>
    <dgm:cxn modelId="{FCAB89D1-6CE0-4DDF-8995-D6FE37BDE08E}" type="presParOf" srcId="{E1341625-9CD0-4249-8A2B-E449E952C439}" destId="{4DFC8641-8E58-42DF-AE7C-DF4964D0C464}" srcOrd="6" destOrd="0" presId="urn:microsoft.com/office/officeart/2005/8/layout/vList2"/>
    <dgm:cxn modelId="{4FF55F3E-6CF7-4664-8704-AD50E6AEE2C9}" type="presParOf" srcId="{E1341625-9CD0-4249-8A2B-E449E952C439}" destId="{54C3BB0A-308D-4684-810F-90424B438630}" srcOrd="7" destOrd="0" presId="urn:microsoft.com/office/officeart/2005/8/layout/vList2"/>
    <dgm:cxn modelId="{B080FCE1-55E6-4363-95A7-F395586FEFCB}" type="presParOf" srcId="{E1341625-9CD0-4249-8A2B-E449E952C439}" destId="{46F1E7DA-CAE9-4ADC-8937-9A040014AA5B}" srcOrd="8" destOrd="0" presId="urn:microsoft.com/office/officeart/2005/8/layout/vList2"/>
    <dgm:cxn modelId="{6B4B21BF-DCE7-43D2-B13D-5650C24B2665}" type="presParOf" srcId="{E1341625-9CD0-4249-8A2B-E449E952C439}" destId="{73706789-0394-4E8C-A713-4853764A8348}" srcOrd="9" destOrd="0" presId="urn:microsoft.com/office/officeart/2005/8/layout/vList2"/>
    <dgm:cxn modelId="{23F2C2FD-E856-499D-8C47-196C3B549944}" type="presParOf" srcId="{E1341625-9CD0-4249-8A2B-E449E952C439}" destId="{D3D5855E-182B-49D6-AE2E-3B93F559F94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E4A473-F574-4B81-9644-C499B5CAF1E2}"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TW" altLang="en-US"/>
        </a:p>
      </dgm:t>
    </dgm:pt>
    <dgm:pt modelId="{F91443B1-8682-4E78-8D84-9303C8EF0551}">
      <dgm:prSet/>
      <dgm:spPr/>
      <dgm:t>
        <a:bodyPr/>
        <a:lstStyle/>
        <a:p>
          <a:r>
            <a:rPr lang="zh-TW"/>
            <a:t>本對象主要是</a:t>
          </a:r>
          <a:r>
            <a:rPr lang="en-US"/>
            <a:t>2012</a:t>
          </a:r>
          <a:r>
            <a:rPr lang="zh-TW"/>
            <a:t>年報名參加健康促進學校國際認證的學校，由於健康促進學校國際認證報名採自願方式，報名參加認證的學校是</a:t>
          </a:r>
          <a:r>
            <a:rPr lang="zh-TW" b="1"/>
            <a:t>無法代表台灣全部的學校</a:t>
          </a:r>
          <a:r>
            <a:rPr lang="zh-TW"/>
            <a:t>；此外，研究僅作參與認證學校結果的健康行為表現，</a:t>
          </a:r>
          <a:r>
            <a:rPr lang="zh-TW" b="1"/>
            <a:t>無法類推</a:t>
          </a:r>
          <a:r>
            <a:rPr lang="zh-TW"/>
            <a:t>其他未參與認證之健康促進學校。</a:t>
          </a:r>
        </a:p>
      </dgm:t>
    </dgm:pt>
    <dgm:pt modelId="{1208EB2A-1355-4813-95AC-0EB9260E0B96}" type="parTrans" cxnId="{6E061D14-6486-46F4-8929-CA3FCDBFBF3E}">
      <dgm:prSet/>
      <dgm:spPr/>
      <dgm:t>
        <a:bodyPr/>
        <a:lstStyle/>
        <a:p>
          <a:endParaRPr lang="zh-TW" altLang="en-US"/>
        </a:p>
      </dgm:t>
    </dgm:pt>
    <dgm:pt modelId="{65309E3C-6824-4E4C-91A8-48040564BC08}" type="sibTrans" cxnId="{6E061D14-6486-46F4-8929-CA3FCDBFBF3E}">
      <dgm:prSet/>
      <dgm:spPr/>
      <dgm:t>
        <a:bodyPr/>
        <a:lstStyle/>
        <a:p>
          <a:endParaRPr lang="zh-TW" altLang="en-US"/>
        </a:p>
      </dgm:t>
    </dgm:pt>
    <dgm:pt modelId="{352B7A30-AF8D-4331-BDAA-7D6E2B1B6EA0}">
      <dgm:prSet/>
      <dgm:spPr/>
      <dgm:t>
        <a:bodyPr/>
        <a:lstStyle/>
        <a:p>
          <a:r>
            <a:rPr lang="zh-TW"/>
            <a:t>本研究受測學生雖然是集束抽樣，但研究未進行學校層級變項對學生健康行為之影響，故本研究</a:t>
          </a:r>
          <a:r>
            <a:rPr lang="zh-TW" b="1"/>
            <a:t>未進行跨層級分析</a:t>
          </a:r>
          <a:r>
            <a:rPr lang="zh-TW"/>
            <a:t>。</a:t>
          </a:r>
        </a:p>
      </dgm:t>
    </dgm:pt>
    <dgm:pt modelId="{32C87907-98DC-485F-927A-C5D73B3DA0E6}" type="parTrans" cxnId="{7A353C7A-F358-4690-BA14-0840009DF09B}">
      <dgm:prSet/>
      <dgm:spPr/>
      <dgm:t>
        <a:bodyPr/>
        <a:lstStyle/>
        <a:p>
          <a:endParaRPr lang="zh-TW" altLang="en-US"/>
        </a:p>
      </dgm:t>
    </dgm:pt>
    <dgm:pt modelId="{4DC5D7E9-CB69-467B-920E-772F2A2599E0}" type="sibTrans" cxnId="{7A353C7A-F358-4690-BA14-0840009DF09B}">
      <dgm:prSet/>
      <dgm:spPr/>
      <dgm:t>
        <a:bodyPr/>
        <a:lstStyle/>
        <a:p>
          <a:endParaRPr lang="zh-TW" altLang="en-US"/>
        </a:p>
      </dgm:t>
    </dgm:pt>
    <dgm:pt modelId="{D0DCB9AB-14DE-417E-A333-C0955D5AA146}" type="pres">
      <dgm:prSet presAssocID="{D6E4A473-F574-4B81-9644-C499B5CAF1E2}" presName="linear" presStyleCnt="0">
        <dgm:presLayoutVars>
          <dgm:animLvl val="lvl"/>
          <dgm:resizeHandles val="exact"/>
        </dgm:presLayoutVars>
      </dgm:prSet>
      <dgm:spPr/>
    </dgm:pt>
    <dgm:pt modelId="{AC329482-3801-4B4A-A1A1-33C6CBB034F3}" type="pres">
      <dgm:prSet presAssocID="{F91443B1-8682-4E78-8D84-9303C8EF0551}" presName="parentText" presStyleLbl="node1" presStyleIdx="0" presStyleCnt="2">
        <dgm:presLayoutVars>
          <dgm:chMax val="0"/>
          <dgm:bulletEnabled val="1"/>
        </dgm:presLayoutVars>
      </dgm:prSet>
      <dgm:spPr/>
    </dgm:pt>
    <dgm:pt modelId="{5616C524-BD90-4242-9319-AC8BBCA1884C}" type="pres">
      <dgm:prSet presAssocID="{65309E3C-6824-4E4C-91A8-48040564BC08}" presName="spacer" presStyleCnt="0"/>
      <dgm:spPr/>
    </dgm:pt>
    <dgm:pt modelId="{1BBA775A-A043-482E-8F80-80C27683AD02}" type="pres">
      <dgm:prSet presAssocID="{352B7A30-AF8D-4331-BDAA-7D6E2B1B6EA0}" presName="parentText" presStyleLbl="node1" presStyleIdx="1" presStyleCnt="2">
        <dgm:presLayoutVars>
          <dgm:chMax val="0"/>
          <dgm:bulletEnabled val="1"/>
        </dgm:presLayoutVars>
      </dgm:prSet>
      <dgm:spPr/>
    </dgm:pt>
  </dgm:ptLst>
  <dgm:cxnLst>
    <dgm:cxn modelId="{6E061D14-6486-46F4-8929-CA3FCDBFBF3E}" srcId="{D6E4A473-F574-4B81-9644-C499B5CAF1E2}" destId="{F91443B1-8682-4E78-8D84-9303C8EF0551}" srcOrd="0" destOrd="0" parTransId="{1208EB2A-1355-4813-95AC-0EB9260E0B96}" sibTransId="{65309E3C-6824-4E4C-91A8-48040564BC08}"/>
    <dgm:cxn modelId="{6EC79B70-16D3-4946-8C1E-444D2BA5F915}" type="presOf" srcId="{352B7A30-AF8D-4331-BDAA-7D6E2B1B6EA0}" destId="{1BBA775A-A043-482E-8F80-80C27683AD02}" srcOrd="0" destOrd="0" presId="urn:microsoft.com/office/officeart/2005/8/layout/vList2"/>
    <dgm:cxn modelId="{7A353C7A-F358-4690-BA14-0840009DF09B}" srcId="{D6E4A473-F574-4B81-9644-C499B5CAF1E2}" destId="{352B7A30-AF8D-4331-BDAA-7D6E2B1B6EA0}" srcOrd="1" destOrd="0" parTransId="{32C87907-98DC-485F-927A-C5D73B3DA0E6}" sibTransId="{4DC5D7E9-CB69-467B-920E-772F2A2599E0}"/>
    <dgm:cxn modelId="{E8C3459B-F077-4EF2-BF13-ED156FDBAD4A}" type="presOf" srcId="{F91443B1-8682-4E78-8D84-9303C8EF0551}" destId="{AC329482-3801-4B4A-A1A1-33C6CBB034F3}" srcOrd="0" destOrd="0" presId="urn:microsoft.com/office/officeart/2005/8/layout/vList2"/>
    <dgm:cxn modelId="{E70429B5-E315-4ACF-B95F-45A325C27452}" type="presOf" srcId="{D6E4A473-F574-4B81-9644-C499B5CAF1E2}" destId="{D0DCB9AB-14DE-417E-A333-C0955D5AA146}" srcOrd="0" destOrd="0" presId="urn:microsoft.com/office/officeart/2005/8/layout/vList2"/>
    <dgm:cxn modelId="{FE3ABE2A-C311-430F-B910-EC6D36355FDC}" type="presParOf" srcId="{D0DCB9AB-14DE-417E-A333-C0955D5AA146}" destId="{AC329482-3801-4B4A-A1A1-33C6CBB034F3}" srcOrd="0" destOrd="0" presId="urn:microsoft.com/office/officeart/2005/8/layout/vList2"/>
    <dgm:cxn modelId="{675DC6D9-2B7F-42F8-B065-CCBD5128698D}" type="presParOf" srcId="{D0DCB9AB-14DE-417E-A333-C0955D5AA146}" destId="{5616C524-BD90-4242-9319-AC8BBCA1884C}" srcOrd="1" destOrd="0" presId="urn:microsoft.com/office/officeart/2005/8/layout/vList2"/>
    <dgm:cxn modelId="{23E08FB5-F94C-466B-A800-946D61AD38B7}" type="presParOf" srcId="{D0DCB9AB-14DE-417E-A333-C0955D5AA146}" destId="{1BBA775A-A043-482E-8F80-80C27683AD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777BE-0F8E-4713-9BAF-5C624D18DB44}" type="doc">
      <dgm:prSet loTypeId="urn:microsoft.com/office/officeart/2005/8/layout/target3" loCatId="relationship" qsTypeId="urn:microsoft.com/office/officeart/2005/8/quickstyle/simple3" qsCatId="simple" csTypeId="urn:microsoft.com/office/officeart/2005/8/colors/colorful5" csCatId="colorful"/>
      <dgm:spPr/>
      <dgm:t>
        <a:bodyPr/>
        <a:lstStyle/>
        <a:p>
          <a:endParaRPr lang="zh-TW" altLang="en-US"/>
        </a:p>
      </dgm:t>
    </dgm:pt>
    <dgm:pt modelId="{ECD2BEC7-BDA0-4C33-9C1D-54AE654BBB1F}">
      <dgm:prSet/>
      <dgm:spPr/>
      <dgm:t>
        <a:bodyPr/>
        <a:lstStyle/>
        <a:p>
          <a:r>
            <a:rPr lang="en-US"/>
            <a:t>Landfrod</a:t>
          </a:r>
          <a:r>
            <a:rPr lang="zh-TW"/>
            <a:t>等人</a:t>
          </a:r>
          <a:r>
            <a:rPr lang="en-US"/>
            <a:t>(2015)</a:t>
          </a:r>
          <a:r>
            <a:rPr lang="zh-TW"/>
            <a:t>進行系統文獻回顧，收集</a:t>
          </a:r>
          <a:r>
            <a:rPr lang="en-US"/>
            <a:t>67</a:t>
          </a:r>
          <a:r>
            <a:rPr lang="zh-TW"/>
            <a:t>篇有隨機分派</a:t>
          </a:r>
          <a:r>
            <a:rPr lang="zh-TW" b="1"/>
            <a:t>以某些健康議題</a:t>
          </a:r>
          <a:r>
            <a:rPr lang="zh-TW"/>
            <a:t>的</a:t>
          </a:r>
          <a:r>
            <a:rPr lang="zh-TW" b="1"/>
            <a:t>健康促進學校計畫介入</a:t>
          </a:r>
          <a:r>
            <a:rPr lang="zh-TW"/>
            <a:t>成效評估研究，</a:t>
          </a:r>
          <a:r>
            <a:rPr lang="zh-TW" b="1"/>
            <a:t>議題</a:t>
          </a:r>
          <a:r>
            <a:rPr lang="zh-TW"/>
            <a:t>以身體活動與飲食合併議題的介入最多，其次是營養、校園霸凌、多項危險行為合併、身體活動、菸害，少數一、二篇為飲酒、心理健康、性教育、洗手及口腔保健等。</a:t>
          </a:r>
        </a:p>
      </dgm:t>
    </dgm:pt>
    <dgm:pt modelId="{819EDCA0-7632-4C20-823C-25BAA1DD1D88}" type="parTrans" cxnId="{87B7AC9D-3E5D-4384-8DA7-450C975789BD}">
      <dgm:prSet/>
      <dgm:spPr/>
      <dgm:t>
        <a:bodyPr/>
        <a:lstStyle/>
        <a:p>
          <a:endParaRPr lang="zh-TW" altLang="en-US"/>
        </a:p>
      </dgm:t>
    </dgm:pt>
    <dgm:pt modelId="{1D6908F6-38BD-4EDB-AE2B-316CCAD024AF}" type="sibTrans" cxnId="{87B7AC9D-3E5D-4384-8DA7-450C975789BD}">
      <dgm:prSet/>
      <dgm:spPr/>
      <dgm:t>
        <a:bodyPr/>
        <a:lstStyle/>
        <a:p>
          <a:endParaRPr lang="zh-TW" altLang="en-US"/>
        </a:p>
      </dgm:t>
    </dgm:pt>
    <dgm:pt modelId="{4FC1C910-09ED-41C2-B659-8B8AC2AC6307}">
      <dgm:prSet/>
      <dgm:spPr/>
      <dgm:t>
        <a:bodyPr/>
        <a:lstStyle/>
        <a:p>
          <a:r>
            <a:rPr lang="zh-TW"/>
            <a:t>健康行為改變結果成效不一，其中</a:t>
          </a:r>
          <a:r>
            <a:rPr lang="en-US"/>
            <a:t>BMI</a:t>
          </a:r>
          <a:r>
            <a:rPr lang="zh-TW"/>
            <a:t>表現、蔬果攝取、身體活動、菸害及被霸凌等議題有正向效果，其他則無顯著改變。</a:t>
          </a:r>
        </a:p>
      </dgm:t>
    </dgm:pt>
    <dgm:pt modelId="{D0964BF3-7422-4736-A85B-BCA7B77B7FEE}" type="parTrans" cxnId="{D1BA367D-A0B1-403C-AD1A-C5452F128F98}">
      <dgm:prSet/>
      <dgm:spPr/>
      <dgm:t>
        <a:bodyPr/>
        <a:lstStyle/>
        <a:p>
          <a:endParaRPr lang="zh-TW" altLang="en-US"/>
        </a:p>
      </dgm:t>
    </dgm:pt>
    <dgm:pt modelId="{F785164C-E943-40D3-B359-6AA224EAF5B3}" type="sibTrans" cxnId="{D1BA367D-A0B1-403C-AD1A-C5452F128F98}">
      <dgm:prSet/>
      <dgm:spPr/>
      <dgm:t>
        <a:bodyPr/>
        <a:lstStyle/>
        <a:p>
          <a:endParaRPr lang="zh-TW" altLang="en-US"/>
        </a:p>
      </dgm:t>
    </dgm:pt>
    <dgm:pt modelId="{45E192DD-7315-4A29-A2CD-E9203E5B20B2}" type="pres">
      <dgm:prSet presAssocID="{E21777BE-0F8E-4713-9BAF-5C624D18DB44}" presName="Name0" presStyleCnt="0">
        <dgm:presLayoutVars>
          <dgm:chMax val="7"/>
          <dgm:dir/>
          <dgm:animLvl val="lvl"/>
          <dgm:resizeHandles val="exact"/>
        </dgm:presLayoutVars>
      </dgm:prSet>
      <dgm:spPr/>
    </dgm:pt>
    <dgm:pt modelId="{80523AEA-ED34-4319-96BA-6240102DFF54}" type="pres">
      <dgm:prSet presAssocID="{ECD2BEC7-BDA0-4C33-9C1D-54AE654BBB1F}" presName="circle1" presStyleLbl="node1" presStyleIdx="0" presStyleCnt="2"/>
      <dgm:spPr/>
    </dgm:pt>
    <dgm:pt modelId="{8BB9A803-9BB2-4938-A467-AFAE06961423}" type="pres">
      <dgm:prSet presAssocID="{ECD2BEC7-BDA0-4C33-9C1D-54AE654BBB1F}" presName="space" presStyleCnt="0"/>
      <dgm:spPr/>
    </dgm:pt>
    <dgm:pt modelId="{2232C15C-A06C-48DF-AE5C-9FAA3AADD028}" type="pres">
      <dgm:prSet presAssocID="{ECD2BEC7-BDA0-4C33-9C1D-54AE654BBB1F}" presName="rect1" presStyleLbl="alignAcc1" presStyleIdx="0" presStyleCnt="2"/>
      <dgm:spPr/>
    </dgm:pt>
    <dgm:pt modelId="{45EF371F-233B-412D-9F6B-277E2ECAF891}" type="pres">
      <dgm:prSet presAssocID="{4FC1C910-09ED-41C2-B659-8B8AC2AC6307}" presName="vertSpace2" presStyleLbl="node1" presStyleIdx="0" presStyleCnt="2"/>
      <dgm:spPr/>
    </dgm:pt>
    <dgm:pt modelId="{3A6B2C80-BA0A-4F8E-986E-32CE95175524}" type="pres">
      <dgm:prSet presAssocID="{4FC1C910-09ED-41C2-B659-8B8AC2AC6307}" presName="circle2" presStyleLbl="node1" presStyleIdx="1" presStyleCnt="2"/>
      <dgm:spPr/>
    </dgm:pt>
    <dgm:pt modelId="{9F820FC9-E456-4FA0-BF6F-F220DE992721}" type="pres">
      <dgm:prSet presAssocID="{4FC1C910-09ED-41C2-B659-8B8AC2AC6307}" presName="rect2" presStyleLbl="alignAcc1" presStyleIdx="1" presStyleCnt="2"/>
      <dgm:spPr/>
    </dgm:pt>
    <dgm:pt modelId="{3015C566-0A53-4CCE-B2BB-7DF1AE7B032C}" type="pres">
      <dgm:prSet presAssocID="{ECD2BEC7-BDA0-4C33-9C1D-54AE654BBB1F}" presName="rect1ParTxNoCh" presStyleLbl="alignAcc1" presStyleIdx="1" presStyleCnt="2">
        <dgm:presLayoutVars>
          <dgm:chMax val="1"/>
          <dgm:bulletEnabled val="1"/>
        </dgm:presLayoutVars>
      </dgm:prSet>
      <dgm:spPr/>
    </dgm:pt>
    <dgm:pt modelId="{9749DAEC-CA7C-4CCF-AE2D-E46CEBA86CE5}" type="pres">
      <dgm:prSet presAssocID="{4FC1C910-09ED-41C2-B659-8B8AC2AC6307}" presName="rect2ParTxNoCh" presStyleLbl="alignAcc1" presStyleIdx="1" presStyleCnt="2">
        <dgm:presLayoutVars>
          <dgm:chMax val="1"/>
          <dgm:bulletEnabled val="1"/>
        </dgm:presLayoutVars>
      </dgm:prSet>
      <dgm:spPr/>
    </dgm:pt>
  </dgm:ptLst>
  <dgm:cxnLst>
    <dgm:cxn modelId="{62B59A12-721D-41E4-89CA-75739CA5F574}" type="presOf" srcId="{ECD2BEC7-BDA0-4C33-9C1D-54AE654BBB1F}" destId="{3015C566-0A53-4CCE-B2BB-7DF1AE7B032C}" srcOrd="1" destOrd="0" presId="urn:microsoft.com/office/officeart/2005/8/layout/target3"/>
    <dgm:cxn modelId="{DD56DE12-B3FF-4536-A7BB-FC3B6A7119ED}" type="presOf" srcId="{E21777BE-0F8E-4713-9BAF-5C624D18DB44}" destId="{45E192DD-7315-4A29-A2CD-E9203E5B20B2}" srcOrd="0" destOrd="0" presId="urn:microsoft.com/office/officeart/2005/8/layout/target3"/>
    <dgm:cxn modelId="{19821443-DB2F-42FA-8B5A-B3F2662135F8}" type="presOf" srcId="{ECD2BEC7-BDA0-4C33-9C1D-54AE654BBB1F}" destId="{2232C15C-A06C-48DF-AE5C-9FAA3AADD028}" srcOrd="0" destOrd="0" presId="urn:microsoft.com/office/officeart/2005/8/layout/target3"/>
    <dgm:cxn modelId="{D1BA367D-A0B1-403C-AD1A-C5452F128F98}" srcId="{E21777BE-0F8E-4713-9BAF-5C624D18DB44}" destId="{4FC1C910-09ED-41C2-B659-8B8AC2AC6307}" srcOrd="1" destOrd="0" parTransId="{D0964BF3-7422-4736-A85B-BCA7B77B7FEE}" sibTransId="{F785164C-E943-40D3-B359-6AA224EAF5B3}"/>
    <dgm:cxn modelId="{87B7AC9D-3E5D-4384-8DA7-450C975789BD}" srcId="{E21777BE-0F8E-4713-9BAF-5C624D18DB44}" destId="{ECD2BEC7-BDA0-4C33-9C1D-54AE654BBB1F}" srcOrd="0" destOrd="0" parTransId="{819EDCA0-7632-4C20-823C-25BAA1DD1D88}" sibTransId="{1D6908F6-38BD-4EDB-AE2B-316CCAD024AF}"/>
    <dgm:cxn modelId="{CCB9E5C7-C76D-4A4E-A528-FDE311ED275B}" type="presOf" srcId="{4FC1C910-09ED-41C2-B659-8B8AC2AC6307}" destId="{9749DAEC-CA7C-4CCF-AE2D-E46CEBA86CE5}" srcOrd="1" destOrd="0" presId="urn:microsoft.com/office/officeart/2005/8/layout/target3"/>
    <dgm:cxn modelId="{5FF1F0D2-B080-413C-8048-853537BB6435}" type="presOf" srcId="{4FC1C910-09ED-41C2-B659-8B8AC2AC6307}" destId="{9F820FC9-E456-4FA0-BF6F-F220DE992721}" srcOrd="0" destOrd="0" presId="urn:microsoft.com/office/officeart/2005/8/layout/target3"/>
    <dgm:cxn modelId="{8223EA9B-6951-46DC-81F6-53107330944A}" type="presParOf" srcId="{45E192DD-7315-4A29-A2CD-E9203E5B20B2}" destId="{80523AEA-ED34-4319-96BA-6240102DFF54}" srcOrd="0" destOrd="0" presId="urn:microsoft.com/office/officeart/2005/8/layout/target3"/>
    <dgm:cxn modelId="{93ACE93E-8A90-4D1E-9338-17C29F7AC7E6}" type="presParOf" srcId="{45E192DD-7315-4A29-A2CD-E9203E5B20B2}" destId="{8BB9A803-9BB2-4938-A467-AFAE06961423}" srcOrd="1" destOrd="0" presId="urn:microsoft.com/office/officeart/2005/8/layout/target3"/>
    <dgm:cxn modelId="{514EAE49-C9EA-4EEF-B384-9968AD8E319E}" type="presParOf" srcId="{45E192DD-7315-4A29-A2CD-E9203E5B20B2}" destId="{2232C15C-A06C-48DF-AE5C-9FAA3AADD028}" srcOrd="2" destOrd="0" presId="urn:microsoft.com/office/officeart/2005/8/layout/target3"/>
    <dgm:cxn modelId="{199C6013-E732-4A00-B71E-F3D9F87CAC70}" type="presParOf" srcId="{45E192DD-7315-4A29-A2CD-E9203E5B20B2}" destId="{45EF371F-233B-412D-9F6B-277E2ECAF891}" srcOrd="3" destOrd="0" presId="urn:microsoft.com/office/officeart/2005/8/layout/target3"/>
    <dgm:cxn modelId="{D94A8EB7-5AD0-44EF-AAED-5B9C86A3B3B3}" type="presParOf" srcId="{45E192DD-7315-4A29-A2CD-E9203E5B20B2}" destId="{3A6B2C80-BA0A-4F8E-986E-32CE95175524}" srcOrd="4" destOrd="0" presId="urn:microsoft.com/office/officeart/2005/8/layout/target3"/>
    <dgm:cxn modelId="{994CC780-1B1F-4877-8A83-3ADA339020E0}" type="presParOf" srcId="{45E192DD-7315-4A29-A2CD-E9203E5B20B2}" destId="{9F820FC9-E456-4FA0-BF6F-F220DE992721}" srcOrd="5" destOrd="0" presId="urn:microsoft.com/office/officeart/2005/8/layout/target3"/>
    <dgm:cxn modelId="{9C79F33D-9D35-4D69-BDA6-F0D302259496}" type="presParOf" srcId="{45E192DD-7315-4A29-A2CD-E9203E5B20B2}" destId="{3015C566-0A53-4CCE-B2BB-7DF1AE7B032C}" srcOrd="6" destOrd="0" presId="urn:microsoft.com/office/officeart/2005/8/layout/target3"/>
    <dgm:cxn modelId="{2B1E3B98-C784-47A2-B07B-995E04415907}" type="presParOf" srcId="{45E192DD-7315-4A29-A2CD-E9203E5B20B2}" destId="{9749DAEC-CA7C-4CCF-AE2D-E46CEBA86C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546A4-4E14-4576-B669-AB728DEAB86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zh-TW" altLang="en-US"/>
        </a:p>
      </dgm:t>
    </dgm:pt>
    <dgm:pt modelId="{46381974-D85E-4AC2-B1B3-2633934A4D0D}">
      <dgm:prSet/>
      <dgm:spPr/>
      <dgm:t>
        <a:bodyPr/>
        <a:lstStyle/>
        <a:p>
          <a:r>
            <a:rPr lang="zh-TW" b="1"/>
            <a:t>研究重要性：</a:t>
          </a:r>
          <a:endParaRPr lang="zh-TW"/>
        </a:p>
      </dgm:t>
    </dgm:pt>
    <dgm:pt modelId="{EBF8F0C9-F9A8-4101-8441-A70179FF1561}" type="parTrans" cxnId="{E59B9123-6A90-4EB6-B97C-20DAA611F297}">
      <dgm:prSet/>
      <dgm:spPr/>
      <dgm:t>
        <a:bodyPr/>
        <a:lstStyle/>
        <a:p>
          <a:endParaRPr lang="zh-TW" altLang="en-US"/>
        </a:p>
      </dgm:t>
    </dgm:pt>
    <dgm:pt modelId="{780A0CAE-B3A8-4978-886A-68EE93857600}" type="sibTrans" cxnId="{E59B9123-6A90-4EB6-B97C-20DAA611F297}">
      <dgm:prSet/>
      <dgm:spPr/>
      <dgm:t>
        <a:bodyPr/>
        <a:lstStyle/>
        <a:p>
          <a:endParaRPr lang="zh-TW" altLang="en-US"/>
        </a:p>
      </dgm:t>
    </dgm:pt>
    <dgm:pt modelId="{6E0689EC-092C-40FF-BD1F-5D9A7ECBE1A9}" type="pres">
      <dgm:prSet presAssocID="{248546A4-4E14-4576-B669-AB728DEAB86B}" presName="linear" presStyleCnt="0">
        <dgm:presLayoutVars>
          <dgm:animLvl val="lvl"/>
          <dgm:resizeHandles val="exact"/>
        </dgm:presLayoutVars>
      </dgm:prSet>
      <dgm:spPr/>
    </dgm:pt>
    <dgm:pt modelId="{5E57A275-C4AA-41AE-9F9B-4BFB00FEB27D}" type="pres">
      <dgm:prSet presAssocID="{46381974-D85E-4AC2-B1B3-2633934A4D0D}" presName="parentText" presStyleLbl="node1" presStyleIdx="0" presStyleCnt="1">
        <dgm:presLayoutVars>
          <dgm:chMax val="0"/>
          <dgm:bulletEnabled val="1"/>
        </dgm:presLayoutVars>
      </dgm:prSet>
      <dgm:spPr/>
    </dgm:pt>
  </dgm:ptLst>
  <dgm:cxnLst>
    <dgm:cxn modelId="{E59B9123-6A90-4EB6-B97C-20DAA611F297}" srcId="{248546A4-4E14-4576-B669-AB728DEAB86B}" destId="{46381974-D85E-4AC2-B1B3-2633934A4D0D}" srcOrd="0" destOrd="0" parTransId="{EBF8F0C9-F9A8-4101-8441-A70179FF1561}" sibTransId="{780A0CAE-B3A8-4978-886A-68EE93857600}"/>
    <dgm:cxn modelId="{836F8698-A89D-40B5-A639-F891116EE432}" type="presOf" srcId="{248546A4-4E14-4576-B669-AB728DEAB86B}" destId="{6E0689EC-092C-40FF-BD1F-5D9A7ECBE1A9}" srcOrd="0" destOrd="0" presId="urn:microsoft.com/office/officeart/2005/8/layout/vList2"/>
    <dgm:cxn modelId="{8189059F-A2D4-4421-94D9-EAD81F28B985}" type="presOf" srcId="{46381974-D85E-4AC2-B1B3-2633934A4D0D}" destId="{5E57A275-C4AA-41AE-9F9B-4BFB00FEB27D}" srcOrd="0" destOrd="0" presId="urn:microsoft.com/office/officeart/2005/8/layout/vList2"/>
    <dgm:cxn modelId="{7FE4CF17-7303-424A-BED5-A83064690892}" type="presParOf" srcId="{6E0689EC-092C-40FF-BD1F-5D9A7ECBE1A9}" destId="{5E57A275-C4AA-41AE-9F9B-4BFB00FEB2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9DFEB-3E89-497F-8E13-51E70302BD92}"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zh-TW" altLang="en-US"/>
        </a:p>
      </dgm:t>
    </dgm:pt>
    <dgm:pt modelId="{6AE992E0-8D7A-4643-A7DD-8958E3351E6D}">
      <dgm:prSet/>
      <dgm:spPr/>
      <dgm:t>
        <a:bodyPr/>
        <a:lstStyle/>
        <a:p>
          <a:r>
            <a:rPr lang="zh-TW" b="1"/>
            <a:t>研究目的：</a:t>
          </a:r>
          <a:endParaRPr lang="zh-TW"/>
        </a:p>
      </dgm:t>
    </dgm:pt>
    <dgm:pt modelId="{BCE9611F-C8C1-4623-A277-9E3841800197}" type="parTrans" cxnId="{6EB4EF6F-9DA6-4598-9D1F-95C28FA7A262}">
      <dgm:prSet/>
      <dgm:spPr/>
      <dgm:t>
        <a:bodyPr/>
        <a:lstStyle/>
        <a:p>
          <a:endParaRPr lang="zh-TW" altLang="en-US"/>
        </a:p>
      </dgm:t>
    </dgm:pt>
    <dgm:pt modelId="{5089D309-8654-45BE-A670-CF20515317D1}" type="sibTrans" cxnId="{6EB4EF6F-9DA6-4598-9D1F-95C28FA7A262}">
      <dgm:prSet/>
      <dgm:spPr/>
      <dgm:t>
        <a:bodyPr/>
        <a:lstStyle/>
        <a:p>
          <a:endParaRPr lang="zh-TW" altLang="en-US"/>
        </a:p>
      </dgm:t>
    </dgm:pt>
    <dgm:pt modelId="{D482320F-6A77-486D-816D-5394E1A26B79}" type="pres">
      <dgm:prSet presAssocID="{E9C9DFEB-3E89-497F-8E13-51E70302BD92}" presName="linear" presStyleCnt="0">
        <dgm:presLayoutVars>
          <dgm:animLvl val="lvl"/>
          <dgm:resizeHandles val="exact"/>
        </dgm:presLayoutVars>
      </dgm:prSet>
      <dgm:spPr/>
    </dgm:pt>
    <dgm:pt modelId="{3E6A0A5B-7242-4E9C-BA83-7FC3C67AA083}" type="pres">
      <dgm:prSet presAssocID="{6AE992E0-8D7A-4643-A7DD-8958E3351E6D}" presName="parentText" presStyleLbl="node1" presStyleIdx="0" presStyleCnt="1">
        <dgm:presLayoutVars>
          <dgm:chMax val="0"/>
          <dgm:bulletEnabled val="1"/>
        </dgm:presLayoutVars>
      </dgm:prSet>
      <dgm:spPr/>
    </dgm:pt>
  </dgm:ptLst>
  <dgm:cxnLst>
    <dgm:cxn modelId="{3782FC13-654F-423B-9F24-D650FFA893BF}" type="presOf" srcId="{E9C9DFEB-3E89-497F-8E13-51E70302BD92}" destId="{D482320F-6A77-486D-816D-5394E1A26B79}" srcOrd="0" destOrd="0" presId="urn:microsoft.com/office/officeart/2005/8/layout/vList2"/>
    <dgm:cxn modelId="{6EB4EF6F-9DA6-4598-9D1F-95C28FA7A262}" srcId="{E9C9DFEB-3E89-497F-8E13-51E70302BD92}" destId="{6AE992E0-8D7A-4643-A7DD-8958E3351E6D}" srcOrd="0" destOrd="0" parTransId="{BCE9611F-C8C1-4623-A277-9E3841800197}" sibTransId="{5089D309-8654-45BE-A670-CF20515317D1}"/>
    <dgm:cxn modelId="{0F0C5EE2-9E7E-4B92-8B8B-EBEB90032D07}" type="presOf" srcId="{6AE992E0-8D7A-4643-A7DD-8958E3351E6D}" destId="{3E6A0A5B-7242-4E9C-BA83-7FC3C67AA083}" srcOrd="0" destOrd="0" presId="urn:microsoft.com/office/officeart/2005/8/layout/vList2"/>
    <dgm:cxn modelId="{D9445BAA-82EB-4C60-89B7-4AEEA08F3CF2}" type="presParOf" srcId="{D482320F-6A77-486D-816D-5394E1A26B79}" destId="{3E6A0A5B-7242-4E9C-BA83-7FC3C67AA08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041519-BE38-4263-968B-D9BD6B41E37A}"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zh-TW" altLang="en-US"/>
        </a:p>
      </dgm:t>
    </dgm:pt>
    <dgm:pt modelId="{49E39A67-6A33-4776-A32A-2A34A40E6E74}">
      <dgm:prSet custT="1"/>
      <dgm:spPr/>
      <dgm:t>
        <a:bodyPr/>
        <a:lstStyle/>
        <a:p>
          <a:r>
            <a:rPr lang="zh-TW" altLang="en-US" sz="2400" b="1" dirty="0"/>
            <a:t>國小</a:t>
          </a:r>
          <a:r>
            <a:rPr lang="zh-TW" altLang="en-US" sz="2400" dirty="0"/>
            <a:t>獲獎學校學生之健康行為，在</a:t>
          </a:r>
          <a:r>
            <a:rPr lang="zh-TW" altLang="en-US" sz="2400" b="1" dirty="0"/>
            <a:t>吃蔬菜</a:t>
          </a:r>
          <a:r>
            <a:rPr lang="zh-TW" altLang="en-US" sz="2400" dirty="0"/>
            <a:t>、</a:t>
          </a:r>
          <a:r>
            <a:rPr lang="zh-TW" altLang="en-US" sz="2400" b="1" dirty="0"/>
            <a:t>運動</a:t>
          </a:r>
          <a:r>
            <a:rPr lang="zh-TW" altLang="en-US" sz="2400" dirty="0"/>
            <a:t>及</a:t>
          </a:r>
          <a:r>
            <a:rPr lang="zh-TW" altLang="en-US" sz="2400" b="1" dirty="0"/>
            <a:t>熬夜</a:t>
          </a:r>
          <a:r>
            <a:rPr lang="zh-TW" altLang="en-US" sz="2400" dirty="0"/>
            <a:t>顯著優於未獲獎學校。</a:t>
          </a:r>
        </a:p>
      </dgm:t>
    </dgm:pt>
    <dgm:pt modelId="{70326448-6DDA-4E69-AD6E-B837DDFD47A1}" type="parTrans" cxnId="{EE7CD079-233F-476E-9BE1-4D4ECFA854B3}">
      <dgm:prSet/>
      <dgm:spPr/>
      <dgm:t>
        <a:bodyPr/>
        <a:lstStyle/>
        <a:p>
          <a:endParaRPr lang="zh-TW" altLang="en-US"/>
        </a:p>
      </dgm:t>
    </dgm:pt>
    <dgm:pt modelId="{CD12EE2A-02F3-41CE-9FE3-380516BC64AB}" type="sibTrans" cxnId="{EE7CD079-233F-476E-9BE1-4D4ECFA854B3}">
      <dgm:prSet/>
      <dgm:spPr/>
      <dgm:t>
        <a:bodyPr/>
        <a:lstStyle/>
        <a:p>
          <a:endParaRPr lang="zh-TW" altLang="en-US"/>
        </a:p>
      </dgm:t>
    </dgm:pt>
    <dgm:pt modelId="{0DC6079A-F904-4F69-BD68-49E5D63B25BC}">
      <dgm:prSet/>
      <dgm:spPr/>
      <dgm:t>
        <a:bodyPr/>
        <a:lstStyle/>
        <a:p>
          <a:r>
            <a:rPr lang="zh-TW"/>
            <a:t>學生吃蔬菜每天超過</a:t>
          </a:r>
          <a:r>
            <a:rPr lang="en-US"/>
            <a:t>1</a:t>
          </a:r>
          <a:r>
            <a:rPr lang="zh-TW"/>
            <a:t>碗的可能性是未獲獎學校的</a:t>
          </a:r>
          <a:r>
            <a:rPr lang="en-US"/>
            <a:t>1.22</a:t>
          </a:r>
          <a:r>
            <a:rPr lang="zh-TW"/>
            <a:t>倍（</a:t>
          </a:r>
          <a:r>
            <a:rPr lang="en-US"/>
            <a:t>95%</a:t>
          </a:r>
          <a:r>
            <a:rPr lang="zh-TW"/>
            <a:t>信賴區間</a:t>
          </a:r>
          <a:r>
            <a:rPr lang="en-US"/>
            <a:t>=1.06-1.40</a:t>
          </a:r>
          <a:r>
            <a:rPr lang="zh-TW"/>
            <a:t>）</a:t>
          </a:r>
        </a:p>
      </dgm:t>
    </dgm:pt>
    <dgm:pt modelId="{B8529982-295E-4DF6-B986-F5887258312E}" type="parTrans" cxnId="{85CF7ED3-BE43-4B55-89CC-30219E0CB1B9}">
      <dgm:prSet/>
      <dgm:spPr/>
      <dgm:t>
        <a:bodyPr/>
        <a:lstStyle/>
        <a:p>
          <a:endParaRPr lang="zh-TW" altLang="en-US"/>
        </a:p>
      </dgm:t>
    </dgm:pt>
    <dgm:pt modelId="{B7B840A9-9C48-410B-B41C-0D5914847CA6}" type="sibTrans" cxnId="{85CF7ED3-BE43-4B55-89CC-30219E0CB1B9}">
      <dgm:prSet/>
      <dgm:spPr/>
      <dgm:t>
        <a:bodyPr/>
        <a:lstStyle/>
        <a:p>
          <a:endParaRPr lang="zh-TW" altLang="en-US"/>
        </a:p>
      </dgm:t>
    </dgm:pt>
    <dgm:pt modelId="{2F7F196C-2BB4-4722-A6B5-38DE6BCFE055}">
      <dgm:prSet/>
      <dgm:spPr/>
      <dgm:t>
        <a:bodyPr/>
        <a:lstStyle/>
        <a:p>
          <a:r>
            <a:rPr lang="zh-TW"/>
            <a:t>每週運動三天以上的可能性是未獲獎學校的</a:t>
          </a:r>
          <a:r>
            <a:rPr lang="en-US"/>
            <a:t>1.25</a:t>
          </a:r>
          <a:r>
            <a:rPr lang="zh-TW"/>
            <a:t>倍（</a:t>
          </a:r>
          <a:r>
            <a:rPr lang="en-US"/>
            <a:t>95%</a:t>
          </a:r>
          <a:r>
            <a:rPr lang="zh-TW"/>
            <a:t>信賴區間</a:t>
          </a:r>
          <a:r>
            <a:rPr lang="en-US"/>
            <a:t>=1.11-1.41</a:t>
          </a:r>
          <a:r>
            <a:rPr lang="zh-TW"/>
            <a:t>）</a:t>
          </a:r>
        </a:p>
      </dgm:t>
    </dgm:pt>
    <dgm:pt modelId="{E7B3930B-1C41-46E8-B4DB-D65B807B08D2}" type="parTrans" cxnId="{E37FC73D-F733-49F7-8E33-402D4134D4BF}">
      <dgm:prSet/>
      <dgm:spPr/>
      <dgm:t>
        <a:bodyPr/>
        <a:lstStyle/>
        <a:p>
          <a:endParaRPr lang="zh-TW" altLang="en-US"/>
        </a:p>
      </dgm:t>
    </dgm:pt>
    <dgm:pt modelId="{9D829EE0-7E2B-4DD0-BA17-3B735C206E2B}" type="sibTrans" cxnId="{E37FC73D-F733-49F7-8E33-402D4134D4BF}">
      <dgm:prSet/>
      <dgm:spPr/>
      <dgm:t>
        <a:bodyPr/>
        <a:lstStyle/>
        <a:p>
          <a:endParaRPr lang="zh-TW" altLang="en-US"/>
        </a:p>
      </dgm:t>
    </dgm:pt>
    <dgm:pt modelId="{87E41AC7-7204-4666-B6FE-50B32D3CB86D}">
      <dgm:prSet/>
      <dgm:spPr/>
      <dgm:t>
        <a:bodyPr/>
        <a:lstStyle/>
        <a:p>
          <a:r>
            <a:rPr lang="zh-TW"/>
            <a:t>熬夜的可能性是未獲獎學校的</a:t>
          </a:r>
          <a:r>
            <a:rPr lang="en-US"/>
            <a:t>0.88</a:t>
          </a:r>
          <a:r>
            <a:rPr lang="zh-TW"/>
            <a:t>倍（</a:t>
          </a:r>
          <a:r>
            <a:rPr lang="en-US"/>
            <a:t>95%</a:t>
          </a:r>
          <a:r>
            <a:rPr lang="zh-TW"/>
            <a:t>信賴區間</a:t>
          </a:r>
          <a:r>
            <a:rPr lang="en-US"/>
            <a:t>=0.78-0.99</a:t>
          </a:r>
          <a:r>
            <a:rPr lang="zh-TW"/>
            <a:t>）。</a:t>
          </a:r>
        </a:p>
      </dgm:t>
    </dgm:pt>
    <dgm:pt modelId="{19F1E837-C291-4B72-A491-4FC8F9635D92}" type="parTrans" cxnId="{214FA7C3-A357-414B-B5C9-D42CA31F97CF}">
      <dgm:prSet/>
      <dgm:spPr/>
      <dgm:t>
        <a:bodyPr/>
        <a:lstStyle/>
        <a:p>
          <a:endParaRPr lang="zh-TW" altLang="en-US"/>
        </a:p>
      </dgm:t>
    </dgm:pt>
    <dgm:pt modelId="{02C4C4A7-8325-48D2-8853-0F5B0F96A806}" type="sibTrans" cxnId="{214FA7C3-A357-414B-B5C9-D42CA31F97CF}">
      <dgm:prSet/>
      <dgm:spPr/>
      <dgm:t>
        <a:bodyPr/>
        <a:lstStyle/>
        <a:p>
          <a:endParaRPr lang="zh-TW" altLang="en-US"/>
        </a:p>
      </dgm:t>
    </dgm:pt>
    <dgm:pt modelId="{D8BFC413-7B42-423A-9DE5-EDF9D09AE681}">
      <dgm:prSet custT="1"/>
      <dgm:spPr/>
      <dgm:t>
        <a:bodyPr/>
        <a:lstStyle/>
        <a:p>
          <a:r>
            <a:rPr lang="en-US" sz="2400" b="1" dirty="0"/>
            <a:t>2.</a:t>
          </a:r>
          <a:r>
            <a:rPr lang="zh-TW" sz="2400" b="1" dirty="0"/>
            <a:t> </a:t>
          </a:r>
          <a:r>
            <a:rPr lang="zh-TW" sz="2400" dirty="0"/>
            <a:t>獲</a:t>
          </a:r>
          <a:r>
            <a:rPr lang="zh-TW" altLang="zh-TW" sz="2400" b="1" dirty="0"/>
            <a:t>國高中</a:t>
          </a:r>
          <a:r>
            <a:rPr lang="zh-TW" sz="2400" dirty="0"/>
            <a:t>獎學校學生之健康行為，在</a:t>
          </a:r>
          <a:r>
            <a:rPr lang="zh-TW" sz="2400" b="1" dirty="0"/>
            <a:t>運動</a:t>
          </a:r>
          <a:r>
            <a:rPr lang="zh-TW" sz="2400" dirty="0"/>
            <a:t>、</a:t>
          </a:r>
          <a:r>
            <a:rPr lang="zh-TW" sz="2400" b="1" dirty="0"/>
            <a:t>睡眠</a:t>
          </a:r>
          <a:r>
            <a:rPr lang="zh-TW" sz="2400" dirty="0"/>
            <a:t>、</a:t>
          </a:r>
          <a:r>
            <a:rPr lang="zh-TW" sz="2400" b="1" dirty="0"/>
            <a:t>刷牙行為</a:t>
          </a:r>
          <a:r>
            <a:rPr lang="zh-TW" sz="2400" dirty="0"/>
            <a:t>及</a:t>
          </a:r>
          <a:r>
            <a:rPr lang="zh-TW" sz="2400" b="1" dirty="0"/>
            <a:t>被霸凌行為</a:t>
          </a:r>
          <a:r>
            <a:rPr lang="zh-TW" sz="2400" dirty="0"/>
            <a:t>顯著優於未獲獎學校。</a:t>
          </a:r>
        </a:p>
      </dgm:t>
    </dgm:pt>
    <dgm:pt modelId="{7B61D4DC-EE25-48E2-B48B-2322D2D372D1}" type="parTrans" cxnId="{1C968050-2B5D-4F19-8197-C3562C910FC4}">
      <dgm:prSet/>
      <dgm:spPr/>
      <dgm:t>
        <a:bodyPr/>
        <a:lstStyle/>
        <a:p>
          <a:endParaRPr lang="zh-TW" altLang="en-US"/>
        </a:p>
      </dgm:t>
    </dgm:pt>
    <dgm:pt modelId="{9F132613-02CA-481E-B1E1-D7F7CDF7D6AA}" type="sibTrans" cxnId="{1C968050-2B5D-4F19-8197-C3562C910FC4}">
      <dgm:prSet/>
      <dgm:spPr/>
      <dgm:t>
        <a:bodyPr/>
        <a:lstStyle/>
        <a:p>
          <a:endParaRPr lang="zh-TW" altLang="en-US"/>
        </a:p>
      </dgm:t>
    </dgm:pt>
    <dgm:pt modelId="{3AFA243B-A611-4F44-85C5-B55715428E0A}">
      <dgm:prSet/>
      <dgm:spPr/>
      <dgm:t>
        <a:bodyPr/>
        <a:lstStyle/>
        <a:p>
          <a:r>
            <a:rPr lang="zh-TW"/>
            <a:t>學生每天刷牙三次以上的可能性是未獲獎學校的</a:t>
          </a:r>
          <a:r>
            <a:rPr lang="en-US"/>
            <a:t>1.81</a:t>
          </a:r>
          <a:r>
            <a:rPr lang="zh-TW"/>
            <a:t>倍（</a:t>
          </a:r>
          <a:r>
            <a:rPr lang="en-US"/>
            <a:t>95%</a:t>
          </a:r>
          <a:r>
            <a:rPr lang="zh-TW"/>
            <a:t>信賴區間</a:t>
          </a:r>
          <a:r>
            <a:rPr lang="en-US"/>
            <a:t>=1.56-2.11</a:t>
          </a:r>
          <a:r>
            <a:rPr lang="zh-TW"/>
            <a:t>）</a:t>
          </a:r>
        </a:p>
      </dgm:t>
    </dgm:pt>
    <dgm:pt modelId="{FBAA066B-4CBC-4CB9-B515-C4D830089F65}" type="parTrans" cxnId="{410EB131-C057-4132-BD42-EFCE3EE2E85D}">
      <dgm:prSet/>
      <dgm:spPr/>
      <dgm:t>
        <a:bodyPr/>
        <a:lstStyle/>
        <a:p>
          <a:endParaRPr lang="zh-TW" altLang="en-US"/>
        </a:p>
      </dgm:t>
    </dgm:pt>
    <dgm:pt modelId="{6802A7CA-02D5-415A-A960-4963B95655D1}" type="sibTrans" cxnId="{410EB131-C057-4132-BD42-EFCE3EE2E85D}">
      <dgm:prSet/>
      <dgm:spPr/>
      <dgm:t>
        <a:bodyPr/>
        <a:lstStyle/>
        <a:p>
          <a:endParaRPr lang="zh-TW" altLang="en-US"/>
        </a:p>
      </dgm:t>
    </dgm:pt>
    <dgm:pt modelId="{028A625F-58D0-417A-8C7C-62B3D08EA8DF}">
      <dgm:prSet/>
      <dgm:spPr/>
      <dgm:t>
        <a:bodyPr/>
        <a:lstStyle/>
        <a:p>
          <a:r>
            <a:rPr lang="zh-TW"/>
            <a:t>每週運動三天以上的可能性是未獲獎學校的</a:t>
          </a:r>
          <a:r>
            <a:rPr lang="en-US"/>
            <a:t>1.15</a:t>
          </a:r>
          <a:r>
            <a:rPr lang="zh-TW"/>
            <a:t>倍（</a:t>
          </a:r>
          <a:r>
            <a:rPr lang="en-US"/>
            <a:t>95%</a:t>
          </a:r>
          <a:r>
            <a:rPr lang="zh-TW"/>
            <a:t>信賴區間</a:t>
          </a:r>
          <a:r>
            <a:rPr lang="en-US"/>
            <a:t>=1.001-1.31</a:t>
          </a:r>
          <a:r>
            <a:rPr lang="zh-TW"/>
            <a:t>）</a:t>
          </a:r>
        </a:p>
      </dgm:t>
    </dgm:pt>
    <dgm:pt modelId="{B9E2E519-E17E-4476-AF62-2796D2175082}" type="parTrans" cxnId="{4687E2D0-2C8F-4925-A9F3-5F30DB940F0A}">
      <dgm:prSet/>
      <dgm:spPr/>
      <dgm:t>
        <a:bodyPr/>
        <a:lstStyle/>
        <a:p>
          <a:endParaRPr lang="zh-TW" altLang="en-US"/>
        </a:p>
      </dgm:t>
    </dgm:pt>
    <dgm:pt modelId="{F28B915B-5B66-4AE3-A531-B56AB5323E80}" type="sibTrans" cxnId="{4687E2D0-2C8F-4925-A9F3-5F30DB940F0A}">
      <dgm:prSet/>
      <dgm:spPr/>
      <dgm:t>
        <a:bodyPr/>
        <a:lstStyle/>
        <a:p>
          <a:endParaRPr lang="zh-TW" altLang="en-US"/>
        </a:p>
      </dgm:t>
    </dgm:pt>
    <dgm:pt modelId="{792F5EBF-6EB4-4762-9084-4473242D47B5}">
      <dgm:prSet/>
      <dgm:spPr/>
      <dgm:t>
        <a:bodyPr/>
        <a:lstStyle/>
        <a:p>
          <a:r>
            <a:rPr lang="zh-TW"/>
            <a:t>睡眠充足（</a:t>
          </a:r>
          <a:r>
            <a:rPr lang="en-US"/>
            <a:t>8</a:t>
          </a:r>
          <a:r>
            <a:rPr lang="zh-TW"/>
            <a:t>小時以上）的可能性是未獲獎學校的</a:t>
          </a:r>
          <a:r>
            <a:rPr lang="en-US"/>
            <a:t>1.41</a:t>
          </a:r>
          <a:r>
            <a:rPr lang="zh-TW"/>
            <a:t>倍（</a:t>
          </a:r>
          <a:r>
            <a:rPr lang="en-US"/>
            <a:t>95%</a:t>
          </a:r>
          <a:r>
            <a:rPr lang="zh-TW"/>
            <a:t>信賴區間</a:t>
          </a:r>
          <a:r>
            <a:rPr lang="en-US"/>
            <a:t>=1.22-1.62</a:t>
          </a:r>
          <a:r>
            <a:rPr lang="zh-TW"/>
            <a:t>）</a:t>
          </a:r>
        </a:p>
      </dgm:t>
    </dgm:pt>
    <dgm:pt modelId="{7FC7E95B-DA21-4875-8372-84A62DD009CB}" type="parTrans" cxnId="{3CD36CCC-1519-48E6-9472-99254732610B}">
      <dgm:prSet/>
      <dgm:spPr/>
      <dgm:t>
        <a:bodyPr/>
        <a:lstStyle/>
        <a:p>
          <a:endParaRPr lang="zh-TW" altLang="en-US"/>
        </a:p>
      </dgm:t>
    </dgm:pt>
    <dgm:pt modelId="{C1BB057A-F730-4908-9CB6-46167CEB3ACB}" type="sibTrans" cxnId="{3CD36CCC-1519-48E6-9472-99254732610B}">
      <dgm:prSet/>
      <dgm:spPr/>
      <dgm:t>
        <a:bodyPr/>
        <a:lstStyle/>
        <a:p>
          <a:endParaRPr lang="zh-TW" altLang="en-US"/>
        </a:p>
      </dgm:t>
    </dgm:pt>
    <dgm:pt modelId="{A7735409-CB18-4747-AF75-E238D853A653}">
      <dgm:prSet/>
      <dgm:spPr/>
      <dgm:t>
        <a:bodyPr/>
        <a:lstStyle/>
        <a:p>
          <a:r>
            <a:rPr lang="zh-TW"/>
            <a:t>被霸凌的可能性是未獲獎學校的</a:t>
          </a:r>
          <a:r>
            <a:rPr lang="en-US"/>
            <a:t>0.72</a:t>
          </a:r>
          <a:r>
            <a:rPr lang="zh-TW"/>
            <a:t>倍（</a:t>
          </a:r>
          <a:r>
            <a:rPr lang="en-US"/>
            <a:t>95%</a:t>
          </a:r>
          <a:r>
            <a:rPr lang="zh-TW"/>
            <a:t>信賴區間</a:t>
          </a:r>
          <a:r>
            <a:rPr lang="en-US"/>
            <a:t>=0.60-0.87</a:t>
          </a:r>
          <a:r>
            <a:rPr lang="zh-TW"/>
            <a:t>）。</a:t>
          </a:r>
        </a:p>
      </dgm:t>
    </dgm:pt>
    <dgm:pt modelId="{5F11F859-5DE9-4565-9F8D-B0E4C52DC456}" type="parTrans" cxnId="{6F96EB50-1D8B-4999-B3AE-B18A568F7841}">
      <dgm:prSet/>
      <dgm:spPr/>
      <dgm:t>
        <a:bodyPr/>
        <a:lstStyle/>
        <a:p>
          <a:endParaRPr lang="zh-TW" altLang="en-US"/>
        </a:p>
      </dgm:t>
    </dgm:pt>
    <dgm:pt modelId="{85762803-C483-41EB-B5DC-8257F2ACC81D}" type="sibTrans" cxnId="{6F96EB50-1D8B-4999-B3AE-B18A568F7841}">
      <dgm:prSet/>
      <dgm:spPr/>
      <dgm:t>
        <a:bodyPr/>
        <a:lstStyle/>
        <a:p>
          <a:endParaRPr lang="zh-TW" altLang="en-US"/>
        </a:p>
      </dgm:t>
    </dgm:pt>
    <dgm:pt modelId="{0184820A-8918-4E28-9A46-712E39F0A314}" type="pres">
      <dgm:prSet presAssocID="{F7041519-BE38-4263-968B-D9BD6B41E37A}" presName="linear" presStyleCnt="0">
        <dgm:presLayoutVars>
          <dgm:animLvl val="lvl"/>
          <dgm:resizeHandles val="exact"/>
        </dgm:presLayoutVars>
      </dgm:prSet>
      <dgm:spPr/>
    </dgm:pt>
    <dgm:pt modelId="{E8F2AC49-B404-473C-89A0-D0F96204A69B}" type="pres">
      <dgm:prSet presAssocID="{49E39A67-6A33-4776-A32A-2A34A40E6E74}" presName="parentText" presStyleLbl="node1" presStyleIdx="0" presStyleCnt="2">
        <dgm:presLayoutVars>
          <dgm:chMax val="0"/>
          <dgm:bulletEnabled val="1"/>
        </dgm:presLayoutVars>
      </dgm:prSet>
      <dgm:spPr/>
    </dgm:pt>
    <dgm:pt modelId="{E11B1B15-0C3B-4563-A205-C6DAD33382C6}" type="pres">
      <dgm:prSet presAssocID="{49E39A67-6A33-4776-A32A-2A34A40E6E74}" presName="childText" presStyleLbl="revTx" presStyleIdx="0" presStyleCnt="2">
        <dgm:presLayoutVars>
          <dgm:bulletEnabled val="1"/>
        </dgm:presLayoutVars>
      </dgm:prSet>
      <dgm:spPr/>
    </dgm:pt>
    <dgm:pt modelId="{8CF4B7E3-6918-4D99-AA12-6B33916D2E3E}" type="pres">
      <dgm:prSet presAssocID="{D8BFC413-7B42-423A-9DE5-EDF9D09AE681}" presName="parentText" presStyleLbl="node1" presStyleIdx="1" presStyleCnt="2">
        <dgm:presLayoutVars>
          <dgm:chMax val="0"/>
          <dgm:bulletEnabled val="1"/>
        </dgm:presLayoutVars>
      </dgm:prSet>
      <dgm:spPr/>
    </dgm:pt>
    <dgm:pt modelId="{BDBF2CC5-FB15-49A3-A23F-B02F69687B26}" type="pres">
      <dgm:prSet presAssocID="{D8BFC413-7B42-423A-9DE5-EDF9D09AE681}" presName="childText" presStyleLbl="revTx" presStyleIdx="1" presStyleCnt="2">
        <dgm:presLayoutVars>
          <dgm:bulletEnabled val="1"/>
        </dgm:presLayoutVars>
      </dgm:prSet>
      <dgm:spPr/>
    </dgm:pt>
  </dgm:ptLst>
  <dgm:cxnLst>
    <dgm:cxn modelId="{E50B9600-3CDA-4680-86DE-15B31C14447B}" type="presOf" srcId="{F7041519-BE38-4263-968B-D9BD6B41E37A}" destId="{0184820A-8918-4E28-9A46-712E39F0A314}" srcOrd="0" destOrd="0" presId="urn:microsoft.com/office/officeart/2005/8/layout/vList2"/>
    <dgm:cxn modelId="{410EB131-C057-4132-BD42-EFCE3EE2E85D}" srcId="{D8BFC413-7B42-423A-9DE5-EDF9D09AE681}" destId="{3AFA243B-A611-4F44-85C5-B55715428E0A}" srcOrd="0" destOrd="0" parTransId="{FBAA066B-4CBC-4CB9-B515-C4D830089F65}" sibTransId="{6802A7CA-02D5-415A-A960-4963B95655D1}"/>
    <dgm:cxn modelId="{07553332-1D19-4E42-8FAD-A3E714FA4F50}" type="presOf" srcId="{A7735409-CB18-4747-AF75-E238D853A653}" destId="{BDBF2CC5-FB15-49A3-A23F-B02F69687B26}" srcOrd="0" destOrd="3" presId="urn:microsoft.com/office/officeart/2005/8/layout/vList2"/>
    <dgm:cxn modelId="{E37FC73D-F733-49F7-8E33-402D4134D4BF}" srcId="{49E39A67-6A33-4776-A32A-2A34A40E6E74}" destId="{2F7F196C-2BB4-4722-A6B5-38DE6BCFE055}" srcOrd="1" destOrd="0" parTransId="{E7B3930B-1C41-46E8-B4DB-D65B807B08D2}" sibTransId="{9D829EE0-7E2B-4DD0-BA17-3B735C206E2B}"/>
    <dgm:cxn modelId="{8ABF133E-0E92-4B0F-88DD-11FBBA3928DD}" type="presOf" srcId="{87E41AC7-7204-4666-B6FE-50B32D3CB86D}" destId="{E11B1B15-0C3B-4563-A205-C6DAD33382C6}" srcOrd="0" destOrd="2" presId="urn:microsoft.com/office/officeart/2005/8/layout/vList2"/>
    <dgm:cxn modelId="{1C968050-2B5D-4F19-8197-C3562C910FC4}" srcId="{F7041519-BE38-4263-968B-D9BD6B41E37A}" destId="{D8BFC413-7B42-423A-9DE5-EDF9D09AE681}" srcOrd="1" destOrd="0" parTransId="{7B61D4DC-EE25-48E2-B48B-2322D2D372D1}" sibTransId="{9F132613-02CA-481E-B1E1-D7F7CDF7D6AA}"/>
    <dgm:cxn modelId="{6F96EB50-1D8B-4999-B3AE-B18A568F7841}" srcId="{D8BFC413-7B42-423A-9DE5-EDF9D09AE681}" destId="{A7735409-CB18-4747-AF75-E238D853A653}" srcOrd="3" destOrd="0" parTransId="{5F11F859-5DE9-4565-9F8D-B0E4C52DC456}" sibTransId="{85762803-C483-41EB-B5DC-8257F2ACC81D}"/>
    <dgm:cxn modelId="{5F91EF53-E348-4637-B99D-6E7563277A74}" type="presOf" srcId="{3AFA243B-A611-4F44-85C5-B55715428E0A}" destId="{BDBF2CC5-FB15-49A3-A23F-B02F69687B26}" srcOrd="0" destOrd="0" presId="urn:microsoft.com/office/officeart/2005/8/layout/vList2"/>
    <dgm:cxn modelId="{DF900E56-A6D4-4953-9854-3D33A6271DAC}" type="presOf" srcId="{2F7F196C-2BB4-4722-A6B5-38DE6BCFE055}" destId="{E11B1B15-0C3B-4563-A205-C6DAD33382C6}" srcOrd="0" destOrd="1" presId="urn:microsoft.com/office/officeart/2005/8/layout/vList2"/>
    <dgm:cxn modelId="{EE7CD079-233F-476E-9BE1-4D4ECFA854B3}" srcId="{F7041519-BE38-4263-968B-D9BD6B41E37A}" destId="{49E39A67-6A33-4776-A32A-2A34A40E6E74}" srcOrd="0" destOrd="0" parTransId="{70326448-6DDA-4E69-AD6E-B837DDFD47A1}" sibTransId="{CD12EE2A-02F3-41CE-9FE3-380516BC64AB}"/>
    <dgm:cxn modelId="{546AFE82-952D-4096-A6AE-C0A984F6C31C}" type="presOf" srcId="{0DC6079A-F904-4F69-BD68-49E5D63B25BC}" destId="{E11B1B15-0C3B-4563-A205-C6DAD33382C6}" srcOrd="0" destOrd="0" presId="urn:microsoft.com/office/officeart/2005/8/layout/vList2"/>
    <dgm:cxn modelId="{B1E86B90-F792-44ED-B434-B86A921FAB30}" type="presOf" srcId="{49E39A67-6A33-4776-A32A-2A34A40E6E74}" destId="{E8F2AC49-B404-473C-89A0-D0F96204A69B}" srcOrd="0" destOrd="0" presId="urn:microsoft.com/office/officeart/2005/8/layout/vList2"/>
    <dgm:cxn modelId="{BFF16F94-C059-440B-8736-C35039E34A66}" type="presOf" srcId="{028A625F-58D0-417A-8C7C-62B3D08EA8DF}" destId="{BDBF2CC5-FB15-49A3-A23F-B02F69687B26}" srcOrd="0" destOrd="1" presId="urn:microsoft.com/office/officeart/2005/8/layout/vList2"/>
    <dgm:cxn modelId="{214FA7C3-A357-414B-B5C9-D42CA31F97CF}" srcId="{49E39A67-6A33-4776-A32A-2A34A40E6E74}" destId="{87E41AC7-7204-4666-B6FE-50B32D3CB86D}" srcOrd="2" destOrd="0" parTransId="{19F1E837-C291-4B72-A491-4FC8F9635D92}" sibTransId="{02C4C4A7-8325-48D2-8853-0F5B0F96A806}"/>
    <dgm:cxn modelId="{3CD36CCC-1519-48E6-9472-99254732610B}" srcId="{D8BFC413-7B42-423A-9DE5-EDF9D09AE681}" destId="{792F5EBF-6EB4-4762-9084-4473242D47B5}" srcOrd="2" destOrd="0" parTransId="{7FC7E95B-DA21-4875-8372-84A62DD009CB}" sibTransId="{C1BB057A-F730-4908-9CB6-46167CEB3ACB}"/>
    <dgm:cxn modelId="{274E9ECE-6C63-4C0E-AE8C-A5B9ADED77D7}" type="presOf" srcId="{D8BFC413-7B42-423A-9DE5-EDF9D09AE681}" destId="{8CF4B7E3-6918-4D99-AA12-6B33916D2E3E}" srcOrd="0" destOrd="0" presId="urn:microsoft.com/office/officeart/2005/8/layout/vList2"/>
    <dgm:cxn modelId="{4687E2D0-2C8F-4925-A9F3-5F30DB940F0A}" srcId="{D8BFC413-7B42-423A-9DE5-EDF9D09AE681}" destId="{028A625F-58D0-417A-8C7C-62B3D08EA8DF}" srcOrd="1" destOrd="0" parTransId="{B9E2E519-E17E-4476-AF62-2796D2175082}" sibTransId="{F28B915B-5B66-4AE3-A531-B56AB5323E80}"/>
    <dgm:cxn modelId="{85CF7ED3-BE43-4B55-89CC-30219E0CB1B9}" srcId="{49E39A67-6A33-4776-A32A-2A34A40E6E74}" destId="{0DC6079A-F904-4F69-BD68-49E5D63B25BC}" srcOrd="0" destOrd="0" parTransId="{B8529982-295E-4DF6-B986-F5887258312E}" sibTransId="{B7B840A9-9C48-410B-B41C-0D5914847CA6}"/>
    <dgm:cxn modelId="{98282CDF-4109-4057-8262-F12668298233}" type="presOf" srcId="{792F5EBF-6EB4-4762-9084-4473242D47B5}" destId="{BDBF2CC5-FB15-49A3-A23F-B02F69687B26}" srcOrd="0" destOrd="2" presId="urn:microsoft.com/office/officeart/2005/8/layout/vList2"/>
    <dgm:cxn modelId="{93614F9B-38E5-4765-B807-C49FF23A13DB}" type="presParOf" srcId="{0184820A-8918-4E28-9A46-712E39F0A314}" destId="{E8F2AC49-B404-473C-89A0-D0F96204A69B}" srcOrd="0" destOrd="0" presId="urn:microsoft.com/office/officeart/2005/8/layout/vList2"/>
    <dgm:cxn modelId="{AA116B72-567E-4D25-B8ED-C478BE5CFC90}" type="presParOf" srcId="{0184820A-8918-4E28-9A46-712E39F0A314}" destId="{E11B1B15-0C3B-4563-A205-C6DAD33382C6}" srcOrd="1" destOrd="0" presId="urn:microsoft.com/office/officeart/2005/8/layout/vList2"/>
    <dgm:cxn modelId="{F5BC214A-8C39-4903-A25B-8D825FD572A3}" type="presParOf" srcId="{0184820A-8918-4E28-9A46-712E39F0A314}" destId="{8CF4B7E3-6918-4D99-AA12-6B33916D2E3E}" srcOrd="2" destOrd="0" presId="urn:microsoft.com/office/officeart/2005/8/layout/vList2"/>
    <dgm:cxn modelId="{031F7FEB-0B79-47FD-87F2-89E64D0C74A8}" type="presParOf" srcId="{0184820A-8918-4E28-9A46-712E39F0A314}" destId="{BDBF2CC5-FB15-49A3-A23F-B02F69687B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610B9-70B1-4224-869F-2667534D76E5}"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zh-TW" altLang="en-US"/>
        </a:p>
      </dgm:t>
    </dgm:pt>
    <dgm:pt modelId="{14965E41-E341-41FA-89B6-DACD483D59BD}">
      <dgm:prSet/>
      <dgm:spPr/>
      <dgm:t>
        <a:bodyPr/>
        <a:lstStyle/>
        <a:p>
          <a:r>
            <a:rPr lang="zh-TW"/>
            <a:t>本研究發現所有參與認證之健康促進學校，不論國高中或國小，參與認證獲獎之學校學生有多項健康相關行為比獲獎學校表現好。</a:t>
          </a:r>
        </a:p>
      </dgm:t>
    </dgm:pt>
    <dgm:pt modelId="{865A8806-5F2A-4296-83E3-97958423D342}" type="parTrans" cxnId="{04B9295C-3430-40D3-9BEE-88FC55653707}">
      <dgm:prSet/>
      <dgm:spPr/>
      <dgm:t>
        <a:bodyPr/>
        <a:lstStyle/>
        <a:p>
          <a:endParaRPr lang="zh-TW" altLang="en-US"/>
        </a:p>
      </dgm:t>
    </dgm:pt>
    <dgm:pt modelId="{E53B6867-3A59-4471-B248-958432ECEF97}" type="sibTrans" cxnId="{04B9295C-3430-40D3-9BEE-88FC55653707}">
      <dgm:prSet/>
      <dgm:spPr/>
      <dgm:t>
        <a:bodyPr/>
        <a:lstStyle/>
        <a:p>
          <a:endParaRPr lang="zh-TW" altLang="en-US"/>
        </a:p>
      </dgm:t>
    </dgm:pt>
    <dgm:pt modelId="{2E0007D1-543E-4E95-BCD2-4E7644261B9F}">
      <dgm:prSet/>
      <dgm:spPr/>
      <dgm:t>
        <a:bodyPr/>
        <a:lstStyle/>
        <a:p>
          <a:r>
            <a:rPr lang="zh-TW"/>
            <a:t>台灣健康促進學校國際認證標準包含健康促進學校六大範疇之結構及過程指標，這些指標提供學校明確且具體推動策略方向。認證獲獎學校在六大構面策略評比均比未獲獎學校分數較佳，尤其是</a:t>
          </a:r>
          <a:r>
            <a:rPr lang="zh-TW" b="1"/>
            <a:t>落實在健康校園政策</a:t>
          </a:r>
          <a:r>
            <a:rPr lang="zh-TW"/>
            <a:t>、</a:t>
          </a:r>
          <a:r>
            <a:rPr lang="zh-TW" b="1"/>
            <a:t>強化生活技能取向之健康教學</a:t>
          </a:r>
          <a:r>
            <a:rPr lang="zh-TW"/>
            <a:t>、</a:t>
          </a:r>
          <a:r>
            <a:rPr lang="zh-TW" b="1"/>
            <a:t>建立良好社區關係</a:t>
          </a:r>
          <a:r>
            <a:rPr lang="zh-TW"/>
            <a:t>三個面向。</a:t>
          </a:r>
        </a:p>
      </dgm:t>
    </dgm:pt>
    <dgm:pt modelId="{F6F379B9-2342-48D5-B18F-32FFDDAE9C85}" type="parTrans" cxnId="{436DE262-7759-4106-96BB-C5E24D579F53}">
      <dgm:prSet/>
      <dgm:spPr/>
      <dgm:t>
        <a:bodyPr/>
        <a:lstStyle/>
        <a:p>
          <a:endParaRPr lang="zh-TW" altLang="en-US"/>
        </a:p>
      </dgm:t>
    </dgm:pt>
    <dgm:pt modelId="{CDDEBD0D-4DAA-474D-A939-5496422CDFA6}" type="sibTrans" cxnId="{436DE262-7759-4106-96BB-C5E24D579F53}">
      <dgm:prSet/>
      <dgm:spPr/>
      <dgm:t>
        <a:bodyPr/>
        <a:lstStyle/>
        <a:p>
          <a:endParaRPr lang="zh-TW" altLang="en-US"/>
        </a:p>
      </dgm:t>
    </dgm:pt>
    <dgm:pt modelId="{9A237708-730C-4BCF-9354-CA92CCF99A65}" type="pres">
      <dgm:prSet presAssocID="{AD2610B9-70B1-4224-869F-2667534D76E5}" presName="linear" presStyleCnt="0">
        <dgm:presLayoutVars>
          <dgm:animLvl val="lvl"/>
          <dgm:resizeHandles val="exact"/>
        </dgm:presLayoutVars>
      </dgm:prSet>
      <dgm:spPr/>
    </dgm:pt>
    <dgm:pt modelId="{1862D477-1315-41C6-BCD2-28C659969EE2}" type="pres">
      <dgm:prSet presAssocID="{14965E41-E341-41FA-89B6-DACD483D59BD}" presName="parentText" presStyleLbl="node1" presStyleIdx="0" presStyleCnt="2">
        <dgm:presLayoutVars>
          <dgm:chMax val="0"/>
          <dgm:bulletEnabled val="1"/>
        </dgm:presLayoutVars>
      </dgm:prSet>
      <dgm:spPr/>
    </dgm:pt>
    <dgm:pt modelId="{FC68694E-6238-4598-B36D-86B55897E6DC}" type="pres">
      <dgm:prSet presAssocID="{E53B6867-3A59-4471-B248-958432ECEF97}" presName="spacer" presStyleCnt="0"/>
      <dgm:spPr/>
    </dgm:pt>
    <dgm:pt modelId="{008BB503-B535-4AE0-A165-968ECA8DF234}" type="pres">
      <dgm:prSet presAssocID="{2E0007D1-543E-4E95-BCD2-4E7644261B9F}" presName="parentText" presStyleLbl="node1" presStyleIdx="1" presStyleCnt="2">
        <dgm:presLayoutVars>
          <dgm:chMax val="0"/>
          <dgm:bulletEnabled val="1"/>
        </dgm:presLayoutVars>
      </dgm:prSet>
      <dgm:spPr/>
    </dgm:pt>
  </dgm:ptLst>
  <dgm:cxnLst>
    <dgm:cxn modelId="{04B9295C-3430-40D3-9BEE-88FC55653707}" srcId="{AD2610B9-70B1-4224-869F-2667534D76E5}" destId="{14965E41-E341-41FA-89B6-DACD483D59BD}" srcOrd="0" destOrd="0" parTransId="{865A8806-5F2A-4296-83E3-97958423D342}" sibTransId="{E53B6867-3A59-4471-B248-958432ECEF97}"/>
    <dgm:cxn modelId="{436DE262-7759-4106-96BB-C5E24D579F53}" srcId="{AD2610B9-70B1-4224-869F-2667534D76E5}" destId="{2E0007D1-543E-4E95-BCD2-4E7644261B9F}" srcOrd="1" destOrd="0" parTransId="{F6F379B9-2342-48D5-B18F-32FFDDAE9C85}" sibTransId="{CDDEBD0D-4DAA-474D-A939-5496422CDFA6}"/>
    <dgm:cxn modelId="{7351574A-586D-41D5-8E43-ED5603BC8F08}" type="presOf" srcId="{AD2610B9-70B1-4224-869F-2667534D76E5}" destId="{9A237708-730C-4BCF-9354-CA92CCF99A65}" srcOrd="0" destOrd="0" presId="urn:microsoft.com/office/officeart/2005/8/layout/vList2"/>
    <dgm:cxn modelId="{7FD19A6E-5485-4955-A5BA-A576080918F9}" type="presOf" srcId="{14965E41-E341-41FA-89B6-DACD483D59BD}" destId="{1862D477-1315-41C6-BCD2-28C659969EE2}" srcOrd="0" destOrd="0" presId="urn:microsoft.com/office/officeart/2005/8/layout/vList2"/>
    <dgm:cxn modelId="{F1CD6C4F-F42C-4CD2-8C09-FAA178061040}" type="presOf" srcId="{2E0007D1-543E-4E95-BCD2-4E7644261B9F}" destId="{008BB503-B535-4AE0-A165-968ECA8DF234}" srcOrd="0" destOrd="0" presId="urn:microsoft.com/office/officeart/2005/8/layout/vList2"/>
    <dgm:cxn modelId="{915A33BB-ACE4-44C1-9C72-67F3BA9D405D}" type="presParOf" srcId="{9A237708-730C-4BCF-9354-CA92CCF99A65}" destId="{1862D477-1315-41C6-BCD2-28C659969EE2}" srcOrd="0" destOrd="0" presId="urn:microsoft.com/office/officeart/2005/8/layout/vList2"/>
    <dgm:cxn modelId="{832957B4-A5AE-4D71-86EE-26A16509F4D8}" type="presParOf" srcId="{9A237708-730C-4BCF-9354-CA92CCF99A65}" destId="{FC68694E-6238-4598-B36D-86B55897E6DC}" srcOrd="1" destOrd="0" presId="urn:microsoft.com/office/officeart/2005/8/layout/vList2"/>
    <dgm:cxn modelId="{061FA1FE-B4FE-4ACC-89A4-110270842EEF}" type="presParOf" srcId="{9A237708-730C-4BCF-9354-CA92CCF99A65}" destId="{008BB503-B535-4AE0-A165-968ECA8DF2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F3AAF4-07BF-4E01-9AEB-53AA0C34B460}"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zh-TW" altLang="en-US"/>
        </a:p>
      </dgm:t>
    </dgm:pt>
    <dgm:pt modelId="{E574F6EE-C16F-434E-A5F8-B9D16DDB232D}">
      <dgm:prSet/>
      <dgm:spPr/>
      <dgm:t>
        <a:bodyPr/>
        <a:lstStyle/>
        <a:p>
          <a:r>
            <a:rPr lang="zh-TW"/>
            <a:t>認證獲獎學校之學校校長在落實健康校園政策表現較積極</a:t>
          </a:r>
          <a:r>
            <a:rPr lang="en-US"/>
            <a:t>(</a:t>
          </a:r>
          <a:r>
            <a:rPr lang="zh-TW"/>
            <a:t>認證標準一</a:t>
          </a:r>
          <a:r>
            <a:rPr lang="en-US"/>
            <a:t>)</a:t>
          </a:r>
          <a:r>
            <a:rPr lang="zh-TW"/>
            <a:t>；且學校更強調建構健康校園社會氛圍</a:t>
          </a:r>
          <a:r>
            <a:rPr lang="en-US"/>
            <a:t>(</a:t>
          </a:r>
          <a:r>
            <a:rPr lang="zh-TW"/>
            <a:t>認證標準三</a:t>
          </a:r>
          <a:r>
            <a:rPr lang="en-US"/>
            <a:t>)</a:t>
          </a:r>
          <a:r>
            <a:rPr lang="zh-TW"/>
            <a:t>。</a:t>
          </a:r>
        </a:p>
      </dgm:t>
    </dgm:pt>
    <dgm:pt modelId="{3493A44E-6994-42FF-B4E3-E48A7F82AA23}" type="parTrans" cxnId="{F8F2AE2F-88EF-4AD8-8D54-4CD1C6CB57C3}">
      <dgm:prSet/>
      <dgm:spPr/>
      <dgm:t>
        <a:bodyPr/>
        <a:lstStyle/>
        <a:p>
          <a:endParaRPr lang="zh-TW" altLang="en-US"/>
        </a:p>
      </dgm:t>
    </dgm:pt>
    <dgm:pt modelId="{B2E72ED4-8FEA-4B49-AF25-1A68273CF950}" type="sibTrans" cxnId="{F8F2AE2F-88EF-4AD8-8D54-4CD1C6CB57C3}">
      <dgm:prSet/>
      <dgm:spPr/>
      <dgm:t>
        <a:bodyPr/>
        <a:lstStyle/>
        <a:p>
          <a:endParaRPr lang="zh-TW" altLang="en-US"/>
        </a:p>
      </dgm:t>
    </dgm:pt>
    <dgm:pt modelId="{B100F78D-1031-4466-9003-66C91524AC8D}">
      <dgm:prSet/>
      <dgm:spPr/>
      <dgm:t>
        <a:bodyPr/>
        <a:lstStyle/>
        <a:p>
          <a:r>
            <a:rPr lang="zh-TW"/>
            <a:t>以學校被霸凌事件為例：</a:t>
          </a:r>
        </a:p>
      </dgm:t>
    </dgm:pt>
    <dgm:pt modelId="{979F11E2-BEA2-4518-9BE8-CAEEF1D432A6}" type="parTrans" cxnId="{F65C65D6-245B-4E3C-BFB9-DEB1572ACEBD}">
      <dgm:prSet/>
      <dgm:spPr/>
      <dgm:t>
        <a:bodyPr/>
        <a:lstStyle/>
        <a:p>
          <a:endParaRPr lang="zh-TW" altLang="en-US"/>
        </a:p>
      </dgm:t>
    </dgm:pt>
    <dgm:pt modelId="{19DF8E0F-8DA7-4256-B5E2-861D43BECB01}" type="sibTrans" cxnId="{F65C65D6-245B-4E3C-BFB9-DEB1572ACEBD}">
      <dgm:prSet/>
      <dgm:spPr/>
      <dgm:t>
        <a:bodyPr/>
        <a:lstStyle/>
        <a:p>
          <a:endParaRPr lang="zh-TW" altLang="en-US"/>
        </a:p>
      </dgm:t>
    </dgm:pt>
    <dgm:pt modelId="{D9F0E079-BC57-4C4F-AF6E-DB46F262B4D2}">
      <dgm:prSet/>
      <dgm:spPr/>
      <dgm:t>
        <a:bodyPr/>
        <a:lstStyle/>
        <a:p>
          <a:r>
            <a:rPr lang="zh-TW" dirty="0"/>
            <a:t>本研究發現獲獎國高中學校被霸凌比率較低，</a:t>
          </a:r>
          <a:r>
            <a:rPr lang="en-US" dirty="0"/>
            <a:t>Li(2017)</a:t>
          </a:r>
          <a:r>
            <a:rPr lang="zh-TW" dirty="0"/>
            <a:t>等人研究亦發現台灣地區國高中校長對於霸凌預防領導行為有助於提升校園預防霸凌安全氣候。</a:t>
          </a:r>
        </a:p>
      </dgm:t>
    </dgm:pt>
    <dgm:pt modelId="{A5B3172D-6B01-40D4-959F-2B7F6F4D05F4}" type="parTrans" cxnId="{E57B85D2-3000-482E-930E-1C179D9B34DC}">
      <dgm:prSet/>
      <dgm:spPr/>
      <dgm:t>
        <a:bodyPr/>
        <a:lstStyle/>
        <a:p>
          <a:endParaRPr lang="zh-TW" altLang="en-US"/>
        </a:p>
      </dgm:t>
    </dgm:pt>
    <dgm:pt modelId="{6454AA94-0202-4E0C-A557-6AC2CE736E94}" type="sibTrans" cxnId="{E57B85D2-3000-482E-930E-1C179D9B34DC}">
      <dgm:prSet/>
      <dgm:spPr/>
      <dgm:t>
        <a:bodyPr/>
        <a:lstStyle/>
        <a:p>
          <a:endParaRPr lang="zh-TW" altLang="en-US"/>
        </a:p>
      </dgm:t>
    </dgm:pt>
    <dgm:pt modelId="{54321F7D-F296-4D9E-83AA-E6A6A781B6CD}">
      <dgm:prSet/>
      <dgm:spPr/>
      <dgm:t>
        <a:bodyPr/>
        <a:lstStyle/>
        <a:p>
          <a:r>
            <a:rPr lang="zh-TW" dirty="0"/>
            <a:t>本研究發現國小學生有被霸凌經驗，認證獲獎（</a:t>
          </a:r>
          <a:r>
            <a:rPr lang="en-US" dirty="0"/>
            <a:t>37.72%</a:t>
          </a:r>
          <a:r>
            <a:rPr lang="zh-TW" dirty="0"/>
            <a:t>）與未獲獎學校（</a:t>
          </a:r>
          <a:r>
            <a:rPr lang="en-US" dirty="0"/>
            <a:t>40.14%</a:t>
          </a:r>
          <a:r>
            <a:rPr lang="zh-TW" dirty="0"/>
            <a:t>）沒有顯著差異。由於校園落實健康政策能有助於健康促進學校計畫的推行，</a:t>
          </a:r>
          <a:r>
            <a:rPr lang="zh-TW" b="1" dirty="0"/>
            <a:t>建議國小校長</a:t>
          </a:r>
          <a:r>
            <a:rPr lang="zh-TW" dirty="0"/>
            <a:t>重視校園霸凌問題，帶動教職員落實健康校園政策。</a:t>
          </a:r>
        </a:p>
      </dgm:t>
    </dgm:pt>
    <dgm:pt modelId="{F899FD7D-8BEC-4355-8C54-9621D5F486D4}" type="parTrans" cxnId="{4004D62B-2708-4756-ADAD-EA19A8D4571E}">
      <dgm:prSet/>
      <dgm:spPr/>
      <dgm:t>
        <a:bodyPr/>
        <a:lstStyle/>
        <a:p>
          <a:endParaRPr lang="zh-TW" altLang="en-US"/>
        </a:p>
      </dgm:t>
    </dgm:pt>
    <dgm:pt modelId="{63686236-52A4-41ED-9DDB-20D8AB01A3FE}" type="sibTrans" cxnId="{4004D62B-2708-4756-ADAD-EA19A8D4571E}">
      <dgm:prSet/>
      <dgm:spPr/>
      <dgm:t>
        <a:bodyPr/>
        <a:lstStyle/>
        <a:p>
          <a:endParaRPr lang="zh-TW" altLang="en-US"/>
        </a:p>
      </dgm:t>
    </dgm:pt>
    <dgm:pt modelId="{0CCC7506-B031-4F83-AEA0-66A3459F3223}" type="pres">
      <dgm:prSet presAssocID="{D4F3AAF4-07BF-4E01-9AEB-53AA0C34B460}" presName="linear" presStyleCnt="0">
        <dgm:presLayoutVars>
          <dgm:dir/>
          <dgm:resizeHandles val="exact"/>
        </dgm:presLayoutVars>
      </dgm:prSet>
      <dgm:spPr/>
    </dgm:pt>
    <dgm:pt modelId="{39EEAE67-3104-4420-A9B9-44AAD6F44FB6}" type="pres">
      <dgm:prSet presAssocID="{E574F6EE-C16F-434E-A5F8-B9D16DDB232D}" presName="comp" presStyleCnt="0"/>
      <dgm:spPr/>
    </dgm:pt>
    <dgm:pt modelId="{34BAFEAA-685E-4572-9290-E4AED37EA609}" type="pres">
      <dgm:prSet presAssocID="{E574F6EE-C16F-434E-A5F8-B9D16DDB232D}" presName="box" presStyleLbl="node1" presStyleIdx="0" presStyleCnt="2"/>
      <dgm:spPr/>
    </dgm:pt>
    <dgm:pt modelId="{C3932AC1-BCB6-48DB-A5AE-599E06145412}" type="pres">
      <dgm:prSet presAssocID="{E574F6EE-C16F-434E-A5F8-B9D16DDB232D}" presName="img" presStyleLbl="fgImgPlace1" presStyleIdx="0" presStyleCnt="2" custScaleX="71745" custScaleY="88836"/>
      <dgm:spPr/>
    </dgm:pt>
    <dgm:pt modelId="{8A9C78F9-F880-482D-8D69-3E2FC211CDE7}" type="pres">
      <dgm:prSet presAssocID="{E574F6EE-C16F-434E-A5F8-B9D16DDB232D}" presName="text" presStyleLbl="node1" presStyleIdx="0" presStyleCnt="2">
        <dgm:presLayoutVars>
          <dgm:bulletEnabled val="1"/>
        </dgm:presLayoutVars>
      </dgm:prSet>
      <dgm:spPr/>
    </dgm:pt>
    <dgm:pt modelId="{199B8BD7-DA8B-44F3-955B-942E042D48AD}" type="pres">
      <dgm:prSet presAssocID="{B2E72ED4-8FEA-4B49-AF25-1A68273CF950}" presName="spacer" presStyleCnt="0"/>
      <dgm:spPr/>
    </dgm:pt>
    <dgm:pt modelId="{E5FD4637-2517-4B26-9D02-1D254081009D}" type="pres">
      <dgm:prSet presAssocID="{B100F78D-1031-4466-9003-66C91524AC8D}" presName="comp" presStyleCnt="0"/>
      <dgm:spPr/>
    </dgm:pt>
    <dgm:pt modelId="{EC660570-8751-49C2-B34B-B1B966EAC970}" type="pres">
      <dgm:prSet presAssocID="{B100F78D-1031-4466-9003-66C91524AC8D}" presName="box" presStyleLbl="node1" presStyleIdx="1" presStyleCnt="2" custLinFactNeighborY="-4974"/>
      <dgm:spPr/>
    </dgm:pt>
    <dgm:pt modelId="{06B1FA01-FAB0-4616-BFAD-937317962F9D}" type="pres">
      <dgm:prSet presAssocID="{B100F78D-1031-4466-9003-66C91524AC8D}" presName="img" presStyleLbl="fgImgPlace1" presStyleIdx="1" presStyleCnt="2" custScaleX="38250" custScaleY="59283" custLinFactNeighborX="-3614" custLinFactNeighborY="-9592"/>
      <dgm:spPr/>
    </dgm:pt>
    <dgm:pt modelId="{B902B97D-1E2A-43B4-895D-73BA4C0B76CA}" type="pres">
      <dgm:prSet presAssocID="{B100F78D-1031-4466-9003-66C91524AC8D}" presName="text" presStyleLbl="node1" presStyleIdx="1" presStyleCnt="2">
        <dgm:presLayoutVars>
          <dgm:bulletEnabled val="1"/>
        </dgm:presLayoutVars>
      </dgm:prSet>
      <dgm:spPr/>
    </dgm:pt>
  </dgm:ptLst>
  <dgm:cxnLst>
    <dgm:cxn modelId="{72F5FE07-D677-4369-8A20-6F9910962871}" type="presOf" srcId="{B100F78D-1031-4466-9003-66C91524AC8D}" destId="{EC660570-8751-49C2-B34B-B1B966EAC970}" srcOrd="0" destOrd="0" presId="urn:microsoft.com/office/officeart/2005/8/layout/vList4"/>
    <dgm:cxn modelId="{4004D62B-2708-4756-ADAD-EA19A8D4571E}" srcId="{B100F78D-1031-4466-9003-66C91524AC8D}" destId="{54321F7D-F296-4D9E-83AA-E6A6A781B6CD}" srcOrd="1" destOrd="0" parTransId="{F899FD7D-8BEC-4355-8C54-9621D5F486D4}" sibTransId="{63686236-52A4-41ED-9DDB-20D8AB01A3FE}"/>
    <dgm:cxn modelId="{F8F2AE2F-88EF-4AD8-8D54-4CD1C6CB57C3}" srcId="{D4F3AAF4-07BF-4E01-9AEB-53AA0C34B460}" destId="{E574F6EE-C16F-434E-A5F8-B9D16DDB232D}" srcOrd="0" destOrd="0" parTransId="{3493A44E-6994-42FF-B4E3-E48A7F82AA23}" sibTransId="{B2E72ED4-8FEA-4B49-AF25-1A68273CF950}"/>
    <dgm:cxn modelId="{15415D62-AEA6-4CEA-9EBC-9F2AB39CE9BB}" type="presOf" srcId="{D9F0E079-BC57-4C4F-AF6E-DB46F262B4D2}" destId="{B902B97D-1E2A-43B4-895D-73BA4C0B76CA}" srcOrd="1" destOrd="1" presId="urn:microsoft.com/office/officeart/2005/8/layout/vList4"/>
    <dgm:cxn modelId="{C9B7374C-B3ED-4C34-865E-F057B797489B}" type="presOf" srcId="{D4F3AAF4-07BF-4E01-9AEB-53AA0C34B460}" destId="{0CCC7506-B031-4F83-AEA0-66A3459F3223}" srcOrd="0" destOrd="0" presId="urn:microsoft.com/office/officeart/2005/8/layout/vList4"/>
    <dgm:cxn modelId="{371C886E-9413-447A-9D50-F9A1E6D28733}" type="presOf" srcId="{E574F6EE-C16F-434E-A5F8-B9D16DDB232D}" destId="{34BAFEAA-685E-4572-9290-E4AED37EA609}" srcOrd="0" destOrd="0" presId="urn:microsoft.com/office/officeart/2005/8/layout/vList4"/>
    <dgm:cxn modelId="{1732D46F-2378-453A-B46B-E3DD0FFB5156}" type="presOf" srcId="{D9F0E079-BC57-4C4F-AF6E-DB46F262B4D2}" destId="{EC660570-8751-49C2-B34B-B1B966EAC970}" srcOrd="0" destOrd="1" presId="urn:microsoft.com/office/officeart/2005/8/layout/vList4"/>
    <dgm:cxn modelId="{EBDADB56-D671-422E-BBE3-CF22ACE80F78}" type="presOf" srcId="{E574F6EE-C16F-434E-A5F8-B9D16DDB232D}" destId="{8A9C78F9-F880-482D-8D69-3E2FC211CDE7}" srcOrd="1" destOrd="0" presId="urn:microsoft.com/office/officeart/2005/8/layout/vList4"/>
    <dgm:cxn modelId="{348F909C-4DD2-48EF-9912-368C3571C848}" type="presOf" srcId="{54321F7D-F296-4D9E-83AA-E6A6A781B6CD}" destId="{B902B97D-1E2A-43B4-895D-73BA4C0B76CA}" srcOrd="1" destOrd="2" presId="urn:microsoft.com/office/officeart/2005/8/layout/vList4"/>
    <dgm:cxn modelId="{84F9179D-76B1-465C-B861-0309BA165A8C}" type="presOf" srcId="{54321F7D-F296-4D9E-83AA-E6A6A781B6CD}" destId="{EC660570-8751-49C2-B34B-B1B966EAC970}" srcOrd="0" destOrd="2" presId="urn:microsoft.com/office/officeart/2005/8/layout/vList4"/>
    <dgm:cxn modelId="{C78F08B9-1BF4-4DAB-B239-741E4029F0CA}" type="presOf" srcId="{B100F78D-1031-4466-9003-66C91524AC8D}" destId="{B902B97D-1E2A-43B4-895D-73BA4C0B76CA}" srcOrd="1" destOrd="0" presId="urn:microsoft.com/office/officeart/2005/8/layout/vList4"/>
    <dgm:cxn modelId="{E57B85D2-3000-482E-930E-1C179D9B34DC}" srcId="{B100F78D-1031-4466-9003-66C91524AC8D}" destId="{D9F0E079-BC57-4C4F-AF6E-DB46F262B4D2}" srcOrd="0" destOrd="0" parTransId="{A5B3172D-6B01-40D4-959F-2B7F6F4D05F4}" sibTransId="{6454AA94-0202-4E0C-A557-6AC2CE736E94}"/>
    <dgm:cxn modelId="{F65C65D6-245B-4E3C-BFB9-DEB1572ACEBD}" srcId="{D4F3AAF4-07BF-4E01-9AEB-53AA0C34B460}" destId="{B100F78D-1031-4466-9003-66C91524AC8D}" srcOrd="1" destOrd="0" parTransId="{979F11E2-BEA2-4518-9BE8-CAEEF1D432A6}" sibTransId="{19DF8E0F-8DA7-4256-B5E2-861D43BECB01}"/>
    <dgm:cxn modelId="{520B51B5-B9CF-4EA8-B54E-F8F127F042F9}" type="presParOf" srcId="{0CCC7506-B031-4F83-AEA0-66A3459F3223}" destId="{39EEAE67-3104-4420-A9B9-44AAD6F44FB6}" srcOrd="0" destOrd="0" presId="urn:microsoft.com/office/officeart/2005/8/layout/vList4"/>
    <dgm:cxn modelId="{B276FE0D-FAB2-491B-BBE8-71BAD57D04DB}" type="presParOf" srcId="{39EEAE67-3104-4420-A9B9-44AAD6F44FB6}" destId="{34BAFEAA-685E-4572-9290-E4AED37EA609}" srcOrd="0" destOrd="0" presId="urn:microsoft.com/office/officeart/2005/8/layout/vList4"/>
    <dgm:cxn modelId="{72BEF3C0-F0EB-4FF5-A029-F7825C3F5368}" type="presParOf" srcId="{39EEAE67-3104-4420-A9B9-44AAD6F44FB6}" destId="{C3932AC1-BCB6-48DB-A5AE-599E06145412}" srcOrd="1" destOrd="0" presId="urn:microsoft.com/office/officeart/2005/8/layout/vList4"/>
    <dgm:cxn modelId="{87EAB8BE-C5D3-4967-9655-C7BE7B4ED793}" type="presParOf" srcId="{39EEAE67-3104-4420-A9B9-44AAD6F44FB6}" destId="{8A9C78F9-F880-482D-8D69-3E2FC211CDE7}" srcOrd="2" destOrd="0" presId="urn:microsoft.com/office/officeart/2005/8/layout/vList4"/>
    <dgm:cxn modelId="{9F2167FE-0719-4D0A-9FAA-AC7EFA181EE0}" type="presParOf" srcId="{0CCC7506-B031-4F83-AEA0-66A3459F3223}" destId="{199B8BD7-DA8B-44F3-955B-942E042D48AD}" srcOrd="1" destOrd="0" presId="urn:microsoft.com/office/officeart/2005/8/layout/vList4"/>
    <dgm:cxn modelId="{306113D5-556D-49D3-9F12-86CD1DB25DCB}" type="presParOf" srcId="{0CCC7506-B031-4F83-AEA0-66A3459F3223}" destId="{E5FD4637-2517-4B26-9D02-1D254081009D}" srcOrd="2" destOrd="0" presId="urn:microsoft.com/office/officeart/2005/8/layout/vList4"/>
    <dgm:cxn modelId="{E85DC8E9-C469-4AB5-A638-2A2CD5D58B52}" type="presParOf" srcId="{E5FD4637-2517-4B26-9D02-1D254081009D}" destId="{EC660570-8751-49C2-B34B-B1B966EAC970}" srcOrd="0" destOrd="0" presId="urn:microsoft.com/office/officeart/2005/8/layout/vList4"/>
    <dgm:cxn modelId="{D8BFB1D7-77A1-4EA3-A5D8-3194D11A898A}" type="presParOf" srcId="{E5FD4637-2517-4B26-9D02-1D254081009D}" destId="{06B1FA01-FAB0-4616-BFAD-937317962F9D}" srcOrd="1" destOrd="0" presId="urn:microsoft.com/office/officeart/2005/8/layout/vList4"/>
    <dgm:cxn modelId="{A7C324DC-0013-4EF9-9F3E-714BDBA305A0}" type="presParOf" srcId="{E5FD4637-2517-4B26-9D02-1D254081009D}" destId="{B902B97D-1E2A-43B4-895D-73BA4C0B76C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49738C-32D3-413E-BAC5-831562B64D37}"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zh-TW" altLang="en-US"/>
        </a:p>
      </dgm:t>
    </dgm:pt>
    <dgm:pt modelId="{F5F1A24B-2601-4DCC-8579-BE2ABD8E27CA}">
      <dgm:prSet custT="1"/>
      <dgm:spPr/>
      <dgm:t>
        <a:bodyPr/>
        <a:lstStyle/>
        <a:p>
          <a:r>
            <a:rPr lang="zh-TW" altLang="en-US" sz="2400" dirty="0"/>
            <a:t>健康促進學校國際認證獲獎學校在建立良好社區關係比未獲獎之學校分數佳，未來可做為推動健康促進學校策略之參考。</a:t>
          </a:r>
        </a:p>
      </dgm:t>
    </dgm:pt>
    <dgm:pt modelId="{A2EB93FB-CA41-4BBE-AA3D-70E3F2255659}" type="parTrans" cxnId="{4917F46C-496C-48BD-84D1-A1C2AD4A01BC}">
      <dgm:prSet/>
      <dgm:spPr/>
      <dgm:t>
        <a:bodyPr/>
        <a:lstStyle/>
        <a:p>
          <a:endParaRPr lang="zh-TW" altLang="en-US"/>
        </a:p>
      </dgm:t>
    </dgm:pt>
    <dgm:pt modelId="{0C5BB3EA-56F8-48C7-A88C-062EAE2D2DC9}" type="sibTrans" cxnId="{4917F46C-496C-48BD-84D1-A1C2AD4A01BC}">
      <dgm:prSet/>
      <dgm:spPr/>
      <dgm:t>
        <a:bodyPr/>
        <a:lstStyle/>
        <a:p>
          <a:endParaRPr lang="zh-TW" altLang="en-US"/>
        </a:p>
      </dgm:t>
    </dgm:pt>
    <dgm:pt modelId="{93AD674C-759E-4C49-9879-C636C31FFFB2}">
      <dgm:prSet/>
      <dgm:spPr/>
      <dgm:t>
        <a:bodyPr/>
        <a:lstStyle/>
        <a:p>
          <a:r>
            <a:rPr lang="zh-TW"/>
            <a:t>相關佐證文獻</a:t>
          </a:r>
        </a:p>
      </dgm:t>
    </dgm:pt>
    <dgm:pt modelId="{2B48B9F9-EE4D-4075-ACE8-1A4BD0A3341C}" type="parTrans" cxnId="{1FD3FD1D-A640-4D94-B246-57DFA269B1BD}">
      <dgm:prSet/>
      <dgm:spPr/>
      <dgm:t>
        <a:bodyPr/>
        <a:lstStyle/>
        <a:p>
          <a:endParaRPr lang="zh-TW" altLang="en-US"/>
        </a:p>
      </dgm:t>
    </dgm:pt>
    <dgm:pt modelId="{0D0586B6-F0B1-4681-B016-55BF416F9626}" type="sibTrans" cxnId="{1FD3FD1D-A640-4D94-B246-57DFA269B1BD}">
      <dgm:prSet/>
      <dgm:spPr/>
      <dgm:t>
        <a:bodyPr/>
        <a:lstStyle/>
        <a:p>
          <a:endParaRPr lang="zh-TW" altLang="en-US"/>
        </a:p>
      </dgm:t>
    </dgm:pt>
    <dgm:pt modelId="{1B64924C-F094-4EF0-B862-E4DB6D6AAD22}">
      <dgm:prSet/>
      <dgm:spPr/>
      <dgm:t>
        <a:bodyPr/>
        <a:lstStyle/>
        <a:p>
          <a:r>
            <a:rPr lang="en-US" dirty="0"/>
            <a:t>Laurence</a:t>
          </a:r>
          <a:r>
            <a:rPr lang="zh-TW" dirty="0"/>
            <a:t>等人</a:t>
          </a:r>
          <a:r>
            <a:rPr lang="en-US" dirty="0"/>
            <a:t>(2007)</a:t>
          </a:r>
          <a:r>
            <a:rPr lang="zh-TW" dirty="0"/>
            <a:t>曾提出</a:t>
          </a:r>
          <a:r>
            <a:rPr lang="zh-TW" b="1" dirty="0"/>
            <a:t>強化學校與社區夥伴關係</a:t>
          </a:r>
          <a:r>
            <a:rPr lang="zh-TW" dirty="0"/>
            <a:t>、創造學校食用蔬果的環境、學校健康課程中加強水果認知與技能，學生增加</a:t>
          </a:r>
          <a:r>
            <a:rPr lang="en-US" dirty="0"/>
            <a:t>25-50%</a:t>
          </a:r>
          <a:r>
            <a:rPr lang="zh-TW" dirty="0"/>
            <a:t>水果攝取及飲水。</a:t>
          </a:r>
        </a:p>
      </dgm:t>
    </dgm:pt>
    <dgm:pt modelId="{24FA93BE-DF5C-40F3-884D-F9FF70DA41BA}" type="parTrans" cxnId="{558E6B6D-CA47-449E-9BCB-7017C15CB31A}">
      <dgm:prSet/>
      <dgm:spPr/>
      <dgm:t>
        <a:bodyPr/>
        <a:lstStyle/>
        <a:p>
          <a:endParaRPr lang="zh-TW" altLang="en-US"/>
        </a:p>
      </dgm:t>
    </dgm:pt>
    <dgm:pt modelId="{BB06AD41-0354-4B99-9563-2925566EDC98}" type="sibTrans" cxnId="{558E6B6D-CA47-449E-9BCB-7017C15CB31A}">
      <dgm:prSet/>
      <dgm:spPr/>
      <dgm:t>
        <a:bodyPr/>
        <a:lstStyle/>
        <a:p>
          <a:endParaRPr lang="zh-TW" altLang="en-US"/>
        </a:p>
      </dgm:t>
    </dgm:pt>
    <dgm:pt modelId="{3C017249-9577-45C4-A92B-004BFAB8D432}">
      <dgm:prSet/>
      <dgm:spPr/>
      <dgm:t>
        <a:bodyPr/>
        <a:lstStyle/>
        <a:p>
          <a:r>
            <a:rPr lang="en-US" dirty="0"/>
            <a:t>Fung</a:t>
          </a:r>
          <a:r>
            <a:rPr lang="zh-TW" dirty="0"/>
            <a:t>等人</a:t>
          </a:r>
          <a:r>
            <a:rPr lang="en-US" dirty="0"/>
            <a:t>(2012)</a:t>
          </a:r>
          <a:r>
            <a:rPr lang="zh-TW" dirty="0"/>
            <a:t>推動加拿大健康促進學校計畫，當強化學校學生及教職員健康飲食生活技能、落實學校飲食與身體活動政策、鼓吹</a:t>
          </a:r>
          <a:r>
            <a:rPr lang="zh-TW" b="1" dirty="0"/>
            <a:t>家長及社區參與及增加社區公園</a:t>
          </a:r>
          <a:r>
            <a:rPr lang="zh-TW" dirty="0"/>
            <a:t>，提升了學生吃蔬果及身體活動行為。</a:t>
          </a:r>
        </a:p>
      </dgm:t>
    </dgm:pt>
    <dgm:pt modelId="{59BA1EB1-C131-4B9B-8A67-1F4545CEBF2E}" type="parTrans" cxnId="{92D0BDB6-15BB-4FE1-8474-CF6F0AC2FBE2}">
      <dgm:prSet/>
      <dgm:spPr/>
      <dgm:t>
        <a:bodyPr/>
        <a:lstStyle/>
        <a:p>
          <a:endParaRPr lang="zh-TW" altLang="en-US"/>
        </a:p>
      </dgm:t>
    </dgm:pt>
    <dgm:pt modelId="{32F1BA18-C45E-4CFC-AA3B-EF368DBB3CDE}" type="sibTrans" cxnId="{92D0BDB6-15BB-4FE1-8474-CF6F0AC2FBE2}">
      <dgm:prSet/>
      <dgm:spPr/>
      <dgm:t>
        <a:bodyPr/>
        <a:lstStyle/>
        <a:p>
          <a:endParaRPr lang="zh-TW" altLang="en-US"/>
        </a:p>
      </dgm:t>
    </dgm:pt>
    <dgm:pt modelId="{BEEB47F8-BCCA-4B87-ADDA-3A995DAFDE40}">
      <dgm:prSet/>
      <dgm:spPr/>
      <dgm:t>
        <a:bodyPr/>
        <a:lstStyle/>
        <a:p>
          <a:r>
            <a:rPr lang="en-US"/>
            <a:t>Liao</a:t>
          </a:r>
          <a:r>
            <a:rPr lang="zh-TW"/>
            <a:t>等人</a:t>
          </a:r>
          <a:r>
            <a:rPr lang="en-US"/>
            <a:t>(2015)</a:t>
          </a:r>
          <a:r>
            <a:rPr lang="zh-TW"/>
            <a:t>研究發現，台灣健康促進學校計畫較少建立社會環境、建立學校社區關係、強化健康政策，未來應加強校園口腔保健政策及與社區牙醫醫療資源的聯結。</a:t>
          </a:r>
        </a:p>
      </dgm:t>
    </dgm:pt>
    <dgm:pt modelId="{F0DFF638-17DA-4B3E-9568-6E9FD54E5D19}" type="parTrans" cxnId="{82F26B50-3980-496A-92BC-5926D9DB20CD}">
      <dgm:prSet/>
      <dgm:spPr/>
      <dgm:t>
        <a:bodyPr/>
        <a:lstStyle/>
        <a:p>
          <a:endParaRPr lang="zh-TW" altLang="en-US"/>
        </a:p>
      </dgm:t>
    </dgm:pt>
    <dgm:pt modelId="{82270A05-F49F-4623-BD05-F604BE260856}" type="sibTrans" cxnId="{82F26B50-3980-496A-92BC-5926D9DB20CD}">
      <dgm:prSet/>
      <dgm:spPr/>
      <dgm:t>
        <a:bodyPr/>
        <a:lstStyle/>
        <a:p>
          <a:endParaRPr lang="zh-TW" altLang="en-US"/>
        </a:p>
      </dgm:t>
    </dgm:pt>
    <dgm:pt modelId="{B71E1DF7-08C9-49FC-A71D-09AC73D9F9C3}" type="pres">
      <dgm:prSet presAssocID="{4C49738C-32D3-413E-BAC5-831562B64D37}" presName="Name0" presStyleCnt="0">
        <dgm:presLayoutVars>
          <dgm:dir/>
          <dgm:resizeHandles val="exact"/>
        </dgm:presLayoutVars>
      </dgm:prSet>
      <dgm:spPr/>
    </dgm:pt>
    <dgm:pt modelId="{8D3B4D6C-9EBB-49E5-974E-301149338974}" type="pres">
      <dgm:prSet presAssocID="{F5F1A24B-2601-4DCC-8579-BE2ABD8E27CA}" presName="node" presStyleLbl="node1" presStyleIdx="0" presStyleCnt="2" custScaleX="91533" custScaleY="99367">
        <dgm:presLayoutVars>
          <dgm:bulletEnabled val="1"/>
        </dgm:presLayoutVars>
      </dgm:prSet>
      <dgm:spPr/>
    </dgm:pt>
    <dgm:pt modelId="{5C611E94-D675-418A-85F2-E555A14CA77A}" type="pres">
      <dgm:prSet presAssocID="{0C5BB3EA-56F8-48C7-A88C-062EAE2D2DC9}" presName="sibTrans" presStyleLbl="sibTrans2D1" presStyleIdx="0" presStyleCnt="1" custLinFactNeighborX="-8225" custLinFactNeighborY="26"/>
      <dgm:spPr/>
    </dgm:pt>
    <dgm:pt modelId="{3BA25E52-3D12-4682-B1B6-031BC7F4443D}" type="pres">
      <dgm:prSet presAssocID="{0C5BB3EA-56F8-48C7-A88C-062EAE2D2DC9}" presName="connectorText" presStyleLbl="sibTrans2D1" presStyleIdx="0" presStyleCnt="1"/>
      <dgm:spPr/>
    </dgm:pt>
    <dgm:pt modelId="{27BEEE5C-21C8-4FD4-973F-EDD03101D078}" type="pres">
      <dgm:prSet presAssocID="{93AD674C-759E-4C49-9879-C636C31FFFB2}" presName="node" presStyleLbl="node1" presStyleIdx="1" presStyleCnt="2" custScaleX="162720" custScaleY="129572">
        <dgm:presLayoutVars>
          <dgm:bulletEnabled val="1"/>
        </dgm:presLayoutVars>
      </dgm:prSet>
      <dgm:spPr/>
    </dgm:pt>
  </dgm:ptLst>
  <dgm:cxnLst>
    <dgm:cxn modelId="{1FD3FD1D-A640-4D94-B246-57DFA269B1BD}" srcId="{4C49738C-32D3-413E-BAC5-831562B64D37}" destId="{93AD674C-759E-4C49-9879-C636C31FFFB2}" srcOrd="1" destOrd="0" parTransId="{2B48B9F9-EE4D-4075-ACE8-1A4BD0A3341C}" sibTransId="{0D0586B6-F0B1-4681-B016-55BF416F9626}"/>
    <dgm:cxn modelId="{EE85B223-1F1D-498C-A741-6FCC0953AF76}" type="presOf" srcId="{1B64924C-F094-4EF0-B862-E4DB6D6AAD22}" destId="{27BEEE5C-21C8-4FD4-973F-EDD03101D078}" srcOrd="0" destOrd="1" presId="urn:microsoft.com/office/officeart/2005/8/layout/process1"/>
    <dgm:cxn modelId="{0579A03C-C965-4339-BF15-FC590AE085BC}" type="presOf" srcId="{F5F1A24B-2601-4DCC-8579-BE2ABD8E27CA}" destId="{8D3B4D6C-9EBB-49E5-974E-301149338974}" srcOrd="0" destOrd="0" presId="urn:microsoft.com/office/officeart/2005/8/layout/process1"/>
    <dgm:cxn modelId="{C023303E-FF96-4606-8C5E-AA6BB3A203EC}" type="presOf" srcId="{0C5BB3EA-56F8-48C7-A88C-062EAE2D2DC9}" destId="{5C611E94-D675-418A-85F2-E555A14CA77A}" srcOrd="0" destOrd="0" presId="urn:microsoft.com/office/officeart/2005/8/layout/process1"/>
    <dgm:cxn modelId="{4917F46C-496C-48BD-84D1-A1C2AD4A01BC}" srcId="{4C49738C-32D3-413E-BAC5-831562B64D37}" destId="{F5F1A24B-2601-4DCC-8579-BE2ABD8E27CA}" srcOrd="0" destOrd="0" parTransId="{A2EB93FB-CA41-4BBE-AA3D-70E3F2255659}" sibTransId="{0C5BB3EA-56F8-48C7-A88C-062EAE2D2DC9}"/>
    <dgm:cxn modelId="{558E6B6D-CA47-449E-9BCB-7017C15CB31A}" srcId="{93AD674C-759E-4C49-9879-C636C31FFFB2}" destId="{1B64924C-F094-4EF0-B862-E4DB6D6AAD22}" srcOrd="0" destOrd="0" parTransId="{24FA93BE-DF5C-40F3-884D-F9FF70DA41BA}" sibTransId="{BB06AD41-0354-4B99-9563-2925566EDC98}"/>
    <dgm:cxn modelId="{1599C96E-07AD-464D-9760-FC3E09A3668B}" type="presOf" srcId="{0C5BB3EA-56F8-48C7-A88C-062EAE2D2DC9}" destId="{3BA25E52-3D12-4682-B1B6-031BC7F4443D}" srcOrd="1" destOrd="0" presId="urn:microsoft.com/office/officeart/2005/8/layout/process1"/>
    <dgm:cxn modelId="{82F26B50-3980-496A-92BC-5926D9DB20CD}" srcId="{1B64924C-F094-4EF0-B862-E4DB6D6AAD22}" destId="{BEEB47F8-BCCA-4B87-ADDA-3A995DAFDE40}" srcOrd="1" destOrd="0" parTransId="{F0DFF638-17DA-4B3E-9568-6E9FD54E5D19}" sibTransId="{82270A05-F49F-4623-BD05-F604BE260856}"/>
    <dgm:cxn modelId="{03313F54-E625-43E6-88B7-F277B5FDF964}" type="presOf" srcId="{93AD674C-759E-4C49-9879-C636C31FFFB2}" destId="{27BEEE5C-21C8-4FD4-973F-EDD03101D078}" srcOrd="0" destOrd="0" presId="urn:microsoft.com/office/officeart/2005/8/layout/process1"/>
    <dgm:cxn modelId="{3EB0D789-DCA0-4D41-B905-5F7C3783D7DF}" type="presOf" srcId="{BEEB47F8-BCCA-4B87-ADDA-3A995DAFDE40}" destId="{27BEEE5C-21C8-4FD4-973F-EDD03101D078}" srcOrd="0" destOrd="3" presId="urn:microsoft.com/office/officeart/2005/8/layout/process1"/>
    <dgm:cxn modelId="{92D0BDB6-15BB-4FE1-8474-CF6F0AC2FBE2}" srcId="{1B64924C-F094-4EF0-B862-E4DB6D6AAD22}" destId="{3C017249-9577-45C4-A92B-004BFAB8D432}" srcOrd="0" destOrd="0" parTransId="{59BA1EB1-C131-4B9B-8A67-1F4545CEBF2E}" sibTransId="{32F1BA18-C45E-4CFC-AA3B-EF368DBB3CDE}"/>
    <dgm:cxn modelId="{74B94EC2-03CB-4A64-916F-D7FC55E21A13}" type="presOf" srcId="{4C49738C-32D3-413E-BAC5-831562B64D37}" destId="{B71E1DF7-08C9-49FC-A71D-09AC73D9F9C3}" srcOrd="0" destOrd="0" presId="urn:microsoft.com/office/officeart/2005/8/layout/process1"/>
    <dgm:cxn modelId="{8CB46CDB-1841-4563-BA94-76B8031939F5}" type="presOf" srcId="{3C017249-9577-45C4-A92B-004BFAB8D432}" destId="{27BEEE5C-21C8-4FD4-973F-EDD03101D078}" srcOrd="0" destOrd="2" presId="urn:microsoft.com/office/officeart/2005/8/layout/process1"/>
    <dgm:cxn modelId="{851B54E2-3F1C-475C-9E10-404A35BD7A51}" type="presParOf" srcId="{B71E1DF7-08C9-49FC-A71D-09AC73D9F9C3}" destId="{8D3B4D6C-9EBB-49E5-974E-301149338974}" srcOrd="0" destOrd="0" presId="urn:microsoft.com/office/officeart/2005/8/layout/process1"/>
    <dgm:cxn modelId="{DC4AFDF1-D704-40A7-B54B-A8B4F797CC4A}" type="presParOf" srcId="{B71E1DF7-08C9-49FC-A71D-09AC73D9F9C3}" destId="{5C611E94-D675-418A-85F2-E555A14CA77A}" srcOrd="1" destOrd="0" presId="urn:microsoft.com/office/officeart/2005/8/layout/process1"/>
    <dgm:cxn modelId="{A44C40ED-B6BA-491C-86FA-B117F76F7D2F}" type="presParOf" srcId="{5C611E94-D675-418A-85F2-E555A14CA77A}" destId="{3BA25E52-3D12-4682-B1B6-031BC7F4443D}" srcOrd="0" destOrd="0" presId="urn:microsoft.com/office/officeart/2005/8/layout/process1"/>
    <dgm:cxn modelId="{941B91CE-3D0F-4F1C-B7E0-D58783D53026}" type="presParOf" srcId="{B71E1DF7-08C9-49FC-A71D-09AC73D9F9C3}" destId="{27BEEE5C-21C8-4FD4-973F-EDD03101D07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5E90D7-6911-421E-94E0-2571C1D34C3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TW" altLang="en-US"/>
        </a:p>
      </dgm:t>
    </dgm:pt>
    <dgm:pt modelId="{CA000B16-3C3C-4E56-ADBE-204C48237A3F}">
      <dgm:prSet/>
      <dgm:spPr/>
      <dgm:t>
        <a:bodyPr/>
        <a:lstStyle/>
        <a:p>
          <a:r>
            <a:rPr lang="zh-TW" dirty="0"/>
            <a:t>比較有無認證獲獎學校學生之口腔保健行為，發現：</a:t>
          </a:r>
        </a:p>
      </dgm:t>
    </dgm:pt>
    <dgm:pt modelId="{EBB2CD61-1919-4063-8ACA-31E5C7B8BB09}" type="parTrans" cxnId="{4D98FD51-A04E-4A9B-AA34-C19D313D40A8}">
      <dgm:prSet/>
      <dgm:spPr/>
      <dgm:t>
        <a:bodyPr/>
        <a:lstStyle/>
        <a:p>
          <a:endParaRPr lang="zh-TW" altLang="en-US"/>
        </a:p>
      </dgm:t>
    </dgm:pt>
    <dgm:pt modelId="{648A8F3F-1852-40F1-B3E6-B735AFC35424}" type="sibTrans" cxnId="{4D98FD51-A04E-4A9B-AA34-C19D313D40A8}">
      <dgm:prSet/>
      <dgm:spPr/>
      <dgm:t>
        <a:bodyPr/>
        <a:lstStyle/>
        <a:p>
          <a:endParaRPr lang="zh-TW" altLang="en-US"/>
        </a:p>
      </dgm:t>
    </dgm:pt>
    <dgm:pt modelId="{BA595C46-E982-499F-B04C-CF556F19937D}">
      <dgm:prSet/>
      <dgm:spPr/>
      <dgm:t>
        <a:bodyPr/>
        <a:lstStyle/>
        <a:p>
          <a:r>
            <a:rPr lang="zh-TW" dirty="0"/>
            <a:t>不論有無獲獎的國小學童</a:t>
          </a:r>
          <a:r>
            <a:rPr lang="zh-TW" b="1" dirty="0"/>
            <a:t>刷牙行為</a:t>
          </a:r>
          <a:r>
            <a:rPr lang="zh-TW" dirty="0"/>
            <a:t>，每日刷牙至少三次的比率均在</a:t>
          </a:r>
          <a:r>
            <a:rPr lang="en-US" dirty="0"/>
            <a:t>60%</a:t>
          </a:r>
          <a:r>
            <a:rPr lang="zh-TW" dirty="0"/>
            <a:t>以上，無顯著差異。由於</a:t>
          </a:r>
          <a:r>
            <a:rPr lang="zh-TW" b="1" dirty="0"/>
            <a:t>口腔保健</a:t>
          </a:r>
          <a:r>
            <a:rPr lang="zh-TW" dirty="0"/>
            <a:t>是目前台灣地區推動</a:t>
          </a:r>
          <a:r>
            <a:rPr lang="zh-TW" b="1" dirty="0"/>
            <a:t>國小健康促進學校計畫的必選議題</a:t>
          </a:r>
          <a:r>
            <a:rPr lang="zh-TW" dirty="0"/>
            <a:t>，國小校園非常強調學生餐後刷牙習慣，所以超過</a:t>
          </a:r>
          <a:r>
            <a:rPr lang="en-US" dirty="0"/>
            <a:t>60%</a:t>
          </a:r>
          <a:r>
            <a:rPr lang="zh-TW" dirty="0"/>
            <a:t>國小學生有三餐後刷牙習慣；然而</a:t>
          </a:r>
          <a:r>
            <a:rPr lang="zh-TW" b="1" dirty="0"/>
            <a:t>國高中生卻不然</a:t>
          </a:r>
          <a:r>
            <a:rPr lang="zh-TW" dirty="0"/>
            <a:t>，三餐</a:t>
          </a:r>
          <a:r>
            <a:rPr lang="zh-TW" b="1" dirty="0"/>
            <a:t>刷牙比例</a:t>
          </a:r>
          <a:r>
            <a:rPr lang="zh-TW" dirty="0"/>
            <a:t>比國小學生</a:t>
          </a:r>
          <a:r>
            <a:rPr lang="zh-TW" b="1" dirty="0"/>
            <a:t>低</a:t>
          </a:r>
          <a:r>
            <a:rPr lang="zh-TW" dirty="0"/>
            <a:t>很多，而獲獎學校</a:t>
          </a:r>
          <a:r>
            <a:rPr lang="en-US" dirty="0"/>
            <a:t>(25.83%)</a:t>
          </a:r>
          <a:r>
            <a:rPr lang="zh-TW" dirty="0"/>
            <a:t>顯著優於未獲獎學校</a:t>
          </a:r>
          <a:r>
            <a:rPr lang="en-US" dirty="0"/>
            <a:t>(16.92%)</a:t>
          </a:r>
          <a:r>
            <a:rPr lang="zh-TW" dirty="0"/>
            <a:t>。</a:t>
          </a:r>
        </a:p>
      </dgm:t>
    </dgm:pt>
    <dgm:pt modelId="{15CB49BE-F47D-45CB-B06A-160B1DA995A1}" type="parTrans" cxnId="{19F6658A-4B99-4EE5-B3EB-AB2ED3C59DBC}">
      <dgm:prSet/>
      <dgm:spPr/>
      <dgm:t>
        <a:bodyPr/>
        <a:lstStyle/>
        <a:p>
          <a:endParaRPr lang="zh-TW" altLang="en-US"/>
        </a:p>
      </dgm:t>
    </dgm:pt>
    <dgm:pt modelId="{F82CCF16-5C1C-4330-B7F5-F1826220BA5B}" type="sibTrans" cxnId="{19F6658A-4B99-4EE5-B3EB-AB2ED3C59DBC}">
      <dgm:prSet/>
      <dgm:spPr/>
      <dgm:t>
        <a:bodyPr/>
        <a:lstStyle/>
        <a:p>
          <a:endParaRPr lang="zh-TW" altLang="en-US"/>
        </a:p>
      </dgm:t>
    </dgm:pt>
    <dgm:pt modelId="{9B06EB85-3A70-490D-988D-52275F3E94E8}">
      <dgm:prSet/>
      <dgm:spPr/>
      <dgm:t>
        <a:bodyPr/>
        <a:lstStyle/>
        <a:p>
          <a:r>
            <a:rPr lang="zh-TW" dirty="0"/>
            <a:t>積極推動健康促進學校是有助於提升國高中生刷牙習慣的養成，</a:t>
          </a:r>
          <a:r>
            <a:rPr lang="zh-TW" b="1" dirty="0"/>
            <a:t>口腔保健</a:t>
          </a:r>
          <a:r>
            <a:rPr lang="zh-TW" dirty="0"/>
            <a:t>應該</a:t>
          </a:r>
          <a:r>
            <a:rPr lang="zh-TW" b="1" dirty="0"/>
            <a:t>列為</a:t>
          </a:r>
          <a:r>
            <a:rPr lang="zh-TW" dirty="0"/>
            <a:t>國高中生推動健康促進學校的</a:t>
          </a:r>
          <a:r>
            <a:rPr lang="zh-TW" b="1" dirty="0"/>
            <a:t>必選議題</a:t>
          </a:r>
          <a:r>
            <a:rPr lang="zh-TW" dirty="0"/>
            <a:t>。</a:t>
          </a:r>
        </a:p>
      </dgm:t>
    </dgm:pt>
    <dgm:pt modelId="{99B412F0-D6B5-42A3-875E-34B34653C73B}" type="parTrans" cxnId="{D097219D-2BB7-4AD8-86F6-3241252B3B79}">
      <dgm:prSet/>
      <dgm:spPr/>
      <dgm:t>
        <a:bodyPr/>
        <a:lstStyle/>
        <a:p>
          <a:endParaRPr lang="zh-TW" altLang="en-US"/>
        </a:p>
      </dgm:t>
    </dgm:pt>
    <dgm:pt modelId="{DADAA4DB-B6CC-4950-8246-9DB6F43FE9B0}" type="sibTrans" cxnId="{D097219D-2BB7-4AD8-86F6-3241252B3B79}">
      <dgm:prSet/>
      <dgm:spPr/>
      <dgm:t>
        <a:bodyPr/>
        <a:lstStyle/>
        <a:p>
          <a:endParaRPr lang="zh-TW" altLang="en-US"/>
        </a:p>
      </dgm:t>
    </dgm:pt>
    <dgm:pt modelId="{AA45609E-33D6-4F41-8CA5-AF83864A99CF}">
      <dgm:prSet/>
      <dgm:spPr/>
      <dgm:t>
        <a:bodyPr/>
        <a:lstStyle/>
        <a:p>
          <a:endParaRPr lang="zh-TW" dirty="0"/>
        </a:p>
      </dgm:t>
    </dgm:pt>
    <dgm:pt modelId="{6B6623D9-8000-439D-A56B-17A63E39F15D}" type="parTrans" cxnId="{5CA207CA-C024-4FC0-9C15-4398895F9662}">
      <dgm:prSet/>
      <dgm:spPr/>
      <dgm:t>
        <a:bodyPr/>
        <a:lstStyle/>
        <a:p>
          <a:endParaRPr lang="zh-TW" altLang="en-US"/>
        </a:p>
      </dgm:t>
    </dgm:pt>
    <dgm:pt modelId="{B6B1B178-7719-4DCB-A6D6-F0DB9AFB5EB5}" type="sibTrans" cxnId="{5CA207CA-C024-4FC0-9C15-4398895F9662}">
      <dgm:prSet/>
      <dgm:spPr/>
      <dgm:t>
        <a:bodyPr/>
        <a:lstStyle/>
        <a:p>
          <a:endParaRPr lang="zh-TW" altLang="en-US"/>
        </a:p>
      </dgm:t>
    </dgm:pt>
    <dgm:pt modelId="{772E57B2-D57D-4B63-83AD-5D05495E95BE}" type="pres">
      <dgm:prSet presAssocID="{7D5E90D7-6911-421E-94E0-2571C1D34C37}" presName="linear" presStyleCnt="0">
        <dgm:presLayoutVars>
          <dgm:dir/>
          <dgm:animLvl val="lvl"/>
          <dgm:resizeHandles val="exact"/>
        </dgm:presLayoutVars>
      </dgm:prSet>
      <dgm:spPr/>
    </dgm:pt>
    <dgm:pt modelId="{7D56AF84-31B0-406B-A7B4-E143C6DD88AD}" type="pres">
      <dgm:prSet presAssocID="{CA000B16-3C3C-4E56-ADBE-204C48237A3F}" presName="parentLin" presStyleCnt="0"/>
      <dgm:spPr/>
    </dgm:pt>
    <dgm:pt modelId="{E7D83345-E029-47A4-9372-ECA5B5B01ACC}" type="pres">
      <dgm:prSet presAssocID="{CA000B16-3C3C-4E56-ADBE-204C48237A3F}" presName="parentLeftMargin" presStyleLbl="node1" presStyleIdx="0" presStyleCnt="1"/>
      <dgm:spPr/>
    </dgm:pt>
    <dgm:pt modelId="{D9982251-1E56-41D7-9D79-16E8BC34D11E}" type="pres">
      <dgm:prSet presAssocID="{CA000B16-3C3C-4E56-ADBE-204C48237A3F}" presName="parentText" presStyleLbl="node1" presStyleIdx="0" presStyleCnt="1">
        <dgm:presLayoutVars>
          <dgm:chMax val="0"/>
          <dgm:bulletEnabled val="1"/>
        </dgm:presLayoutVars>
      </dgm:prSet>
      <dgm:spPr/>
    </dgm:pt>
    <dgm:pt modelId="{2EFEEF49-C788-4330-88A5-6AB56E3FE58B}" type="pres">
      <dgm:prSet presAssocID="{CA000B16-3C3C-4E56-ADBE-204C48237A3F}" presName="negativeSpace" presStyleCnt="0"/>
      <dgm:spPr/>
    </dgm:pt>
    <dgm:pt modelId="{0D0B6B5E-615C-4138-BCBC-298CBD49A171}" type="pres">
      <dgm:prSet presAssocID="{CA000B16-3C3C-4E56-ADBE-204C48237A3F}" presName="childText" presStyleLbl="conFgAcc1" presStyleIdx="0" presStyleCnt="1">
        <dgm:presLayoutVars>
          <dgm:bulletEnabled val="1"/>
        </dgm:presLayoutVars>
      </dgm:prSet>
      <dgm:spPr/>
    </dgm:pt>
  </dgm:ptLst>
  <dgm:cxnLst>
    <dgm:cxn modelId="{92654A4C-7810-46F0-BDDE-32123A633170}" type="presOf" srcId="{7D5E90D7-6911-421E-94E0-2571C1D34C37}" destId="{772E57B2-D57D-4B63-83AD-5D05495E95BE}" srcOrd="0" destOrd="0" presId="urn:microsoft.com/office/officeart/2005/8/layout/list1"/>
    <dgm:cxn modelId="{4D98FD51-A04E-4A9B-AA34-C19D313D40A8}" srcId="{7D5E90D7-6911-421E-94E0-2571C1D34C37}" destId="{CA000B16-3C3C-4E56-ADBE-204C48237A3F}" srcOrd="0" destOrd="0" parTransId="{EBB2CD61-1919-4063-8ACA-31E5C7B8BB09}" sibTransId="{648A8F3F-1852-40F1-B3E6-B735AFC35424}"/>
    <dgm:cxn modelId="{19F6658A-4B99-4EE5-B3EB-AB2ED3C59DBC}" srcId="{CA000B16-3C3C-4E56-ADBE-204C48237A3F}" destId="{BA595C46-E982-499F-B04C-CF556F19937D}" srcOrd="0" destOrd="0" parTransId="{15CB49BE-F47D-45CB-B06A-160B1DA995A1}" sibTransId="{F82CCF16-5C1C-4330-B7F5-F1826220BA5B}"/>
    <dgm:cxn modelId="{D097219D-2BB7-4AD8-86F6-3241252B3B79}" srcId="{CA000B16-3C3C-4E56-ADBE-204C48237A3F}" destId="{9B06EB85-3A70-490D-988D-52275F3E94E8}" srcOrd="2" destOrd="0" parTransId="{99B412F0-D6B5-42A3-875E-34B34653C73B}" sibTransId="{DADAA4DB-B6CC-4950-8246-9DB6F43FE9B0}"/>
    <dgm:cxn modelId="{530675A6-AFA8-4EB2-90FB-68A95B48FDBD}" type="presOf" srcId="{9B06EB85-3A70-490D-988D-52275F3E94E8}" destId="{0D0B6B5E-615C-4138-BCBC-298CBD49A171}" srcOrd="0" destOrd="2" presId="urn:microsoft.com/office/officeart/2005/8/layout/list1"/>
    <dgm:cxn modelId="{BFA962AD-4457-4228-B70E-2B6BF13695EC}" type="presOf" srcId="{AA45609E-33D6-4F41-8CA5-AF83864A99CF}" destId="{0D0B6B5E-615C-4138-BCBC-298CBD49A171}" srcOrd="0" destOrd="1" presId="urn:microsoft.com/office/officeart/2005/8/layout/list1"/>
    <dgm:cxn modelId="{5CA207CA-C024-4FC0-9C15-4398895F9662}" srcId="{CA000B16-3C3C-4E56-ADBE-204C48237A3F}" destId="{AA45609E-33D6-4F41-8CA5-AF83864A99CF}" srcOrd="1" destOrd="0" parTransId="{6B6623D9-8000-439D-A56B-17A63E39F15D}" sibTransId="{B6B1B178-7719-4DCB-A6D6-F0DB9AFB5EB5}"/>
    <dgm:cxn modelId="{3A8035E9-7408-4BAD-947E-8EAF64F6C4AB}" type="presOf" srcId="{CA000B16-3C3C-4E56-ADBE-204C48237A3F}" destId="{D9982251-1E56-41D7-9D79-16E8BC34D11E}" srcOrd="1" destOrd="0" presId="urn:microsoft.com/office/officeart/2005/8/layout/list1"/>
    <dgm:cxn modelId="{DC2259ED-8AE8-43E3-95FA-B1DEFC3C5874}" type="presOf" srcId="{CA000B16-3C3C-4E56-ADBE-204C48237A3F}" destId="{E7D83345-E029-47A4-9372-ECA5B5B01ACC}" srcOrd="0" destOrd="0" presId="urn:microsoft.com/office/officeart/2005/8/layout/list1"/>
    <dgm:cxn modelId="{86027DF8-BBA7-4EA1-9955-EA04BE225CE0}" type="presOf" srcId="{BA595C46-E982-499F-B04C-CF556F19937D}" destId="{0D0B6B5E-615C-4138-BCBC-298CBD49A171}" srcOrd="0" destOrd="0" presId="urn:microsoft.com/office/officeart/2005/8/layout/list1"/>
    <dgm:cxn modelId="{86A47C52-D6A7-405B-8A89-81BD5DA1F9FC}" type="presParOf" srcId="{772E57B2-D57D-4B63-83AD-5D05495E95BE}" destId="{7D56AF84-31B0-406B-A7B4-E143C6DD88AD}" srcOrd="0" destOrd="0" presId="urn:microsoft.com/office/officeart/2005/8/layout/list1"/>
    <dgm:cxn modelId="{2870149A-91C1-42BF-A5AB-AF1C1B27CEF8}" type="presParOf" srcId="{7D56AF84-31B0-406B-A7B4-E143C6DD88AD}" destId="{E7D83345-E029-47A4-9372-ECA5B5B01ACC}" srcOrd="0" destOrd="0" presId="urn:microsoft.com/office/officeart/2005/8/layout/list1"/>
    <dgm:cxn modelId="{EDB80D85-ED1F-4DC0-B51F-047C3682DBDB}" type="presParOf" srcId="{7D56AF84-31B0-406B-A7B4-E143C6DD88AD}" destId="{D9982251-1E56-41D7-9D79-16E8BC34D11E}" srcOrd="1" destOrd="0" presId="urn:microsoft.com/office/officeart/2005/8/layout/list1"/>
    <dgm:cxn modelId="{3E56CD36-C2D3-4207-B19D-F8AD537A53DC}" type="presParOf" srcId="{772E57B2-D57D-4B63-83AD-5D05495E95BE}" destId="{2EFEEF49-C788-4330-88A5-6AB56E3FE58B}" srcOrd="1" destOrd="0" presId="urn:microsoft.com/office/officeart/2005/8/layout/list1"/>
    <dgm:cxn modelId="{4D7C690D-CBA1-472B-8407-80C5BF77A48B}" type="presParOf" srcId="{772E57B2-D57D-4B63-83AD-5D05495E95BE}" destId="{0D0B6B5E-615C-4138-BCBC-298CBD49A17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D892F-E2CC-45F6-9922-BBF8BF0DA355}">
      <dsp:nvSpPr>
        <dsp:cNvPr id="0" name=""/>
        <dsp:cNvSpPr/>
      </dsp:nvSpPr>
      <dsp:spPr>
        <a:xfrm rot="5400000">
          <a:off x="-280604" y="218420"/>
          <a:ext cx="1964598" cy="153954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t>認證發展過程</a:t>
          </a:r>
          <a:endParaRPr lang="zh-TW" altLang="en-US" sz="1800" kern="1200" dirty="0"/>
        </a:p>
      </dsp:txBody>
      <dsp:txXfrm rot="-5400000">
        <a:off x="-68077" y="775665"/>
        <a:ext cx="1539544" cy="425054"/>
      </dsp:txXfrm>
    </dsp:sp>
    <dsp:sp modelId="{0FF2EE9F-7CF6-4FBD-B8B7-8C3D5E56CAD6}">
      <dsp:nvSpPr>
        <dsp:cNvPr id="0" name=""/>
        <dsp:cNvSpPr/>
      </dsp:nvSpPr>
      <dsp:spPr>
        <a:xfrm rot="5400000">
          <a:off x="5388757" y="-3883029"/>
          <a:ext cx="1277660" cy="905550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b="1" kern="1200"/>
            <a:t>認證標準參考</a:t>
          </a:r>
          <a:r>
            <a:rPr lang="zh-TW" sz="1800" kern="1200"/>
            <a:t>世界衛生組織「健康促進學校發展綱領：行動架構</a:t>
          </a:r>
          <a:r>
            <a:rPr lang="en-US" sz="1800" kern="1200"/>
            <a:t>(2009)</a:t>
          </a:r>
          <a:r>
            <a:rPr lang="zh-TW" sz="1800" kern="1200"/>
            <a:t>」、教育部學校衛生法，及其他國家之認證指標初步發展完成，經由</a:t>
          </a:r>
          <a:r>
            <a:rPr lang="en-US" sz="1800" kern="1200"/>
            <a:t>Delphi</a:t>
          </a:r>
          <a:r>
            <a:rPr lang="zh-TW" sz="1800" kern="1200"/>
            <a:t>方法及試評，及國際專家學者參與，完成台灣健康促進學校認證機制。</a:t>
          </a:r>
        </a:p>
      </dsp:txBody>
      <dsp:txXfrm rot="-5400000">
        <a:off x="1499834" y="68264"/>
        <a:ext cx="8993136" cy="1152920"/>
      </dsp:txXfrm>
    </dsp:sp>
    <dsp:sp modelId="{37CAF75F-0B32-49E8-84FA-E1CB35E0F9FC}">
      <dsp:nvSpPr>
        <dsp:cNvPr id="0" name=""/>
        <dsp:cNvSpPr/>
      </dsp:nvSpPr>
      <dsp:spPr>
        <a:xfrm rot="5400000">
          <a:off x="-226613" y="1938535"/>
          <a:ext cx="1964598" cy="164752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b="1" kern="1200"/>
            <a:t>認證目的</a:t>
          </a:r>
          <a:endParaRPr lang="zh-TW" altLang="en-US" sz="1800" kern="1200"/>
        </a:p>
      </dsp:txBody>
      <dsp:txXfrm rot="-5400000">
        <a:off x="-68077" y="2603762"/>
        <a:ext cx="1647526" cy="317072"/>
      </dsp:txXfrm>
    </dsp:sp>
    <dsp:sp modelId="{AE60DA29-C387-473D-8625-5F7EDAB22BA9}">
      <dsp:nvSpPr>
        <dsp:cNvPr id="0" name=""/>
        <dsp:cNvSpPr/>
      </dsp:nvSpPr>
      <dsp:spPr>
        <a:xfrm rot="5400000">
          <a:off x="5443084" y="-2219789"/>
          <a:ext cx="1276989" cy="927656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a:t>針對健康促進學校六大範疇的推動策略比出金、銀、銅質獎以上獲獎之績優健康促進學校加以表揚並作為其他隊動健康促進學校之典範。</a:t>
          </a:r>
        </a:p>
      </dsp:txBody>
      <dsp:txXfrm rot="-5400000">
        <a:off x="1443296" y="1842336"/>
        <a:ext cx="9214229" cy="1152315"/>
      </dsp:txXfrm>
    </dsp:sp>
    <dsp:sp modelId="{DA6253E8-2292-4C15-8280-E40923D0976B}">
      <dsp:nvSpPr>
        <dsp:cNvPr id="0" name=""/>
        <dsp:cNvSpPr/>
      </dsp:nvSpPr>
      <dsp:spPr>
        <a:xfrm rot="5400000">
          <a:off x="-266906" y="3752935"/>
          <a:ext cx="1964598" cy="156693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b="1" kern="1200"/>
            <a:t>認證項目</a:t>
          </a:r>
          <a:endParaRPr lang="zh-TW" altLang="en-US" sz="1800" kern="1200"/>
        </a:p>
      </dsp:txBody>
      <dsp:txXfrm rot="-5400000">
        <a:off x="-68076" y="4337574"/>
        <a:ext cx="1566938" cy="397660"/>
      </dsp:txXfrm>
    </dsp:sp>
    <dsp:sp modelId="{99F1B699-80B4-4604-9412-752B0A9B2DE3}">
      <dsp:nvSpPr>
        <dsp:cNvPr id="0" name=""/>
        <dsp:cNvSpPr/>
      </dsp:nvSpPr>
      <dsp:spPr>
        <a:xfrm rot="5400000">
          <a:off x="5402790" y="-445683"/>
          <a:ext cx="1276989" cy="9276566"/>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a:t>包含健康學校政策、學校物質環境、學校社會環境、健康生活技能教學與行動、社區關係、健康服務等</a:t>
          </a:r>
          <a:r>
            <a:rPr lang="zh-TW" sz="1800" b="1" kern="1200" dirty="0"/>
            <a:t>六大標準</a:t>
          </a:r>
          <a:r>
            <a:rPr lang="zh-TW" sz="1800" kern="1200" dirty="0"/>
            <a:t>，</a:t>
          </a:r>
          <a:r>
            <a:rPr lang="en-US" sz="1800" b="1" kern="1200" dirty="0"/>
            <a:t>24</a:t>
          </a:r>
          <a:r>
            <a:rPr lang="zh-TW" sz="1800" b="1" kern="1200" dirty="0"/>
            <a:t>個子標準</a:t>
          </a:r>
          <a:r>
            <a:rPr lang="zh-TW" sz="1800" kern="1200" dirty="0"/>
            <a:t>、</a:t>
          </a:r>
          <a:r>
            <a:rPr lang="en-US" sz="1800" b="1" kern="1200" dirty="0"/>
            <a:t>63</a:t>
          </a:r>
          <a:r>
            <a:rPr lang="zh-TW" sz="1800" b="1" kern="1200" dirty="0"/>
            <a:t>項評量指標</a:t>
          </a:r>
          <a:r>
            <a:rPr lang="zh-TW" sz="1800" kern="1200" dirty="0"/>
            <a:t>。經過四屆健康促進學校認證工作後，逐步修訂評量標準與項目，截至</a:t>
          </a:r>
          <a:r>
            <a:rPr lang="en-US" sz="1800" kern="1200" dirty="0"/>
            <a:t>2018</a:t>
          </a:r>
          <a:r>
            <a:rPr lang="zh-TW" sz="1800" kern="1200" dirty="0"/>
            <a:t>年的多次修正，認證評量指標</a:t>
          </a:r>
          <a:r>
            <a:rPr lang="zh-TW" sz="1800" b="1" kern="1200" dirty="0"/>
            <a:t>由</a:t>
          </a:r>
          <a:r>
            <a:rPr lang="en-US" sz="1800" b="1" kern="1200" dirty="0"/>
            <a:t>63</a:t>
          </a:r>
          <a:r>
            <a:rPr lang="zh-TW" sz="1800" b="1" kern="1200" dirty="0"/>
            <a:t>項精簡至</a:t>
          </a:r>
          <a:r>
            <a:rPr lang="en-US" sz="1800" b="1" kern="1200" dirty="0"/>
            <a:t>24</a:t>
          </a:r>
          <a:r>
            <a:rPr lang="zh-TW" sz="1800" b="1" kern="1200" dirty="0"/>
            <a:t>項</a:t>
          </a:r>
          <a:r>
            <a:rPr lang="zh-TW" sz="1800" kern="1200" dirty="0"/>
            <a:t>。</a:t>
          </a:r>
        </a:p>
      </dsp:txBody>
      <dsp:txXfrm rot="-5400000">
        <a:off x="1403002" y="3616442"/>
        <a:ext cx="9214229" cy="11523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095C1-182F-4DF0-B0C0-9E6B3EF78D48}">
      <dsp:nvSpPr>
        <dsp:cNvPr id="0" name=""/>
        <dsp:cNvSpPr/>
      </dsp:nvSpPr>
      <dsp:spPr>
        <a:xfrm>
          <a:off x="0" y="0"/>
          <a:ext cx="3986761" cy="3986761"/>
        </a:xfrm>
        <a:prstGeom prst="pie">
          <a:avLst>
            <a:gd name="adj1" fmla="val 5400000"/>
            <a:gd name="adj2" fmla="val 1620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13D22A-3C1B-4014-BAA6-CAE9F5BA0DE7}">
      <dsp:nvSpPr>
        <dsp:cNvPr id="0" name=""/>
        <dsp:cNvSpPr/>
      </dsp:nvSpPr>
      <dsp:spPr>
        <a:xfrm>
          <a:off x="1973885" y="0"/>
          <a:ext cx="8703263" cy="3986761"/>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dirty="0"/>
            <a:t>參與認證獲獎的學生多項健康相關行為比未獲獎學校表現好，</a:t>
          </a:r>
          <a:endParaRPr lang="en-US" altLang="zh-TW" sz="3200" kern="1200" dirty="0"/>
        </a:p>
        <a:p>
          <a:pPr marL="0" lvl="0" indent="0" algn="l" defTabSz="1422400">
            <a:lnSpc>
              <a:spcPct val="90000"/>
            </a:lnSpc>
            <a:spcBef>
              <a:spcPct val="0"/>
            </a:spcBef>
            <a:spcAft>
              <a:spcPct val="35000"/>
            </a:spcAft>
            <a:buNone/>
          </a:pPr>
          <a:r>
            <a:rPr lang="zh-TW" sz="3200" kern="1200" dirty="0"/>
            <a:t>未來應積極落實並推動健康促進學校計畫的永續發展。</a:t>
          </a:r>
        </a:p>
      </dsp:txBody>
      <dsp:txXfrm>
        <a:off x="1973885" y="0"/>
        <a:ext cx="8703263" cy="39867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7BD2F-6533-48A2-A128-80A1DE20DB59}">
      <dsp:nvSpPr>
        <dsp:cNvPr id="0" name=""/>
        <dsp:cNvSpPr/>
      </dsp:nvSpPr>
      <dsp:spPr>
        <a:xfrm>
          <a:off x="0" y="3505"/>
          <a:ext cx="11153536" cy="101359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研究發現獲獎學校於推動健康促進學校計畫及提升師生健康有相當成效。故建議未來應</a:t>
          </a:r>
          <a:r>
            <a:rPr lang="zh-TW" altLang="en-US" sz="1800" b="1" kern="1200" dirty="0"/>
            <a:t>透過訓練增能</a:t>
          </a:r>
          <a:r>
            <a:rPr lang="zh-TW" altLang="en-US" sz="1800" kern="1200" dirty="0"/>
            <a:t>與</a:t>
          </a:r>
          <a:r>
            <a:rPr lang="zh-TW" altLang="en-US" sz="1800" b="1" kern="1200" dirty="0"/>
            <a:t>行銷宣導</a:t>
          </a:r>
          <a:r>
            <a:rPr lang="zh-TW" altLang="en-US" sz="1800" kern="1200" dirty="0"/>
            <a:t>，讓校方及老師</a:t>
          </a:r>
          <a:r>
            <a:rPr lang="zh-TW" altLang="en-US" sz="1800" b="1" kern="1200" dirty="0"/>
            <a:t>落實推動</a:t>
          </a:r>
          <a:r>
            <a:rPr lang="zh-TW" altLang="en-US" sz="1800" kern="1200" dirty="0"/>
            <a:t>健康促進學校計畫。</a:t>
          </a:r>
        </a:p>
      </dsp:txBody>
      <dsp:txXfrm>
        <a:off x="49479" y="52984"/>
        <a:ext cx="11054578" cy="914633"/>
      </dsp:txXfrm>
    </dsp:sp>
    <dsp:sp modelId="{040B6B59-17E5-4897-9AA3-8604EB9D6EA3}">
      <dsp:nvSpPr>
        <dsp:cNvPr id="0" name=""/>
        <dsp:cNvSpPr/>
      </dsp:nvSpPr>
      <dsp:spPr>
        <a:xfrm>
          <a:off x="0" y="1026523"/>
          <a:ext cx="11153536" cy="695040"/>
        </a:xfrm>
        <a:prstGeom prst="round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根據學生健康行為的表現，建議由</a:t>
          </a:r>
          <a:r>
            <a:rPr lang="zh-TW" altLang="en-US" sz="1800" b="1" kern="1200" dirty="0"/>
            <a:t>地方教育局處提倡</a:t>
          </a:r>
          <a:r>
            <a:rPr lang="zh-TW" altLang="en-US" sz="1800" kern="1200" dirty="0"/>
            <a:t>無糖校園政策，</a:t>
          </a:r>
          <a:r>
            <a:rPr lang="zh-TW" altLang="en-US" sz="1800" b="1" kern="1200" dirty="0"/>
            <a:t>支持各校推動</a:t>
          </a:r>
          <a:r>
            <a:rPr lang="zh-TW" altLang="en-US" sz="1800" kern="1200" dirty="0"/>
            <a:t>無糖健康校園、加強生活技能教學、及社區資源聯結。</a:t>
          </a:r>
        </a:p>
      </dsp:txBody>
      <dsp:txXfrm>
        <a:off x="33929" y="1060452"/>
        <a:ext cx="11085678" cy="627182"/>
      </dsp:txXfrm>
    </dsp:sp>
    <dsp:sp modelId="{8BE4E36A-6401-459E-B2D9-D0781F9B0417}">
      <dsp:nvSpPr>
        <dsp:cNvPr id="0" name=""/>
        <dsp:cNvSpPr/>
      </dsp:nvSpPr>
      <dsp:spPr>
        <a:xfrm>
          <a:off x="0" y="1730989"/>
          <a:ext cx="11153536" cy="1013591"/>
        </a:xfrm>
        <a:prstGeom prst="round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未來可分析健康促進學校六大構面推動策略之指標評分與健康行為的關係，</a:t>
          </a:r>
          <a:r>
            <a:rPr lang="zh-TW" altLang="en-US" sz="1800" b="1" kern="1200" dirty="0"/>
            <a:t>找出其健康促進學校策略之核心指標</a:t>
          </a:r>
          <a:r>
            <a:rPr lang="zh-TW" altLang="en-US" sz="1800" kern="1200" dirty="0"/>
            <a:t>，作為學校推動健康促進計畫的參考。</a:t>
          </a:r>
        </a:p>
      </dsp:txBody>
      <dsp:txXfrm>
        <a:off x="49479" y="1780468"/>
        <a:ext cx="11054578" cy="914633"/>
      </dsp:txXfrm>
    </dsp:sp>
    <dsp:sp modelId="{4DFC8641-8E58-42DF-AE7C-DF4964D0C464}">
      <dsp:nvSpPr>
        <dsp:cNvPr id="0" name=""/>
        <dsp:cNvSpPr/>
      </dsp:nvSpPr>
      <dsp:spPr>
        <a:xfrm>
          <a:off x="0" y="2754007"/>
          <a:ext cx="11153536" cy="1013591"/>
        </a:xfrm>
        <a:prstGeom prst="round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本研究為</a:t>
          </a:r>
          <a:r>
            <a:rPr lang="zh-TW" altLang="en-US" sz="1800" b="1" kern="1200" dirty="0"/>
            <a:t>橫斷性研究</a:t>
          </a:r>
          <a:r>
            <a:rPr lang="zh-TW" altLang="en-US" sz="1800" kern="1200" dirty="0"/>
            <a:t>，建議未來進行</a:t>
          </a:r>
          <a:r>
            <a:rPr lang="zh-TW" altLang="en-US" sz="1800" b="1" kern="1200" dirty="0"/>
            <a:t>長期性追蹤評估</a:t>
          </a:r>
          <a:r>
            <a:rPr lang="zh-TW" altLang="en-US" sz="1800" kern="1200" dirty="0"/>
            <a:t>，以分析學校學生各項健康行為表現是否隨著學校推動健康促進計畫投入而進步。</a:t>
          </a:r>
        </a:p>
      </dsp:txBody>
      <dsp:txXfrm>
        <a:off x="49479" y="2803486"/>
        <a:ext cx="11054578" cy="914633"/>
      </dsp:txXfrm>
    </dsp:sp>
    <dsp:sp modelId="{46F1E7DA-CAE9-4ADC-8937-9A040014AA5B}">
      <dsp:nvSpPr>
        <dsp:cNvPr id="0" name=""/>
        <dsp:cNvSpPr/>
      </dsp:nvSpPr>
      <dsp:spPr>
        <a:xfrm>
          <a:off x="0" y="3777025"/>
          <a:ext cx="11153536" cy="1013591"/>
        </a:xfrm>
        <a:prstGeom prst="round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本研究僅以健康相關行為作為健康促進學校推動成效。</a:t>
          </a:r>
          <a:r>
            <a:rPr lang="zh-TW" altLang="en-US" sz="1800" b="1" kern="1200" dirty="0"/>
            <a:t>建議未來可比較衝擊結果成效</a:t>
          </a:r>
          <a:r>
            <a:rPr lang="zh-TW" altLang="en-US" sz="1800" kern="1200" dirty="0"/>
            <a:t>，如：健康識能、生活技能表現；或</a:t>
          </a:r>
          <a:r>
            <a:rPr lang="zh-TW" altLang="en-US" sz="1800" b="1" kern="1200" dirty="0"/>
            <a:t>長期結果成效</a:t>
          </a:r>
          <a:r>
            <a:rPr lang="zh-TW" altLang="en-US" sz="1800" kern="1200" dirty="0"/>
            <a:t>，如：社會結果指標（生活品質、幸福感）、健康指標、學業表現等、做為評估推動健康促進學校表現。</a:t>
          </a:r>
        </a:p>
      </dsp:txBody>
      <dsp:txXfrm>
        <a:off x="49479" y="3826504"/>
        <a:ext cx="11054578" cy="914633"/>
      </dsp:txXfrm>
    </dsp:sp>
    <dsp:sp modelId="{D3D5855E-182B-49D6-AE2E-3B93F559F94C}">
      <dsp:nvSpPr>
        <dsp:cNvPr id="0" name=""/>
        <dsp:cNvSpPr/>
      </dsp:nvSpPr>
      <dsp:spPr>
        <a:xfrm>
          <a:off x="0" y="4800043"/>
          <a:ext cx="11153536" cy="101359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altLang="en-US" sz="1800" kern="1200" dirty="0"/>
            <a:t>本研究對象為第一屆參與認證的學校，當時認證指標剛發展完成，外部認證委員評比分數有些落差，目前已修訂認證標準並強化委員評比的一致型，</a:t>
          </a:r>
          <a:r>
            <a:rPr lang="zh-TW" altLang="en-US" sz="1800" b="1" kern="1200" dirty="0"/>
            <a:t>未來可以從不同認證等級去比較健康促進學校各種成效之差異</a:t>
          </a:r>
          <a:r>
            <a:rPr lang="zh-TW" altLang="en-US" sz="1800" kern="1200" dirty="0"/>
            <a:t>。</a:t>
          </a:r>
        </a:p>
      </dsp:txBody>
      <dsp:txXfrm>
        <a:off x="49479" y="4849522"/>
        <a:ext cx="11054578" cy="9146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29482-3801-4B4A-A1A1-33C6CBB034F3}">
      <dsp:nvSpPr>
        <dsp:cNvPr id="0" name=""/>
        <dsp:cNvSpPr/>
      </dsp:nvSpPr>
      <dsp:spPr>
        <a:xfrm>
          <a:off x="0" y="70077"/>
          <a:ext cx="10330775" cy="17971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sz="2400" kern="1200"/>
            <a:t>本對象主要是</a:t>
          </a:r>
          <a:r>
            <a:rPr lang="en-US" sz="2400" kern="1200"/>
            <a:t>2012</a:t>
          </a:r>
          <a:r>
            <a:rPr lang="zh-TW" sz="2400" kern="1200"/>
            <a:t>年報名參加健康促進學校國際認證的學校，由於健康促進學校國際認證報名採自願方式，報名參加認證的學校是</a:t>
          </a:r>
          <a:r>
            <a:rPr lang="zh-TW" sz="2400" b="1" kern="1200"/>
            <a:t>無法代表台灣全部的學校</a:t>
          </a:r>
          <a:r>
            <a:rPr lang="zh-TW" sz="2400" kern="1200"/>
            <a:t>；此外，研究僅作參與認證學校結果的健康行為表現，</a:t>
          </a:r>
          <a:r>
            <a:rPr lang="zh-TW" sz="2400" b="1" kern="1200"/>
            <a:t>無法類推</a:t>
          </a:r>
          <a:r>
            <a:rPr lang="zh-TW" sz="2400" kern="1200"/>
            <a:t>其他未參與認證之健康促進學校。</a:t>
          </a:r>
        </a:p>
      </dsp:txBody>
      <dsp:txXfrm>
        <a:off x="87728" y="157805"/>
        <a:ext cx="10155319" cy="1621664"/>
      </dsp:txXfrm>
    </dsp:sp>
    <dsp:sp modelId="{1BBA775A-A043-482E-8F80-80C27683AD02}">
      <dsp:nvSpPr>
        <dsp:cNvPr id="0" name=""/>
        <dsp:cNvSpPr/>
      </dsp:nvSpPr>
      <dsp:spPr>
        <a:xfrm>
          <a:off x="0" y="1936317"/>
          <a:ext cx="10330775" cy="179712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sz="2400" kern="1200"/>
            <a:t>本研究受測學生雖然是集束抽樣，但研究未進行學校層級變項對學生健康行為之影響，故本研究</a:t>
          </a:r>
          <a:r>
            <a:rPr lang="zh-TW" sz="2400" b="1" kern="1200"/>
            <a:t>未進行跨層級分析</a:t>
          </a:r>
          <a:r>
            <a:rPr lang="zh-TW" sz="2400" kern="1200"/>
            <a:t>。</a:t>
          </a:r>
        </a:p>
      </dsp:txBody>
      <dsp:txXfrm>
        <a:off x="87728" y="2024045"/>
        <a:ext cx="10155319" cy="1621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23AEA-ED34-4319-96BA-6240102DFF54}">
      <dsp:nvSpPr>
        <dsp:cNvPr id="0" name=""/>
        <dsp:cNvSpPr/>
      </dsp:nvSpPr>
      <dsp:spPr>
        <a:xfrm>
          <a:off x="0" y="0"/>
          <a:ext cx="3759681" cy="3759681"/>
        </a:xfrm>
        <a:prstGeom prst="pie">
          <a:avLst>
            <a:gd name="adj1" fmla="val 5400000"/>
            <a:gd name="adj2" fmla="val 1620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232C15C-A06C-48DF-AE5C-9FAA3AADD028}">
      <dsp:nvSpPr>
        <dsp:cNvPr id="0" name=""/>
        <dsp:cNvSpPr/>
      </dsp:nvSpPr>
      <dsp:spPr>
        <a:xfrm>
          <a:off x="1879840" y="0"/>
          <a:ext cx="8100738" cy="3759681"/>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Landfrod</a:t>
          </a:r>
          <a:r>
            <a:rPr lang="zh-TW" sz="2100" kern="1200"/>
            <a:t>等人</a:t>
          </a:r>
          <a:r>
            <a:rPr lang="en-US" sz="2100" kern="1200"/>
            <a:t>(2015)</a:t>
          </a:r>
          <a:r>
            <a:rPr lang="zh-TW" sz="2100" kern="1200"/>
            <a:t>進行系統文獻回顧，收集</a:t>
          </a:r>
          <a:r>
            <a:rPr lang="en-US" sz="2100" kern="1200"/>
            <a:t>67</a:t>
          </a:r>
          <a:r>
            <a:rPr lang="zh-TW" sz="2100" kern="1200"/>
            <a:t>篇有隨機分派</a:t>
          </a:r>
          <a:r>
            <a:rPr lang="zh-TW" sz="2100" b="1" kern="1200"/>
            <a:t>以某些健康議題</a:t>
          </a:r>
          <a:r>
            <a:rPr lang="zh-TW" sz="2100" kern="1200"/>
            <a:t>的</a:t>
          </a:r>
          <a:r>
            <a:rPr lang="zh-TW" sz="2100" b="1" kern="1200"/>
            <a:t>健康促進學校計畫介入</a:t>
          </a:r>
          <a:r>
            <a:rPr lang="zh-TW" sz="2100" kern="1200"/>
            <a:t>成效評估研究，</a:t>
          </a:r>
          <a:r>
            <a:rPr lang="zh-TW" sz="2100" b="1" kern="1200"/>
            <a:t>議題</a:t>
          </a:r>
          <a:r>
            <a:rPr lang="zh-TW" sz="2100" kern="1200"/>
            <a:t>以身體活動與飲食合併議題的介入最多，其次是營養、校園霸凌、多項危險行為合併、身體活動、菸害，少數一、二篇為飲酒、心理健康、性教育、洗手及口腔保健等。</a:t>
          </a:r>
        </a:p>
      </dsp:txBody>
      <dsp:txXfrm>
        <a:off x="1879840" y="0"/>
        <a:ext cx="8100738" cy="1785848"/>
      </dsp:txXfrm>
    </dsp:sp>
    <dsp:sp modelId="{3A6B2C80-BA0A-4F8E-986E-32CE95175524}">
      <dsp:nvSpPr>
        <dsp:cNvPr id="0" name=""/>
        <dsp:cNvSpPr/>
      </dsp:nvSpPr>
      <dsp:spPr>
        <a:xfrm>
          <a:off x="986916" y="1785848"/>
          <a:ext cx="1785848" cy="1785848"/>
        </a:xfrm>
        <a:prstGeom prst="pie">
          <a:avLst>
            <a:gd name="adj1" fmla="val 5400000"/>
            <a:gd name="adj2" fmla="val 1620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820FC9-E456-4FA0-BF6F-F220DE992721}">
      <dsp:nvSpPr>
        <dsp:cNvPr id="0" name=""/>
        <dsp:cNvSpPr/>
      </dsp:nvSpPr>
      <dsp:spPr>
        <a:xfrm>
          <a:off x="1879840" y="1785848"/>
          <a:ext cx="8100738" cy="1785848"/>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TW" sz="2100" kern="1200"/>
            <a:t>健康行為改變結果成效不一，其中</a:t>
          </a:r>
          <a:r>
            <a:rPr lang="en-US" sz="2100" kern="1200"/>
            <a:t>BMI</a:t>
          </a:r>
          <a:r>
            <a:rPr lang="zh-TW" sz="2100" kern="1200"/>
            <a:t>表現、蔬果攝取、身體活動、菸害及被霸凌等議題有正向效果，其他則無顯著改變。</a:t>
          </a:r>
        </a:p>
      </dsp:txBody>
      <dsp:txXfrm>
        <a:off x="1879840" y="1785848"/>
        <a:ext cx="8100738" cy="1785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7A275-C4AA-41AE-9F9B-4BFB00FEB27D}">
      <dsp:nvSpPr>
        <dsp:cNvPr id="0" name=""/>
        <dsp:cNvSpPr/>
      </dsp:nvSpPr>
      <dsp:spPr>
        <a:xfrm>
          <a:off x="0" y="12042"/>
          <a:ext cx="9091355" cy="4375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TW" altLang="en-US" sz="1700" b="1" kern="1200"/>
            <a:t>研究重要性：</a:t>
          </a:r>
          <a:endParaRPr lang="zh-TW" altLang="en-US" sz="1700" kern="1200"/>
        </a:p>
      </dsp:txBody>
      <dsp:txXfrm>
        <a:off x="21361" y="33403"/>
        <a:ext cx="9048633" cy="394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A0A5B-7242-4E9C-BA83-7FC3C67AA083}">
      <dsp:nvSpPr>
        <dsp:cNvPr id="0" name=""/>
        <dsp:cNvSpPr/>
      </dsp:nvSpPr>
      <dsp:spPr>
        <a:xfrm>
          <a:off x="0" y="12042"/>
          <a:ext cx="9091355" cy="43758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TW" altLang="en-US" sz="1700" b="1" kern="1200"/>
            <a:t>研究目的：</a:t>
          </a:r>
          <a:endParaRPr lang="zh-TW" altLang="en-US" sz="1700" kern="1200"/>
        </a:p>
      </dsp:txBody>
      <dsp:txXfrm>
        <a:off x="21361" y="33403"/>
        <a:ext cx="9048633" cy="394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2AC49-B404-473C-89A0-D0F96204A69B}">
      <dsp:nvSpPr>
        <dsp:cNvPr id="0" name=""/>
        <dsp:cNvSpPr/>
      </dsp:nvSpPr>
      <dsp:spPr>
        <a:xfrm>
          <a:off x="0" y="42130"/>
          <a:ext cx="11364594" cy="102025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t>國小</a:t>
          </a:r>
          <a:r>
            <a:rPr lang="zh-TW" altLang="en-US" sz="2400" kern="1200" dirty="0"/>
            <a:t>獲獎學校學生之健康行為，在</a:t>
          </a:r>
          <a:r>
            <a:rPr lang="zh-TW" altLang="en-US" sz="2400" b="1" kern="1200" dirty="0"/>
            <a:t>吃蔬菜</a:t>
          </a:r>
          <a:r>
            <a:rPr lang="zh-TW" altLang="en-US" sz="2400" kern="1200" dirty="0"/>
            <a:t>、</a:t>
          </a:r>
          <a:r>
            <a:rPr lang="zh-TW" altLang="en-US" sz="2400" b="1" kern="1200" dirty="0"/>
            <a:t>運動</a:t>
          </a:r>
          <a:r>
            <a:rPr lang="zh-TW" altLang="en-US" sz="2400" kern="1200" dirty="0"/>
            <a:t>及</a:t>
          </a:r>
          <a:r>
            <a:rPr lang="zh-TW" altLang="en-US" sz="2400" b="1" kern="1200" dirty="0"/>
            <a:t>熬夜</a:t>
          </a:r>
          <a:r>
            <a:rPr lang="zh-TW" altLang="en-US" sz="2400" kern="1200" dirty="0"/>
            <a:t>顯著優於未獲獎學校。</a:t>
          </a:r>
        </a:p>
      </dsp:txBody>
      <dsp:txXfrm>
        <a:off x="49805" y="91935"/>
        <a:ext cx="11264984" cy="920648"/>
      </dsp:txXfrm>
    </dsp:sp>
    <dsp:sp modelId="{E11B1B15-0C3B-4563-A205-C6DAD33382C6}">
      <dsp:nvSpPr>
        <dsp:cNvPr id="0" name=""/>
        <dsp:cNvSpPr/>
      </dsp:nvSpPr>
      <dsp:spPr>
        <a:xfrm>
          <a:off x="0" y="1062389"/>
          <a:ext cx="11364594"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8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TW" sz="2100" kern="1200"/>
            <a:t>學生吃蔬菜每天超過</a:t>
          </a:r>
          <a:r>
            <a:rPr lang="en-US" sz="2100" kern="1200"/>
            <a:t>1</a:t>
          </a:r>
          <a:r>
            <a:rPr lang="zh-TW" sz="2100" kern="1200"/>
            <a:t>碗的可能性是未獲獎學校的</a:t>
          </a:r>
          <a:r>
            <a:rPr lang="en-US" sz="2100" kern="1200"/>
            <a:t>1.22</a:t>
          </a:r>
          <a:r>
            <a:rPr lang="zh-TW" sz="2100" kern="1200"/>
            <a:t>倍（</a:t>
          </a:r>
          <a:r>
            <a:rPr lang="en-US" sz="2100" kern="1200"/>
            <a:t>95%</a:t>
          </a:r>
          <a:r>
            <a:rPr lang="zh-TW" sz="2100" kern="1200"/>
            <a:t>信賴區間</a:t>
          </a:r>
          <a:r>
            <a:rPr lang="en-US" sz="2100" kern="1200"/>
            <a:t>=1.06-1.40</a:t>
          </a:r>
          <a:r>
            <a:rPr lang="zh-TW" sz="2100" kern="1200"/>
            <a:t>）</a:t>
          </a:r>
        </a:p>
        <a:p>
          <a:pPr marL="228600" lvl="1" indent="-228600" algn="l" defTabSz="933450">
            <a:lnSpc>
              <a:spcPct val="90000"/>
            </a:lnSpc>
            <a:spcBef>
              <a:spcPct val="0"/>
            </a:spcBef>
            <a:spcAft>
              <a:spcPct val="20000"/>
            </a:spcAft>
            <a:buChar char="•"/>
          </a:pPr>
          <a:r>
            <a:rPr lang="zh-TW" sz="2100" kern="1200"/>
            <a:t>每週運動三天以上的可能性是未獲獎學校的</a:t>
          </a:r>
          <a:r>
            <a:rPr lang="en-US" sz="2100" kern="1200"/>
            <a:t>1.25</a:t>
          </a:r>
          <a:r>
            <a:rPr lang="zh-TW" sz="2100" kern="1200"/>
            <a:t>倍（</a:t>
          </a:r>
          <a:r>
            <a:rPr lang="en-US" sz="2100" kern="1200"/>
            <a:t>95%</a:t>
          </a:r>
          <a:r>
            <a:rPr lang="zh-TW" sz="2100" kern="1200"/>
            <a:t>信賴區間</a:t>
          </a:r>
          <a:r>
            <a:rPr lang="en-US" sz="2100" kern="1200"/>
            <a:t>=1.11-1.41</a:t>
          </a:r>
          <a:r>
            <a:rPr lang="zh-TW" sz="2100" kern="1200"/>
            <a:t>）</a:t>
          </a:r>
        </a:p>
        <a:p>
          <a:pPr marL="228600" lvl="1" indent="-228600" algn="l" defTabSz="933450">
            <a:lnSpc>
              <a:spcPct val="90000"/>
            </a:lnSpc>
            <a:spcBef>
              <a:spcPct val="0"/>
            </a:spcBef>
            <a:spcAft>
              <a:spcPct val="20000"/>
            </a:spcAft>
            <a:buChar char="•"/>
          </a:pPr>
          <a:r>
            <a:rPr lang="zh-TW" sz="2100" kern="1200"/>
            <a:t>熬夜的可能性是未獲獎學校的</a:t>
          </a:r>
          <a:r>
            <a:rPr lang="en-US" sz="2100" kern="1200"/>
            <a:t>0.88</a:t>
          </a:r>
          <a:r>
            <a:rPr lang="zh-TW" sz="2100" kern="1200"/>
            <a:t>倍（</a:t>
          </a:r>
          <a:r>
            <a:rPr lang="en-US" sz="2100" kern="1200"/>
            <a:t>95%</a:t>
          </a:r>
          <a:r>
            <a:rPr lang="zh-TW" sz="2100" kern="1200"/>
            <a:t>信賴區間</a:t>
          </a:r>
          <a:r>
            <a:rPr lang="en-US" sz="2100" kern="1200"/>
            <a:t>=0.78-0.99</a:t>
          </a:r>
          <a:r>
            <a:rPr lang="zh-TW" sz="2100" kern="1200"/>
            <a:t>）。</a:t>
          </a:r>
        </a:p>
      </dsp:txBody>
      <dsp:txXfrm>
        <a:off x="0" y="1062389"/>
        <a:ext cx="11364594" cy="1173689"/>
      </dsp:txXfrm>
    </dsp:sp>
    <dsp:sp modelId="{8CF4B7E3-6918-4D99-AA12-6B33916D2E3E}">
      <dsp:nvSpPr>
        <dsp:cNvPr id="0" name=""/>
        <dsp:cNvSpPr/>
      </dsp:nvSpPr>
      <dsp:spPr>
        <a:xfrm>
          <a:off x="0" y="2236079"/>
          <a:ext cx="11364594" cy="1020258"/>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a:t>
          </a:r>
          <a:r>
            <a:rPr lang="zh-TW" sz="2400" b="1" kern="1200" dirty="0"/>
            <a:t> </a:t>
          </a:r>
          <a:r>
            <a:rPr lang="zh-TW" sz="2400" kern="1200" dirty="0"/>
            <a:t>獲</a:t>
          </a:r>
          <a:r>
            <a:rPr lang="zh-TW" altLang="zh-TW" sz="2400" b="1" kern="1200" dirty="0"/>
            <a:t>國高中</a:t>
          </a:r>
          <a:r>
            <a:rPr lang="zh-TW" sz="2400" kern="1200" dirty="0"/>
            <a:t>獎學校學生之健康行為，在</a:t>
          </a:r>
          <a:r>
            <a:rPr lang="zh-TW" sz="2400" b="1" kern="1200" dirty="0"/>
            <a:t>運動</a:t>
          </a:r>
          <a:r>
            <a:rPr lang="zh-TW" sz="2400" kern="1200" dirty="0"/>
            <a:t>、</a:t>
          </a:r>
          <a:r>
            <a:rPr lang="zh-TW" sz="2400" b="1" kern="1200" dirty="0"/>
            <a:t>睡眠</a:t>
          </a:r>
          <a:r>
            <a:rPr lang="zh-TW" sz="2400" kern="1200" dirty="0"/>
            <a:t>、</a:t>
          </a:r>
          <a:r>
            <a:rPr lang="zh-TW" sz="2400" b="1" kern="1200" dirty="0"/>
            <a:t>刷牙行為</a:t>
          </a:r>
          <a:r>
            <a:rPr lang="zh-TW" sz="2400" kern="1200" dirty="0"/>
            <a:t>及</a:t>
          </a:r>
          <a:r>
            <a:rPr lang="zh-TW" sz="2400" b="1" kern="1200" dirty="0"/>
            <a:t>被霸凌行為</a:t>
          </a:r>
          <a:r>
            <a:rPr lang="zh-TW" sz="2400" kern="1200" dirty="0"/>
            <a:t>顯著優於未獲獎學校。</a:t>
          </a:r>
        </a:p>
      </dsp:txBody>
      <dsp:txXfrm>
        <a:off x="49805" y="2285884"/>
        <a:ext cx="11264984" cy="920648"/>
      </dsp:txXfrm>
    </dsp:sp>
    <dsp:sp modelId="{BDBF2CC5-FB15-49A3-A23F-B02F69687B26}">
      <dsp:nvSpPr>
        <dsp:cNvPr id="0" name=""/>
        <dsp:cNvSpPr/>
      </dsp:nvSpPr>
      <dsp:spPr>
        <a:xfrm>
          <a:off x="0" y="3256337"/>
          <a:ext cx="11364594"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8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TW" sz="2100" kern="1200"/>
            <a:t>學生每天刷牙三次以上的可能性是未獲獎學校的</a:t>
          </a:r>
          <a:r>
            <a:rPr lang="en-US" sz="2100" kern="1200"/>
            <a:t>1.81</a:t>
          </a:r>
          <a:r>
            <a:rPr lang="zh-TW" sz="2100" kern="1200"/>
            <a:t>倍（</a:t>
          </a:r>
          <a:r>
            <a:rPr lang="en-US" sz="2100" kern="1200"/>
            <a:t>95%</a:t>
          </a:r>
          <a:r>
            <a:rPr lang="zh-TW" sz="2100" kern="1200"/>
            <a:t>信賴區間</a:t>
          </a:r>
          <a:r>
            <a:rPr lang="en-US" sz="2100" kern="1200"/>
            <a:t>=1.56-2.11</a:t>
          </a:r>
          <a:r>
            <a:rPr lang="zh-TW" sz="2100" kern="1200"/>
            <a:t>）</a:t>
          </a:r>
        </a:p>
        <a:p>
          <a:pPr marL="228600" lvl="1" indent="-228600" algn="l" defTabSz="933450">
            <a:lnSpc>
              <a:spcPct val="90000"/>
            </a:lnSpc>
            <a:spcBef>
              <a:spcPct val="0"/>
            </a:spcBef>
            <a:spcAft>
              <a:spcPct val="20000"/>
            </a:spcAft>
            <a:buChar char="•"/>
          </a:pPr>
          <a:r>
            <a:rPr lang="zh-TW" sz="2100" kern="1200"/>
            <a:t>每週運動三天以上的可能性是未獲獎學校的</a:t>
          </a:r>
          <a:r>
            <a:rPr lang="en-US" sz="2100" kern="1200"/>
            <a:t>1.15</a:t>
          </a:r>
          <a:r>
            <a:rPr lang="zh-TW" sz="2100" kern="1200"/>
            <a:t>倍（</a:t>
          </a:r>
          <a:r>
            <a:rPr lang="en-US" sz="2100" kern="1200"/>
            <a:t>95%</a:t>
          </a:r>
          <a:r>
            <a:rPr lang="zh-TW" sz="2100" kern="1200"/>
            <a:t>信賴區間</a:t>
          </a:r>
          <a:r>
            <a:rPr lang="en-US" sz="2100" kern="1200"/>
            <a:t>=1.001-1.31</a:t>
          </a:r>
          <a:r>
            <a:rPr lang="zh-TW" sz="2100" kern="1200"/>
            <a:t>）</a:t>
          </a:r>
        </a:p>
        <a:p>
          <a:pPr marL="228600" lvl="1" indent="-228600" algn="l" defTabSz="933450">
            <a:lnSpc>
              <a:spcPct val="90000"/>
            </a:lnSpc>
            <a:spcBef>
              <a:spcPct val="0"/>
            </a:spcBef>
            <a:spcAft>
              <a:spcPct val="20000"/>
            </a:spcAft>
            <a:buChar char="•"/>
          </a:pPr>
          <a:r>
            <a:rPr lang="zh-TW" sz="2100" kern="1200"/>
            <a:t>睡眠充足（</a:t>
          </a:r>
          <a:r>
            <a:rPr lang="en-US" sz="2100" kern="1200"/>
            <a:t>8</a:t>
          </a:r>
          <a:r>
            <a:rPr lang="zh-TW" sz="2100" kern="1200"/>
            <a:t>小時以上）的可能性是未獲獎學校的</a:t>
          </a:r>
          <a:r>
            <a:rPr lang="en-US" sz="2100" kern="1200"/>
            <a:t>1.41</a:t>
          </a:r>
          <a:r>
            <a:rPr lang="zh-TW" sz="2100" kern="1200"/>
            <a:t>倍（</a:t>
          </a:r>
          <a:r>
            <a:rPr lang="en-US" sz="2100" kern="1200"/>
            <a:t>95%</a:t>
          </a:r>
          <a:r>
            <a:rPr lang="zh-TW" sz="2100" kern="1200"/>
            <a:t>信賴區間</a:t>
          </a:r>
          <a:r>
            <a:rPr lang="en-US" sz="2100" kern="1200"/>
            <a:t>=1.22-1.62</a:t>
          </a:r>
          <a:r>
            <a:rPr lang="zh-TW" sz="2100" kern="1200"/>
            <a:t>）</a:t>
          </a:r>
        </a:p>
        <a:p>
          <a:pPr marL="228600" lvl="1" indent="-228600" algn="l" defTabSz="933450">
            <a:lnSpc>
              <a:spcPct val="90000"/>
            </a:lnSpc>
            <a:spcBef>
              <a:spcPct val="0"/>
            </a:spcBef>
            <a:spcAft>
              <a:spcPct val="20000"/>
            </a:spcAft>
            <a:buChar char="•"/>
          </a:pPr>
          <a:r>
            <a:rPr lang="zh-TW" sz="2100" kern="1200"/>
            <a:t>被霸凌的可能性是未獲獎學校的</a:t>
          </a:r>
          <a:r>
            <a:rPr lang="en-US" sz="2100" kern="1200"/>
            <a:t>0.72</a:t>
          </a:r>
          <a:r>
            <a:rPr lang="zh-TW" sz="2100" kern="1200"/>
            <a:t>倍（</a:t>
          </a:r>
          <a:r>
            <a:rPr lang="en-US" sz="2100" kern="1200"/>
            <a:t>95%</a:t>
          </a:r>
          <a:r>
            <a:rPr lang="zh-TW" sz="2100" kern="1200"/>
            <a:t>信賴區間</a:t>
          </a:r>
          <a:r>
            <a:rPr lang="en-US" sz="2100" kern="1200"/>
            <a:t>=0.60-0.87</a:t>
          </a:r>
          <a:r>
            <a:rPr lang="zh-TW" sz="2100" kern="1200"/>
            <a:t>）。</a:t>
          </a:r>
        </a:p>
      </dsp:txBody>
      <dsp:txXfrm>
        <a:off x="0" y="3256337"/>
        <a:ext cx="11364594" cy="1536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2D477-1315-41C6-BCD2-28C659969EE2}">
      <dsp:nvSpPr>
        <dsp:cNvPr id="0" name=""/>
        <dsp:cNvSpPr/>
      </dsp:nvSpPr>
      <dsp:spPr>
        <a:xfrm>
          <a:off x="0" y="30924"/>
          <a:ext cx="11047702" cy="187565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TW" altLang="en-US" sz="2500" kern="1200"/>
            <a:t>本研究發現所有參與認證之健康促進學校，不論國高中或國小，參與認證獲獎之學校學生有多項健康相關行為比獲獎學校表現好。</a:t>
          </a:r>
        </a:p>
      </dsp:txBody>
      <dsp:txXfrm>
        <a:off x="91562" y="122486"/>
        <a:ext cx="10864578" cy="1692532"/>
      </dsp:txXfrm>
    </dsp:sp>
    <dsp:sp modelId="{008BB503-B535-4AE0-A165-968ECA8DF234}">
      <dsp:nvSpPr>
        <dsp:cNvPr id="0" name=""/>
        <dsp:cNvSpPr/>
      </dsp:nvSpPr>
      <dsp:spPr>
        <a:xfrm>
          <a:off x="0" y="1978581"/>
          <a:ext cx="11047702" cy="1875656"/>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TW" altLang="en-US" sz="2500" kern="1200"/>
            <a:t>台灣健康促進學校國際認證標準包含健康促進學校六大範疇之結構及過程指標，這些指標提供學校明確且具體推動策略方向。認證獲獎學校在六大構面策略評比均比未獲獎學校分數較佳，尤其是</a:t>
          </a:r>
          <a:r>
            <a:rPr lang="zh-TW" altLang="en-US" sz="2500" b="1" kern="1200"/>
            <a:t>落實在健康校園政策</a:t>
          </a:r>
          <a:r>
            <a:rPr lang="zh-TW" altLang="en-US" sz="2500" kern="1200"/>
            <a:t>、</a:t>
          </a:r>
          <a:r>
            <a:rPr lang="zh-TW" altLang="en-US" sz="2500" b="1" kern="1200"/>
            <a:t>強化生活技能取向之健康教學</a:t>
          </a:r>
          <a:r>
            <a:rPr lang="zh-TW" altLang="en-US" sz="2500" kern="1200"/>
            <a:t>、</a:t>
          </a:r>
          <a:r>
            <a:rPr lang="zh-TW" altLang="en-US" sz="2500" b="1" kern="1200"/>
            <a:t>建立良好社區關係</a:t>
          </a:r>
          <a:r>
            <a:rPr lang="zh-TW" altLang="en-US" sz="2500" kern="1200"/>
            <a:t>三個面向。</a:t>
          </a:r>
        </a:p>
      </dsp:txBody>
      <dsp:txXfrm>
        <a:off x="91562" y="2070143"/>
        <a:ext cx="10864578" cy="1692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AFEAA-685E-4572-9290-E4AED37EA609}">
      <dsp:nvSpPr>
        <dsp:cNvPr id="0" name=""/>
        <dsp:cNvSpPr/>
      </dsp:nvSpPr>
      <dsp:spPr>
        <a:xfrm>
          <a:off x="0" y="0"/>
          <a:ext cx="11870857" cy="20212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sz="2200" kern="1200"/>
            <a:t>認證獲獎學校之學校校長在落實健康校園政策表現較積極</a:t>
          </a:r>
          <a:r>
            <a:rPr lang="en-US" sz="2200" kern="1200"/>
            <a:t>(</a:t>
          </a:r>
          <a:r>
            <a:rPr lang="zh-TW" sz="2200" kern="1200"/>
            <a:t>認證標準一</a:t>
          </a:r>
          <a:r>
            <a:rPr lang="en-US" sz="2200" kern="1200"/>
            <a:t>)</a:t>
          </a:r>
          <a:r>
            <a:rPr lang="zh-TW" sz="2200" kern="1200"/>
            <a:t>；且學校更強調建構健康校園社會氛圍</a:t>
          </a:r>
          <a:r>
            <a:rPr lang="en-US" sz="2200" kern="1200"/>
            <a:t>(</a:t>
          </a:r>
          <a:r>
            <a:rPr lang="zh-TW" sz="2200" kern="1200"/>
            <a:t>認證標準三</a:t>
          </a:r>
          <a:r>
            <a:rPr lang="en-US" sz="2200" kern="1200"/>
            <a:t>)</a:t>
          </a:r>
          <a:r>
            <a:rPr lang="zh-TW" sz="2200" kern="1200"/>
            <a:t>。</a:t>
          </a:r>
        </a:p>
      </dsp:txBody>
      <dsp:txXfrm>
        <a:off x="2576292" y="0"/>
        <a:ext cx="9294565" cy="2021204"/>
      </dsp:txXfrm>
    </dsp:sp>
    <dsp:sp modelId="{C3932AC1-BCB6-48DB-A5AE-599E06145412}">
      <dsp:nvSpPr>
        <dsp:cNvPr id="0" name=""/>
        <dsp:cNvSpPr/>
      </dsp:nvSpPr>
      <dsp:spPr>
        <a:xfrm>
          <a:off x="537531" y="292379"/>
          <a:ext cx="1703349" cy="1436445"/>
        </a:xfrm>
        <a:prstGeom prst="roundRect">
          <a:avLst>
            <a:gd name="adj" fmla="val 1000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C660570-8751-49C2-B34B-B1B966EAC970}">
      <dsp:nvSpPr>
        <dsp:cNvPr id="0" name=""/>
        <dsp:cNvSpPr/>
      </dsp:nvSpPr>
      <dsp:spPr>
        <a:xfrm>
          <a:off x="0" y="2122789"/>
          <a:ext cx="11870857" cy="2021204"/>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TW" altLang="en-US" sz="2200" kern="1200"/>
            <a:t>以學校被霸凌事件為例：</a:t>
          </a:r>
        </a:p>
        <a:p>
          <a:pPr marL="171450" lvl="1" indent="-171450" algn="l" defTabSz="755650">
            <a:lnSpc>
              <a:spcPct val="90000"/>
            </a:lnSpc>
            <a:spcBef>
              <a:spcPct val="0"/>
            </a:spcBef>
            <a:spcAft>
              <a:spcPct val="15000"/>
            </a:spcAft>
            <a:buChar char="•"/>
          </a:pPr>
          <a:r>
            <a:rPr lang="zh-TW" sz="1700" kern="1200" dirty="0"/>
            <a:t>本研究發現獲獎國高中學校被霸凌比率較低，</a:t>
          </a:r>
          <a:r>
            <a:rPr lang="en-US" sz="1700" kern="1200" dirty="0"/>
            <a:t>Li(2017)</a:t>
          </a:r>
          <a:r>
            <a:rPr lang="zh-TW" sz="1700" kern="1200" dirty="0"/>
            <a:t>等人研究亦發現台灣地區國高中校長對於霸凌預防領導行為有助於提升校園預防霸凌安全氣候。</a:t>
          </a:r>
        </a:p>
        <a:p>
          <a:pPr marL="171450" lvl="1" indent="-171450" algn="l" defTabSz="755650">
            <a:lnSpc>
              <a:spcPct val="90000"/>
            </a:lnSpc>
            <a:spcBef>
              <a:spcPct val="0"/>
            </a:spcBef>
            <a:spcAft>
              <a:spcPct val="15000"/>
            </a:spcAft>
            <a:buChar char="•"/>
          </a:pPr>
          <a:r>
            <a:rPr lang="zh-TW" sz="1700" kern="1200" dirty="0"/>
            <a:t>本研究發現國小學生有被霸凌經驗，認證獲獎（</a:t>
          </a:r>
          <a:r>
            <a:rPr lang="en-US" sz="1700" kern="1200" dirty="0"/>
            <a:t>37.72%</a:t>
          </a:r>
          <a:r>
            <a:rPr lang="zh-TW" sz="1700" kern="1200" dirty="0"/>
            <a:t>）與未獲獎學校（</a:t>
          </a:r>
          <a:r>
            <a:rPr lang="en-US" sz="1700" kern="1200" dirty="0"/>
            <a:t>40.14%</a:t>
          </a:r>
          <a:r>
            <a:rPr lang="zh-TW" sz="1700" kern="1200" dirty="0"/>
            <a:t>）沒有顯著差異。由於校園落實健康政策能有助於健康促進學校計畫的推行，</a:t>
          </a:r>
          <a:r>
            <a:rPr lang="zh-TW" sz="1700" b="1" kern="1200" dirty="0"/>
            <a:t>建議國小校長</a:t>
          </a:r>
          <a:r>
            <a:rPr lang="zh-TW" sz="1700" kern="1200" dirty="0"/>
            <a:t>重視校園霸凌問題，帶動教職員落實健康校園政策。</a:t>
          </a:r>
        </a:p>
      </dsp:txBody>
      <dsp:txXfrm>
        <a:off x="2576292" y="2122789"/>
        <a:ext cx="9294565" cy="2021204"/>
      </dsp:txXfrm>
    </dsp:sp>
    <dsp:sp modelId="{06B1FA01-FAB0-4616-BFAD-937317962F9D}">
      <dsp:nvSpPr>
        <dsp:cNvPr id="0" name=""/>
        <dsp:cNvSpPr/>
      </dsp:nvSpPr>
      <dsp:spPr>
        <a:xfrm>
          <a:off x="849343" y="2599535"/>
          <a:ext cx="908120" cy="958584"/>
        </a:xfrm>
        <a:prstGeom prst="roundRect">
          <a:avLst>
            <a:gd name="adj" fmla="val 10000"/>
          </a:avLst>
        </a:prstGeom>
        <a:solidFill>
          <a:schemeClr val="accent5">
            <a:tint val="50000"/>
            <a:hueOff val="-6729641"/>
            <a:satOff val="-22947"/>
            <a:lumOff val="-3823"/>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B4D6C-9EBB-49E5-974E-301149338974}">
      <dsp:nvSpPr>
        <dsp:cNvPr id="0" name=""/>
        <dsp:cNvSpPr/>
      </dsp:nvSpPr>
      <dsp:spPr>
        <a:xfrm>
          <a:off x="8369" y="1050908"/>
          <a:ext cx="3620072" cy="254560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健康促進學校國際認證獲獎學校在建立良好社區關係比未獲獎之學校分數佳，未來可做為推動健康促進學校策略之參考。</a:t>
          </a:r>
        </a:p>
      </dsp:txBody>
      <dsp:txXfrm>
        <a:off x="82927" y="1125466"/>
        <a:ext cx="3470956" cy="2396493"/>
      </dsp:txXfrm>
    </dsp:sp>
    <dsp:sp modelId="{5C611E94-D675-418A-85F2-E555A14CA77A}">
      <dsp:nvSpPr>
        <dsp:cNvPr id="0" name=""/>
        <dsp:cNvSpPr/>
      </dsp:nvSpPr>
      <dsp:spPr>
        <a:xfrm>
          <a:off x="3954973" y="1833555"/>
          <a:ext cx="838446" cy="980824"/>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TW" altLang="en-US" sz="1700" kern="1200"/>
        </a:p>
      </dsp:txBody>
      <dsp:txXfrm>
        <a:off x="3954973" y="2029720"/>
        <a:ext cx="586912" cy="588494"/>
      </dsp:txXfrm>
    </dsp:sp>
    <dsp:sp modelId="{27BEEE5C-21C8-4FD4-973F-EDD03101D078}">
      <dsp:nvSpPr>
        <dsp:cNvPr id="0" name=""/>
        <dsp:cNvSpPr/>
      </dsp:nvSpPr>
      <dsp:spPr>
        <a:xfrm>
          <a:off x="5210416" y="664008"/>
          <a:ext cx="6435473" cy="3319408"/>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TW" altLang="en-US" sz="2100" kern="1200"/>
            <a:t>相關佐證文獻</a:t>
          </a:r>
        </a:p>
        <a:p>
          <a:pPr marL="171450" lvl="1" indent="-171450" algn="l" defTabSz="711200">
            <a:lnSpc>
              <a:spcPct val="90000"/>
            </a:lnSpc>
            <a:spcBef>
              <a:spcPct val="0"/>
            </a:spcBef>
            <a:spcAft>
              <a:spcPct val="15000"/>
            </a:spcAft>
            <a:buChar char="•"/>
          </a:pPr>
          <a:r>
            <a:rPr lang="en-US" sz="1600" kern="1200" dirty="0"/>
            <a:t>Laurence</a:t>
          </a:r>
          <a:r>
            <a:rPr lang="zh-TW" sz="1600" kern="1200" dirty="0"/>
            <a:t>等人</a:t>
          </a:r>
          <a:r>
            <a:rPr lang="en-US" sz="1600" kern="1200" dirty="0"/>
            <a:t>(2007)</a:t>
          </a:r>
          <a:r>
            <a:rPr lang="zh-TW" sz="1600" kern="1200" dirty="0"/>
            <a:t>曾提出</a:t>
          </a:r>
          <a:r>
            <a:rPr lang="zh-TW" sz="1600" b="1" kern="1200" dirty="0"/>
            <a:t>強化學校與社區夥伴關係</a:t>
          </a:r>
          <a:r>
            <a:rPr lang="zh-TW" sz="1600" kern="1200" dirty="0"/>
            <a:t>、創造學校食用蔬果的環境、學校健康課程中加強水果認知與技能，學生增加</a:t>
          </a:r>
          <a:r>
            <a:rPr lang="en-US" sz="1600" kern="1200" dirty="0"/>
            <a:t>25-50%</a:t>
          </a:r>
          <a:r>
            <a:rPr lang="zh-TW" sz="1600" kern="1200" dirty="0"/>
            <a:t>水果攝取及飲水。</a:t>
          </a:r>
        </a:p>
        <a:p>
          <a:pPr marL="342900" lvl="2" indent="-171450" algn="l" defTabSz="711200">
            <a:lnSpc>
              <a:spcPct val="90000"/>
            </a:lnSpc>
            <a:spcBef>
              <a:spcPct val="0"/>
            </a:spcBef>
            <a:spcAft>
              <a:spcPct val="15000"/>
            </a:spcAft>
            <a:buChar char="•"/>
          </a:pPr>
          <a:r>
            <a:rPr lang="en-US" sz="1600" kern="1200" dirty="0"/>
            <a:t>Fung</a:t>
          </a:r>
          <a:r>
            <a:rPr lang="zh-TW" sz="1600" kern="1200" dirty="0"/>
            <a:t>等人</a:t>
          </a:r>
          <a:r>
            <a:rPr lang="en-US" sz="1600" kern="1200" dirty="0"/>
            <a:t>(2012)</a:t>
          </a:r>
          <a:r>
            <a:rPr lang="zh-TW" sz="1600" kern="1200" dirty="0"/>
            <a:t>推動加拿大健康促進學校計畫，當強化學校學生及教職員健康飲食生活技能、落實學校飲食與身體活動政策、鼓吹</a:t>
          </a:r>
          <a:r>
            <a:rPr lang="zh-TW" sz="1600" b="1" kern="1200" dirty="0"/>
            <a:t>家長及社區參與及增加社區公園</a:t>
          </a:r>
          <a:r>
            <a:rPr lang="zh-TW" sz="1600" kern="1200" dirty="0"/>
            <a:t>，提升了學生吃蔬果及身體活動行為。</a:t>
          </a:r>
        </a:p>
        <a:p>
          <a:pPr marL="342900" lvl="2" indent="-171450" algn="l" defTabSz="711200">
            <a:lnSpc>
              <a:spcPct val="90000"/>
            </a:lnSpc>
            <a:spcBef>
              <a:spcPct val="0"/>
            </a:spcBef>
            <a:spcAft>
              <a:spcPct val="15000"/>
            </a:spcAft>
            <a:buChar char="•"/>
          </a:pPr>
          <a:r>
            <a:rPr lang="en-US" sz="1600" kern="1200"/>
            <a:t>Liao</a:t>
          </a:r>
          <a:r>
            <a:rPr lang="zh-TW" sz="1600" kern="1200"/>
            <a:t>等人</a:t>
          </a:r>
          <a:r>
            <a:rPr lang="en-US" sz="1600" kern="1200"/>
            <a:t>(2015)</a:t>
          </a:r>
          <a:r>
            <a:rPr lang="zh-TW" sz="1600" kern="1200"/>
            <a:t>研究發現，台灣健康促進學校計畫較少建立社會環境、建立學校社區關係、強化健康政策，未來應加強校園口腔保健政策及與社區牙醫醫療資源的聯結。</a:t>
          </a:r>
        </a:p>
      </dsp:txBody>
      <dsp:txXfrm>
        <a:off x="5307638" y="761230"/>
        <a:ext cx="6241029" cy="3124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B6B5E-615C-4138-BCBC-298CBD49A171}">
      <dsp:nvSpPr>
        <dsp:cNvPr id="0" name=""/>
        <dsp:cNvSpPr/>
      </dsp:nvSpPr>
      <dsp:spPr>
        <a:xfrm>
          <a:off x="0" y="402417"/>
          <a:ext cx="11577860" cy="4340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571" tIns="541528" rIns="898571" bIns="184912" numCol="1" spcCol="1270" anchor="t" anchorCtr="0">
          <a:noAutofit/>
        </a:bodyPr>
        <a:lstStyle/>
        <a:p>
          <a:pPr marL="228600" lvl="1" indent="-228600" algn="l" defTabSz="1155700">
            <a:lnSpc>
              <a:spcPct val="90000"/>
            </a:lnSpc>
            <a:spcBef>
              <a:spcPct val="0"/>
            </a:spcBef>
            <a:spcAft>
              <a:spcPct val="15000"/>
            </a:spcAft>
            <a:buChar char="•"/>
          </a:pPr>
          <a:r>
            <a:rPr lang="zh-TW" sz="2600" kern="1200" dirty="0"/>
            <a:t>不論有無獲獎的國小學童</a:t>
          </a:r>
          <a:r>
            <a:rPr lang="zh-TW" sz="2600" b="1" kern="1200" dirty="0"/>
            <a:t>刷牙行為</a:t>
          </a:r>
          <a:r>
            <a:rPr lang="zh-TW" sz="2600" kern="1200" dirty="0"/>
            <a:t>，每日刷牙至少三次的比率均在</a:t>
          </a:r>
          <a:r>
            <a:rPr lang="en-US" sz="2600" kern="1200" dirty="0"/>
            <a:t>60%</a:t>
          </a:r>
          <a:r>
            <a:rPr lang="zh-TW" sz="2600" kern="1200" dirty="0"/>
            <a:t>以上，無顯著差異。由於</a:t>
          </a:r>
          <a:r>
            <a:rPr lang="zh-TW" sz="2600" b="1" kern="1200" dirty="0"/>
            <a:t>口腔保健</a:t>
          </a:r>
          <a:r>
            <a:rPr lang="zh-TW" sz="2600" kern="1200" dirty="0"/>
            <a:t>是目前台灣地區推動</a:t>
          </a:r>
          <a:r>
            <a:rPr lang="zh-TW" sz="2600" b="1" kern="1200" dirty="0"/>
            <a:t>國小健康促進學校計畫的必選議題</a:t>
          </a:r>
          <a:r>
            <a:rPr lang="zh-TW" sz="2600" kern="1200" dirty="0"/>
            <a:t>，國小校園非常強調學生餐後刷牙習慣，所以超過</a:t>
          </a:r>
          <a:r>
            <a:rPr lang="en-US" sz="2600" kern="1200" dirty="0"/>
            <a:t>60%</a:t>
          </a:r>
          <a:r>
            <a:rPr lang="zh-TW" sz="2600" kern="1200" dirty="0"/>
            <a:t>國小學生有三餐後刷牙習慣；然而</a:t>
          </a:r>
          <a:r>
            <a:rPr lang="zh-TW" sz="2600" b="1" kern="1200" dirty="0"/>
            <a:t>國高中生卻不然</a:t>
          </a:r>
          <a:r>
            <a:rPr lang="zh-TW" sz="2600" kern="1200" dirty="0"/>
            <a:t>，三餐</a:t>
          </a:r>
          <a:r>
            <a:rPr lang="zh-TW" sz="2600" b="1" kern="1200" dirty="0"/>
            <a:t>刷牙比例</a:t>
          </a:r>
          <a:r>
            <a:rPr lang="zh-TW" sz="2600" kern="1200" dirty="0"/>
            <a:t>比國小學生</a:t>
          </a:r>
          <a:r>
            <a:rPr lang="zh-TW" sz="2600" b="1" kern="1200" dirty="0"/>
            <a:t>低</a:t>
          </a:r>
          <a:r>
            <a:rPr lang="zh-TW" sz="2600" kern="1200" dirty="0"/>
            <a:t>很多，而獲獎學校</a:t>
          </a:r>
          <a:r>
            <a:rPr lang="en-US" sz="2600" kern="1200" dirty="0"/>
            <a:t>(25.83%)</a:t>
          </a:r>
          <a:r>
            <a:rPr lang="zh-TW" sz="2600" kern="1200" dirty="0"/>
            <a:t>顯著優於未獲獎學校</a:t>
          </a:r>
          <a:r>
            <a:rPr lang="en-US" sz="2600" kern="1200" dirty="0"/>
            <a:t>(16.92%)</a:t>
          </a:r>
          <a:r>
            <a:rPr lang="zh-TW" sz="2600" kern="1200" dirty="0"/>
            <a:t>。</a:t>
          </a:r>
        </a:p>
        <a:p>
          <a:pPr marL="228600" lvl="1" indent="-228600" algn="l" defTabSz="1155700">
            <a:lnSpc>
              <a:spcPct val="90000"/>
            </a:lnSpc>
            <a:spcBef>
              <a:spcPct val="0"/>
            </a:spcBef>
            <a:spcAft>
              <a:spcPct val="15000"/>
            </a:spcAft>
            <a:buChar char="•"/>
          </a:pPr>
          <a:endParaRPr lang="zh-TW" altLang="en-US" sz="2600" kern="1200" dirty="0"/>
        </a:p>
        <a:p>
          <a:pPr marL="228600" lvl="1" indent="-228600" algn="l" defTabSz="1155700">
            <a:lnSpc>
              <a:spcPct val="90000"/>
            </a:lnSpc>
            <a:spcBef>
              <a:spcPct val="0"/>
            </a:spcBef>
            <a:spcAft>
              <a:spcPct val="15000"/>
            </a:spcAft>
            <a:buChar char="•"/>
          </a:pPr>
          <a:r>
            <a:rPr lang="zh-TW" altLang="en-US" sz="2600" kern="1200" dirty="0"/>
            <a:t>積極推動健康促進學校是有助於提升國高中生刷牙習慣的養成，</a:t>
          </a:r>
          <a:r>
            <a:rPr lang="zh-TW" altLang="en-US" sz="2600" b="1" kern="1200" dirty="0"/>
            <a:t>口腔保健</a:t>
          </a:r>
          <a:r>
            <a:rPr lang="zh-TW" altLang="en-US" sz="2600" kern="1200" dirty="0"/>
            <a:t>應該</a:t>
          </a:r>
          <a:r>
            <a:rPr lang="zh-TW" altLang="en-US" sz="2600" b="1" kern="1200" dirty="0"/>
            <a:t>列為</a:t>
          </a:r>
          <a:r>
            <a:rPr lang="zh-TW" altLang="en-US" sz="2600" kern="1200" dirty="0"/>
            <a:t>國高中生推動健康促進學校的</a:t>
          </a:r>
          <a:r>
            <a:rPr lang="zh-TW" altLang="en-US" sz="2600" b="1" kern="1200" dirty="0"/>
            <a:t>必選議題</a:t>
          </a:r>
          <a:r>
            <a:rPr lang="zh-TW" altLang="en-US" sz="2600" kern="1200" dirty="0"/>
            <a:t>。</a:t>
          </a:r>
        </a:p>
      </dsp:txBody>
      <dsp:txXfrm>
        <a:off x="0" y="402417"/>
        <a:ext cx="11577860" cy="4340700"/>
      </dsp:txXfrm>
    </dsp:sp>
    <dsp:sp modelId="{D9982251-1E56-41D7-9D79-16E8BC34D11E}">
      <dsp:nvSpPr>
        <dsp:cNvPr id="0" name=""/>
        <dsp:cNvSpPr/>
      </dsp:nvSpPr>
      <dsp:spPr>
        <a:xfrm>
          <a:off x="578893" y="18657"/>
          <a:ext cx="8104502" cy="767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6331" tIns="0" rIns="306331" bIns="0" numCol="1" spcCol="1270" anchor="ctr" anchorCtr="0">
          <a:noAutofit/>
        </a:bodyPr>
        <a:lstStyle/>
        <a:p>
          <a:pPr marL="0" lvl="0" indent="0" algn="l" defTabSz="1155700">
            <a:lnSpc>
              <a:spcPct val="90000"/>
            </a:lnSpc>
            <a:spcBef>
              <a:spcPct val="0"/>
            </a:spcBef>
            <a:spcAft>
              <a:spcPct val="35000"/>
            </a:spcAft>
            <a:buNone/>
          </a:pPr>
          <a:r>
            <a:rPr lang="zh-TW" altLang="en-US" sz="2600" kern="1200" dirty="0"/>
            <a:t>比較有無認證獲獎學校學生之口腔保健行為，發現：</a:t>
          </a:r>
        </a:p>
      </dsp:txBody>
      <dsp:txXfrm>
        <a:off x="616360" y="56124"/>
        <a:ext cx="8029568"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9974B-A177-4D5A-87F2-155A6464A952}" type="datetimeFigureOut">
              <a:rPr lang="zh-TW" altLang="en-US" smtClean="0"/>
              <a:t>2020/5/11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F0221-F306-4A96-B41E-2A741C728E11}" type="slidenum">
              <a:rPr lang="zh-TW" altLang="en-US" smtClean="0"/>
              <a:t>‹#›</a:t>
            </a:fld>
            <a:endParaRPr lang="zh-TW" altLang="en-US"/>
          </a:p>
        </p:txBody>
      </p:sp>
    </p:spTree>
    <p:extLst>
      <p:ext uri="{BB962C8B-B14F-4D97-AF65-F5344CB8AC3E}">
        <p14:creationId xmlns:p14="http://schemas.microsoft.com/office/powerpoint/2010/main" val="142682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E7F0221-F306-4A96-B41E-2A741C728E11}" type="slidenum">
              <a:rPr lang="zh-TW" altLang="en-US" smtClean="0"/>
              <a:t>2</a:t>
            </a:fld>
            <a:endParaRPr lang="zh-TW" altLang="en-US"/>
          </a:p>
        </p:txBody>
      </p:sp>
    </p:spTree>
    <p:extLst>
      <p:ext uri="{BB962C8B-B14F-4D97-AF65-F5344CB8AC3E}">
        <p14:creationId xmlns:p14="http://schemas.microsoft.com/office/powerpoint/2010/main" val="35041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E7F0221-F306-4A96-B41E-2A741C728E11}" type="slidenum">
              <a:rPr lang="zh-TW" altLang="en-US" smtClean="0"/>
              <a:t>12</a:t>
            </a:fld>
            <a:endParaRPr lang="zh-TW" altLang="en-US"/>
          </a:p>
        </p:txBody>
      </p:sp>
    </p:spTree>
    <p:extLst>
      <p:ext uri="{BB962C8B-B14F-4D97-AF65-F5344CB8AC3E}">
        <p14:creationId xmlns:p14="http://schemas.microsoft.com/office/powerpoint/2010/main" val="169611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0E65B3-8A59-4DE6-A64F-AC74D08B787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3EC3B19-E035-43B1-B7F4-8EA265C53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F5D0124-7076-416F-9828-529C90028876}"/>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2144901C-E438-46B5-AA67-544CD606095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A5F905A-3D4F-41F0-ABC6-E167C027C34E}"/>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334233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286F11-A8FD-45C7-9E46-0CBBC27FDEB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369D156-D67C-4A05-A4AE-E4058EB7F32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90E0F7-F6C1-45EC-A554-E1BAF83FDA27}"/>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8BB600F6-5AAC-4193-B3FD-6C371AB35D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4D5E027-CD20-4C20-AB41-BBDCD43A8A1F}"/>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215062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0A5A5E0-D2CA-4649-877C-23EB633C932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B7BF6CE-331A-4B3F-81FF-E05B6269987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A7343D0-B924-492C-BC5A-39836CAAD8AB}"/>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17809DD3-241A-47A1-AC28-9AE8CBB3FCC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089BD89-151E-4FD5-88AD-6481809EEB26}"/>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252637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31904" y="3525012"/>
            <a:ext cx="6960096" cy="1440160"/>
          </a:xfrm>
          <a:prstGeom prst="rect">
            <a:avLst/>
          </a:prstGeom>
        </p:spPr>
        <p:txBody>
          <a:bodyPr anchor="ctr"/>
          <a:lstStyle>
            <a:lvl1pPr marL="0" indent="0" algn="l">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sz="48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5231904" y="4965171"/>
            <a:ext cx="6959899" cy="672075"/>
          </a:xfrm>
          <a:prstGeom prst="rect">
            <a:avLst/>
          </a:prstGeom>
        </p:spPr>
        <p:txBody>
          <a:bodyPr anchor="ctr"/>
          <a:lstStyle>
            <a:lvl1pPr marL="0" indent="0" algn="l">
              <a:lnSpc>
                <a:spcPct val="100000"/>
              </a:lnSpc>
              <a:buNone/>
              <a:defRPr sz="1867"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04442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2169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02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CCE0AD-60EF-4535-BB67-3715CAE9120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437B168-8BA7-4D33-9963-C45A64E7113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B3E0C7-59DD-4D50-8D6B-A089A6958270}"/>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D9383C90-E0FB-4E4C-A10B-869F9943FBC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16A682F-6AFE-491E-A459-9C71ADA65394}"/>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21871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6C282B-6180-47B0-899A-91C4BD791B5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47688BB-CF62-4CC3-80BD-3C795AA2A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B7DB237-BA21-4FCE-B1F2-C1CC5E7C7C3B}"/>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01498528-B738-4CBA-9F8E-73B2080A4E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8FD8DEF-C5EE-4D48-AF97-2D08A8048E12}"/>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186585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258B6F-3F87-401F-BDDA-F8F0F1A95A6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1284B3-CD18-44EB-8801-89A193A68E6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B6CEA05-E4A6-4578-8DA0-E9D4FEEE8A1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9F312941-6DA1-48AC-97BA-E08540D5D8EC}"/>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6" name="頁尾版面配置區 5">
            <a:extLst>
              <a:ext uri="{FF2B5EF4-FFF2-40B4-BE49-F238E27FC236}">
                <a16:creationId xmlns:a16="http://schemas.microsoft.com/office/drawing/2014/main" id="{7E7907C1-8337-4064-9037-4AF2A309307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8B6BBB6-1803-404F-A704-83C5516CFBA3}"/>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391400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9725DC-DBED-440E-A838-5646D07C098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D503D24-658D-4429-B6AB-6CDE810A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33DCBF22-1173-4E66-8769-27A7C6A55CA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FA52563-A973-4D76-940F-7F6D3630A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9150D54-D2C9-493B-8314-CD6CAA27DE1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058E6F2-732C-4970-B44B-13683DD9B455}"/>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8" name="頁尾版面配置區 7">
            <a:extLst>
              <a:ext uri="{FF2B5EF4-FFF2-40B4-BE49-F238E27FC236}">
                <a16:creationId xmlns:a16="http://schemas.microsoft.com/office/drawing/2014/main" id="{D5B406A7-7812-4814-958C-3E8B47D26FB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027A6E7-27EC-41FA-8380-F94F2DE246A7}"/>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53709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7FAE20-E0D7-4C1D-B803-F7303377221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EB2BB79-0D86-4432-976E-49BE16B7954C}"/>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4" name="頁尾版面配置區 3">
            <a:extLst>
              <a:ext uri="{FF2B5EF4-FFF2-40B4-BE49-F238E27FC236}">
                <a16:creationId xmlns:a16="http://schemas.microsoft.com/office/drawing/2014/main" id="{DC893C5C-9753-45F6-A29C-68B1C1C18BF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458642C-21A0-49F3-987C-3067A27B37E1}"/>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348811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B1BE59E-B10A-4C4B-9B22-5D09D279726B}"/>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3" name="頁尾版面配置區 2">
            <a:extLst>
              <a:ext uri="{FF2B5EF4-FFF2-40B4-BE49-F238E27FC236}">
                <a16:creationId xmlns:a16="http://schemas.microsoft.com/office/drawing/2014/main" id="{90876EB7-2065-441A-BBDD-CED6FA69E33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2D5CBD8-EFEC-410A-8639-4CC464F36BC7}"/>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41045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E54509-12F4-4417-8A52-10DD0F24618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640A1CF-331C-4D72-BCAD-265AF4A2A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4903B36-3F21-4246-808E-AA42BB82D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C147E60-644F-48EE-91F0-E52327180353}"/>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6" name="頁尾版面配置區 5">
            <a:extLst>
              <a:ext uri="{FF2B5EF4-FFF2-40B4-BE49-F238E27FC236}">
                <a16:creationId xmlns:a16="http://schemas.microsoft.com/office/drawing/2014/main" id="{8325D8DD-1479-4646-9D58-FE5E158B7D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ACC414-E48E-4FF0-A3B8-AB6A5BF5090C}"/>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80149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A6A0F8-AEB5-4346-B088-A04E19AFEE4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B23FE35-3AEC-467F-9382-B2D0115AD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99A6402-FB96-430A-B652-42AE59F0E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98557F80-0F8C-4C81-BEB3-8C45B39A8256}"/>
              </a:ext>
            </a:extLst>
          </p:cNvPr>
          <p:cNvSpPr>
            <a:spLocks noGrp="1"/>
          </p:cNvSpPr>
          <p:nvPr>
            <p:ph type="dt" sz="half" idx="10"/>
          </p:nvPr>
        </p:nvSpPr>
        <p:spPr/>
        <p:txBody>
          <a:bodyPr/>
          <a:lstStyle/>
          <a:p>
            <a:fld id="{C8909D2D-CAA9-4530-9A9D-AA240BB6FCCA}" type="datetimeFigureOut">
              <a:rPr lang="zh-TW" altLang="en-US" smtClean="0"/>
              <a:t>2020/5/11</a:t>
            </a:fld>
            <a:endParaRPr lang="zh-TW" altLang="en-US"/>
          </a:p>
        </p:txBody>
      </p:sp>
      <p:sp>
        <p:nvSpPr>
          <p:cNvPr id="6" name="頁尾版面配置區 5">
            <a:extLst>
              <a:ext uri="{FF2B5EF4-FFF2-40B4-BE49-F238E27FC236}">
                <a16:creationId xmlns:a16="http://schemas.microsoft.com/office/drawing/2014/main" id="{D63202EE-AD69-47CD-B9F4-4AD8F42DD4B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8290D2F-AF4C-47BF-A50C-7713BBBD8528}"/>
              </a:ext>
            </a:extLst>
          </p:cNvPr>
          <p:cNvSpPr>
            <a:spLocks noGrp="1"/>
          </p:cNvSpPr>
          <p:nvPr>
            <p:ph type="sldNum" sz="quarter" idx="12"/>
          </p:nvPr>
        </p:nvSpPr>
        <p:spPr/>
        <p:txBody>
          <a:body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105703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2C2BD48-1CF8-4CB6-8304-623EB5392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029B29A-4302-46B2-9164-F1CD004C2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1FAB4A-72B8-4918-BF48-044C0F1C4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09D2D-CAA9-4530-9A9D-AA240BB6FCCA}" type="datetimeFigureOut">
              <a:rPr lang="zh-TW" altLang="en-US" smtClean="0"/>
              <a:t>2020/5/11</a:t>
            </a:fld>
            <a:endParaRPr lang="zh-TW" altLang="en-US"/>
          </a:p>
        </p:txBody>
      </p:sp>
      <p:sp>
        <p:nvSpPr>
          <p:cNvPr id="5" name="頁尾版面配置區 4">
            <a:extLst>
              <a:ext uri="{FF2B5EF4-FFF2-40B4-BE49-F238E27FC236}">
                <a16:creationId xmlns:a16="http://schemas.microsoft.com/office/drawing/2014/main" id="{7B211601-1EC4-4DF2-8490-B8FB5C28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3EE7271-27F8-4FD4-982E-621F810C4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7A34D-D6AD-4068-B207-83104C5D6081}" type="slidenum">
              <a:rPr lang="zh-TW" altLang="en-US" smtClean="0"/>
              <a:t>‹#›</a:t>
            </a:fld>
            <a:endParaRPr lang="zh-TW" altLang="en-US"/>
          </a:p>
        </p:txBody>
      </p:sp>
    </p:spTree>
    <p:extLst>
      <p:ext uri="{BB962C8B-B14F-4D97-AF65-F5344CB8AC3E}">
        <p14:creationId xmlns:p14="http://schemas.microsoft.com/office/powerpoint/2010/main" val="106490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FBA6D1FD-76E6-4AAB-A48A-AA9925F6817D}"/>
              </a:ext>
            </a:extLst>
          </p:cNvPr>
          <p:cNvSpPr txBox="1">
            <a:spLocks/>
          </p:cNvSpPr>
          <p:nvPr/>
        </p:nvSpPr>
        <p:spPr>
          <a:xfrm>
            <a:off x="664934" y="2253194"/>
            <a:ext cx="11336054" cy="1291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6000" b="1" dirty="0">
                <a:latin typeface="微軟正黑體" panose="020B0604030504040204" pitchFamily="34" charset="-120"/>
                <a:ea typeface="微軟正黑體" panose="020B0604030504040204" pitchFamily="34" charset="-120"/>
              </a:rPr>
              <a:t>探討健康促進學校國際認證成效：</a:t>
            </a:r>
          </a:p>
        </p:txBody>
      </p:sp>
      <p:sp>
        <p:nvSpPr>
          <p:cNvPr id="12" name="副標題 2">
            <a:extLst>
              <a:ext uri="{FF2B5EF4-FFF2-40B4-BE49-F238E27FC236}">
                <a16:creationId xmlns:a16="http://schemas.microsoft.com/office/drawing/2014/main" id="{E59834AE-6594-407D-8326-25E9E90C46E9}"/>
              </a:ext>
            </a:extLst>
          </p:cNvPr>
          <p:cNvSpPr txBox="1">
            <a:spLocks/>
          </p:cNvSpPr>
          <p:nvPr/>
        </p:nvSpPr>
        <p:spPr>
          <a:xfrm>
            <a:off x="64008" y="5285198"/>
            <a:ext cx="12127992" cy="1033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200" dirty="0">
                <a:latin typeface="微軟正黑體" panose="020B0604030504040204" pitchFamily="34" charset="-120"/>
                <a:ea typeface="微軟正黑體" panose="020B0604030504040204" pitchFamily="34" charset="-120"/>
              </a:rPr>
              <a:t>陳富莉、邱詩揚、陸玓玲、王英偉（</a:t>
            </a:r>
            <a:r>
              <a:rPr lang="en-US" altLang="zh-TW" sz="2200" dirty="0">
                <a:latin typeface="微軟正黑體" panose="020B0604030504040204" pitchFamily="34" charset="-120"/>
                <a:ea typeface="微軟正黑體" panose="020B0604030504040204" pitchFamily="34" charset="-120"/>
              </a:rPr>
              <a:t>2020</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0" indent="0">
              <a:buNone/>
            </a:pPr>
            <a:r>
              <a:rPr lang="zh-TW" altLang="en-US" sz="2200" dirty="0">
                <a:latin typeface="微軟正黑體" panose="020B0604030504040204" pitchFamily="34" charset="-120"/>
                <a:ea typeface="微軟正黑體" panose="020B0604030504040204" pitchFamily="34" charset="-120"/>
              </a:rPr>
              <a:t>探討健康促進學校國際認證成效：從學生健康行為表現之觀點。台灣衛誌，</a:t>
            </a:r>
            <a:r>
              <a:rPr lang="en-US" altLang="zh-TW" sz="2200" dirty="0">
                <a:latin typeface="微軟正黑體" panose="020B0604030504040204" pitchFamily="34" charset="-120"/>
                <a:ea typeface="微軟正黑體" panose="020B0604030504040204" pitchFamily="34" charset="-120"/>
              </a:rPr>
              <a:t>39</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27-40</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13" name="標題 1">
            <a:extLst>
              <a:ext uri="{FF2B5EF4-FFF2-40B4-BE49-F238E27FC236}">
                <a16:creationId xmlns:a16="http://schemas.microsoft.com/office/drawing/2014/main" id="{3F8D2511-BC2F-4AD2-B81F-68CAA1CEACFD}"/>
              </a:ext>
            </a:extLst>
          </p:cNvPr>
          <p:cNvSpPr txBox="1">
            <a:spLocks/>
          </p:cNvSpPr>
          <p:nvPr/>
        </p:nvSpPr>
        <p:spPr>
          <a:xfrm>
            <a:off x="427973" y="3252561"/>
            <a:ext cx="11336054" cy="10332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從學生健康行為表現之觀點</a:t>
            </a:r>
          </a:p>
        </p:txBody>
      </p:sp>
    </p:spTree>
    <p:extLst>
      <p:ext uri="{BB962C8B-B14F-4D97-AF65-F5344CB8AC3E}">
        <p14:creationId xmlns:p14="http://schemas.microsoft.com/office/powerpoint/2010/main" val="29718413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8CFF551B-83DB-4AC7-8AAA-EC3D0FEFB375}"/>
              </a:ext>
            </a:extLst>
          </p:cNvPr>
          <p:cNvGraphicFramePr>
            <a:graphicFrameLocks noGrp="1"/>
          </p:cNvGraphicFramePr>
          <p:nvPr>
            <p:extLst>
              <p:ext uri="{D42A27DB-BD31-4B8C-83A1-F6EECF244321}">
                <p14:modId xmlns:p14="http://schemas.microsoft.com/office/powerpoint/2010/main" val="3037352145"/>
              </p:ext>
            </p:extLst>
          </p:nvPr>
        </p:nvGraphicFramePr>
        <p:xfrm>
          <a:off x="471340" y="1432874"/>
          <a:ext cx="11283885" cy="4659045"/>
        </p:xfrm>
        <a:graphic>
          <a:graphicData uri="http://schemas.openxmlformats.org/drawingml/2006/table">
            <a:tbl>
              <a:tblPr firstRow="1" bandRow="1">
                <a:tableStyleId>{74C1A8A3-306A-4EB7-A6B1-4F7E0EB9C5D6}</a:tableStyleId>
              </a:tblPr>
              <a:tblGrid>
                <a:gridCol w="1917111">
                  <a:extLst>
                    <a:ext uri="{9D8B030D-6E8A-4147-A177-3AD203B41FA5}">
                      <a16:colId xmlns:a16="http://schemas.microsoft.com/office/drawing/2014/main" val="3814369693"/>
                    </a:ext>
                  </a:extLst>
                </a:gridCol>
                <a:gridCol w="2739730">
                  <a:extLst>
                    <a:ext uri="{9D8B030D-6E8A-4147-A177-3AD203B41FA5}">
                      <a16:colId xmlns:a16="http://schemas.microsoft.com/office/drawing/2014/main" val="3486656545"/>
                    </a:ext>
                  </a:extLst>
                </a:gridCol>
                <a:gridCol w="3512459">
                  <a:extLst>
                    <a:ext uri="{9D8B030D-6E8A-4147-A177-3AD203B41FA5}">
                      <a16:colId xmlns:a16="http://schemas.microsoft.com/office/drawing/2014/main" val="102081765"/>
                    </a:ext>
                  </a:extLst>
                </a:gridCol>
                <a:gridCol w="3114585">
                  <a:extLst>
                    <a:ext uri="{9D8B030D-6E8A-4147-A177-3AD203B41FA5}">
                      <a16:colId xmlns:a16="http://schemas.microsoft.com/office/drawing/2014/main" val="288209433"/>
                    </a:ext>
                  </a:extLst>
                </a:gridCol>
              </a:tblGrid>
              <a:tr h="703604">
                <a:tc gridSpan="3">
                  <a:txBody>
                    <a:bodyPr/>
                    <a:lstStyle/>
                    <a:p>
                      <a:r>
                        <a:rPr lang="zh-TW" altLang="en-US" sz="2000" dirty="0"/>
                        <a:t>變項種類</a:t>
                      </a:r>
                      <a:endParaRPr lang="en-US" altLang="zh-TW"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800" dirty="0"/>
                    </a:p>
                  </a:txBody>
                  <a:tcPr/>
                </a:tc>
                <a:tc hMerge="1">
                  <a:txBody>
                    <a:bodyPr/>
                    <a:lstStyle/>
                    <a:p>
                      <a:endParaRPr lang="zh-TW" altLang="en-US"/>
                    </a:p>
                  </a:txBody>
                  <a:tcPr/>
                </a:tc>
                <a:tc>
                  <a:txBody>
                    <a:bodyPr/>
                    <a:lstStyle/>
                    <a:p>
                      <a:pPr algn="ctr"/>
                      <a:r>
                        <a:rPr lang="zh-TW" altLang="en-US" sz="2000" dirty="0"/>
                        <a:t>參考來源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506381"/>
                  </a:ext>
                </a:extLst>
              </a:tr>
              <a:tr h="951526">
                <a:tc>
                  <a:txBody>
                    <a:bodyPr/>
                    <a:lstStyle/>
                    <a:p>
                      <a:pPr algn="l"/>
                      <a:r>
                        <a:rPr lang="zh-TW" altLang="en-US" sz="1800" dirty="0"/>
                        <a:t>控制變項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社會人口學背景資料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學生性別、父母教育程度、父母親婚姻狀態、居住地區別集居住城鄉別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zh-TW" altLang="en-US" sz="1800" dirty="0"/>
                        <a:t>採用「台灣健康促進學校申請認證後之師生健康行為調查計畫」之自填式問卷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724905"/>
                  </a:ext>
                </a:extLst>
              </a:tr>
              <a:tr h="406261">
                <a:tc rowSpan="2">
                  <a:txBody>
                    <a:bodyPr/>
                    <a:lstStyle/>
                    <a:p>
                      <a:pPr algn="l"/>
                      <a:r>
                        <a:rPr lang="zh-TW" altLang="en-US" sz="1800" dirty="0"/>
                        <a:t>自變項（共</a:t>
                      </a:r>
                      <a:r>
                        <a:rPr lang="en-US" altLang="zh-TW" sz="1800" dirty="0"/>
                        <a:t>2</a:t>
                      </a:r>
                      <a:r>
                        <a:rPr lang="zh-TW" altLang="en-US" sz="1800" dirty="0"/>
                        <a:t>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認證獲獎學校（金、銀、銅質獎）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vMerge="1">
                  <a:txBody>
                    <a:bodyPr/>
                    <a:lstStyle/>
                    <a:p>
                      <a:endParaRPr lang="zh-TW" altLang="en-US" sz="1800" dirty="0"/>
                    </a:p>
                  </a:txBody>
                  <a:tcPr/>
                </a:tc>
                <a:extLst>
                  <a:ext uri="{0D108BD9-81ED-4DB2-BD59-A6C34878D82A}">
                    <a16:rowId xmlns:a16="http://schemas.microsoft.com/office/drawing/2014/main" val="453464687"/>
                  </a:ext>
                </a:extLst>
              </a:tr>
              <a:tr h="406261">
                <a:tc vMerge="1">
                  <a:txBody>
                    <a:bodyPr/>
                    <a:lstStyle/>
                    <a:p>
                      <a:endParaRPr lang="zh-TW" altLang="en-US" sz="18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認證未獲獎學校（其他）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vMerge="1">
                  <a:txBody>
                    <a:bodyPr/>
                    <a:lstStyle/>
                    <a:p>
                      <a:endParaRPr lang="zh-TW" altLang="en-US" sz="1800" dirty="0"/>
                    </a:p>
                  </a:txBody>
                  <a:tcPr/>
                </a:tc>
                <a:extLst>
                  <a:ext uri="{0D108BD9-81ED-4DB2-BD59-A6C34878D82A}">
                    <a16:rowId xmlns:a16="http://schemas.microsoft.com/office/drawing/2014/main" val="1662433553"/>
                  </a:ext>
                </a:extLst>
              </a:tr>
              <a:tr h="123986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依變項（共</a:t>
                      </a:r>
                      <a:r>
                        <a:rPr lang="en-US" altLang="zh-TW" sz="1800" dirty="0"/>
                        <a:t>11</a:t>
                      </a:r>
                      <a:r>
                        <a:rPr lang="zh-TW" altLang="en-US" sz="1800" dirty="0"/>
                        <a:t>項）</a:t>
                      </a:r>
                    </a:p>
                    <a:p>
                      <a:pPr algn="l"/>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t>11</a:t>
                      </a:r>
                      <a:r>
                        <a:rPr lang="zh-TW" altLang="en-US" sz="1800" dirty="0"/>
                        <a:t>項促進健康與危害行為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t>早餐、蔬菜、水果、運動、睡眠、熬夜、刷牙行為、吃甜食、吸菸行為</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1800" dirty="0"/>
                        <a:t>參考美國</a:t>
                      </a:r>
                      <a:r>
                        <a:rPr lang="en-US" altLang="zh-TW" sz="1800" dirty="0"/>
                        <a:t>CDC</a:t>
                      </a:r>
                      <a:r>
                        <a:rPr lang="zh-TW" altLang="en-US" sz="1800" dirty="0"/>
                        <a:t>發展的</a:t>
                      </a:r>
                      <a:r>
                        <a:rPr lang="en-US" altLang="zh-TW" sz="1800" dirty="0"/>
                        <a:t>2012</a:t>
                      </a:r>
                      <a:r>
                        <a:rPr lang="zh-TW" altLang="en-US" sz="1800" dirty="0"/>
                        <a:t> </a:t>
                      </a:r>
                      <a:r>
                        <a:rPr lang="en-US" altLang="zh-TW" sz="1800" dirty="0"/>
                        <a:t>TW</a:t>
                      </a:r>
                      <a:r>
                        <a:rPr lang="zh-TW" altLang="en-US" sz="1800" dirty="0"/>
                        <a:t> </a:t>
                      </a:r>
                      <a:r>
                        <a:rPr lang="en-US" altLang="zh-TW" sz="1800" dirty="0"/>
                        <a:t>Global</a:t>
                      </a:r>
                      <a:r>
                        <a:rPr lang="zh-TW" altLang="en-US" sz="1800" dirty="0"/>
                        <a:t> </a:t>
                      </a:r>
                      <a:r>
                        <a:rPr lang="en-US" altLang="zh-TW" sz="1800" dirty="0"/>
                        <a:t>School-based</a:t>
                      </a:r>
                      <a:r>
                        <a:rPr lang="zh-TW" altLang="en-US" sz="1800" dirty="0"/>
                        <a:t> </a:t>
                      </a:r>
                      <a:r>
                        <a:rPr lang="en-US" altLang="zh-TW" sz="1800" dirty="0"/>
                        <a:t>Student</a:t>
                      </a:r>
                      <a:r>
                        <a:rPr lang="zh-TW" altLang="en-US" sz="1800" dirty="0"/>
                        <a:t> </a:t>
                      </a:r>
                      <a:r>
                        <a:rPr lang="en-US" altLang="zh-TW" sz="1800" dirty="0"/>
                        <a:t>Health</a:t>
                      </a:r>
                      <a:r>
                        <a:rPr lang="zh-TW" altLang="en-US" sz="1800" dirty="0"/>
                        <a:t> </a:t>
                      </a:r>
                      <a:r>
                        <a:rPr lang="en-US" altLang="zh-TW" sz="1800" dirty="0"/>
                        <a:t>Survey</a:t>
                      </a:r>
                      <a:r>
                        <a:rPr lang="zh-TW" altLang="en-US" sz="1800" dirty="0"/>
                        <a:t> </a:t>
                      </a:r>
                      <a:r>
                        <a:rPr lang="en-US" altLang="zh-TW" sz="1800" dirty="0"/>
                        <a:t>(2012</a:t>
                      </a:r>
                      <a:r>
                        <a:rPr lang="zh-TW" altLang="en-US" sz="1800" dirty="0"/>
                        <a:t> </a:t>
                      </a:r>
                      <a:r>
                        <a:rPr lang="en-US" altLang="zh-TW" sz="1800" dirty="0"/>
                        <a:t>TW</a:t>
                      </a:r>
                      <a:r>
                        <a:rPr lang="zh-TW" altLang="en-US" sz="1800" dirty="0"/>
                        <a:t> </a:t>
                      </a:r>
                      <a:r>
                        <a:rPr lang="en-US" altLang="zh-TW" sz="1800" dirty="0"/>
                        <a:t>GSHS)</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913202"/>
                  </a:ext>
                </a:extLst>
              </a:tr>
              <a:tr h="951526">
                <a:tc vMerge="1">
                  <a:txBody>
                    <a:bodyPr/>
                    <a:lstStyle/>
                    <a:p>
                      <a:endParaRPr lang="zh-TW" altLang="en-US" sz="1800" dirty="0"/>
                    </a:p>
                  </a:txBody>
                  <a:tcPr/>
                </a:tc>
                <a:tc vMerge="1">
                  <a:txBody>
                    <a:bodyPr/>
                    <a:lstStyle/>
                    <a:p>
                      <a:endParaRPr lang="zh-TW" altLang="en-US" sz="1800" dirty="0"/>
                    </a:p>
                  </a:txBody>
                  <a:tcPr/>
                </a:tc>
                <a:tc>
                  <a:txBody>
                    <a:bodyPr/>
                    <a:lstStyle/>
                    <a:p>
                      <a:r>
                        <a:rPr lang="zh-TW" altLang="en-US" sz="1800" dirty="0"/>
                        <a:t>被霸凌經驗</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en-US" sz="1800" dirty="0"/>
                        <a:t>參考國建署委託計畫青年世代健康行為長期追蹤調查之量表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302948"/>
                  </a:ext>
                </a:extLst>
              </a:tr>
            </a:tbl>
          </a:graphicData>
        </a:graphic>
      </p:graphicFrame>
      <p:sp>
        <p:nvSpPr>
          <p:cNvPr id="11" name="文字方塊 10">
            <a:extLst>
              <a:ext uri="{FF2B5EF4-FFF2-40B4-BE49-F238E27FC236}">
                <a16:creationId xmlns:a16="http://schemas.microsoft.com/office/drawing/2014/main" id="{FA2E2B54-02DE-4A98-8D0F-A0A4F099FDB8}"/>
              </a:ext>
            </a:extLst>
          </p:cNvPr>
          <p:cNvSpPr txBox="1"/>
          <p:nvPr/>
        </p:nvSpPr>
        <p:spPr>
          <a:xfrm>
            <a:off x="471341" y="766081"/>
            <a:ext cx="3487917" cy="400110"/>
          </a:xfrm>
          <a:prstGeom prst="rect">
            <a:avLst/>
          </a:prstGeom>
          <a:noFill/>
        </p:spPr>
        <p:txBody>
          <a:bodyPr wrap="square" rtlCol="0">
            <a:spAutoFit/>
          </a:bodyPr>
          <a:lstStyle/>
          <a:p>
            <a:pPr marL="342900" indent="-342900">
              <a:buFont typeface="+mj-ea"/>
              <a:buAutoNum type="ea1ChtPeriod" startAt="2"/>
            </a:pPr>
            <a:r>
              <a:rPr lang="zh-TW" altLang="en-US" sz="2000" b="1" dirty="0"/>
              <a:t>研究工具（問卷）</a:t>
            </a:r>
          </a:p>
        </p:txBody>
      </p:sp>
    </p:spTree>
    <p:extLst>
      <p:ext uri="{BB962C8B-B14F-4D97-AF65-F5344CB8AC3E}">
        <p14:creationId xmlns:p14="http://schemas.microsoft.com/office/powerpoint/2010/main" val="5248771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6541F2ED-CBB7-46AC-B694-ED13F6ACE447}"/>
              </a:ext>
            </a:extLst>
          </p:cNvPr>
          <p:cNvSpPr txBox="1"/>
          <p:nvPr/>
        </p:nvSpPr>
        <p:spPr>
          <a:xfrm>
            <a:off x="819346" y="810817"/>
            <a:ext cx="6994689" cy="400110"/>
          </a:xfrm>
          <a:prstGeom prst="rect">
            <a:avLst/>
          </a:prstGeom>
          <a:noFill/>
        </p:spPr>
        <p:txBody>
          <a:bodyPr wrap="square" rtlCol="0">
            <a:spAutoFit/>
          </a:bodyPr>
          <a:lstStyle/>
          <a:p>
            <a:pPr marL="457200" indent="-457200">
              <a:buFont typeface="+mj-ea"/>
              <a:buAutoNum type="ea1ChtPeriod" startAt="3"/>
            </a:pPr>
            <a:r>
              <a:rPr lang="zh-TW" altLang="en-US" sz="2000" b="1" dirty="0"/>
              <a:t>資料處理：</a:t>
            </a:r>
            <a:r>
              <a:rPr lang="zh-TW" altLang="en-US" sz="2000" dirty="0"/>
              <a:t>採用</a:t>
            </a:r>
            <a:r>
              <a:rPr lang="en-US" altLang="zh-TW" sz="2000" dirty="0"/>
              <a:t>SAS9.4</a:t>
            </a:r>
            <a:r>
              <a:rPr lang="zh-TW" altLang="en-US" sz="2000" dirty="0"/>
              <a:t>版套裝軟體進行統計分析。</a:t>
            </a:r>
          </a:p>
        </p:txBody>
      </p:sp>
      <p:graphicFrame>
        <p:nvGraphicFramePr>
          <p:cNvPr id="8" name="表格 7">
            <a:extLst>
              <a:ext uri="{FF2B5EF4-FFF2-40B4-BE49-F238E27FC236}">
                <a16:creationId xmlns:a16="http://schemas.microsoft.com/office/drawing/2014/main" id="{4C624298-3C03-4038-A89C-8329D37B3913}"/>
              </a:ext>
            </a:extLst>
          </p:cNvPr>
          <p:cNvGraphicFramePr>
            <a:graphicFrameLocks noGrp="1"/>
          </p:cNvGraphicFramePr>
          <p:nvPr>
            <p:extLst>
              <p:ext uri="{D42A27DB-BD31-4B8C-83A1-F6EECF244321}">
                <p14:modId xmlns:p14="http://schemas.microsoft.com/office/powerpoint/2010/main" val="3914667425"/>
              </p:ext>
            </p:extLst>
          </p:nvPr>
        </p:nvGraphicFramePr>
        <p:xfrm>
          <a:off x="2247955" y="1449550"/>
          <a:ext cx="7696090" cy="2699127"/>
        </p:xfrm>
        <a:graphic>
          <a:graphicData uri="http://schemas.openxmlformats.org/drawingml/2006/table">
            <a:tbl>
              <a:tblPr firstRow="1" bandRow="1">
                <a:tableStyleId>{5C22544A-7EE6-4342-B048-85BDC9FD1C3A}</a:tableStyleId>
              </a:tblPr>
              <a:tblGrid>
                <a:gridCol w="3848045">
                  <a:extLst>
                    <a:ext uri="{9D8B030D-6E8A-4147-A177-3AD203B41FA5}">
                      <a16:colId xmlns:a16="http://schemas.microsoft.com/office/drawing/2014/main" val="139489576"/>
                    </a:ext>
                  </a:extLst>
                </a:gridCol>
                <a:gridCol w="3848045">
                  <a:extLst>
                    <a:ext uri="{9D8B030D-6E8A-4147-A177-3AD203B41FA5}">
                      <a16:colId xmlns:a16="http://schemas.microsoft.com/office/drawing/2014/main" val="3701202818"/>
                    </a:ext>
                  </a:extLst>
                </a:gridCol>
              </a:tblGrid>
              <a:tr h="430638">
                <a:tc>
                  <a:txBody>
                    <a:bodyPr/>
                    <a:lstStyle/>
                    <a:p>
                      <a:r>
                        <a:rPr lang="zh-TW" altLang="en-US" sz="1800" dirty="0"/>
                        <a:t>統計方法</a:t>
                      </a:r>
                    </a:p>
                  </a:txBody>
                  <a:tcPr marL="107156" marR="107156" marT="53578" marB="53578"/>
                </a:tc>
                <a:tc>
                  <a:txBody>
                    <a:bodyPr/>
                    <a:lstStyle/>
                    <a:p>
                      <a:r>
                        <a:rPr lang="zh-TW" altLang="en-US" sz="1800" dirty="0"/>
                        <a:t>目的</a:t>
                      </a:r>
                    </a:p>
                  </a:txBody>
                  <a:tcPr marL="107156" marR="107156" marT="53578" marB="53578"/>
                </a:tc>
                <a:extLst>
                  <a:ext uri="{0D108BD9-81ED-4DB2-BD59-A6C34878D82A}">
                    <a16:rowId xmlns:a16="http://schemas.microsoft.com/office/drawing/2014/main" val="2724562050"/>
                  </a:ext>
                </a:extLst>
              </a:tr>
              <a:tr h="756163">
                <a:tc>
                  <a:txBody>
                    <a:bodyPr/>
                    <a:lstStyle/>
                    <a:p>
                      <a:r>
                        <a:rPr lang="zh-TW" altLang="en-US" sz="1800" dirty="0"/>
                        <a:t>敘述統計</a:t>
                      </a:r>
                    </a:p>
                  </a:txBody>
                  <a:tcPr marL="107156" marR="107156" marT="53578" marB="53578"/>
                </a:tc>
                <a:tc>
                  <a:txBody>
                    <a:bodyPr/>
                    <a:lstStyle/>
                    <a:p>
                      <a:r>
                        <a:rPr lang="zh-TW" altLang="en-US" sz="1800" dirty="0"/>
                        <a:t>基本資料與健康行為之分布狀況</a:t>
                      </a:r>
                    </a:p>
                  </a:txBody>
                  <a:tcPr marL="107156" marR="107156" marT="53578" marB="53578"/>
                </a:tc>
                <a:extLst>
                  <a:ext uri="{0D108BD9-81ED-4DB2-BD59-A6C34878D82A}">
                    <a16:rowId xmlns:a16="http://schemas.microsoft.com/office/drawing/2014/main" val="2229500099"/>
                  </a:ext>
                </a:extLst>
              </a:tr>
              <a:tr h="756163">
                <a:tc>
                  <a:txBody>
                    <a:bodyPr/>
                    <a:lstStyle/>
                    <a:p>
                      <a:r>
                        <a:rPr lang="zh-TW" altLang="en-US" sz="1800" dirty="0"/>
                        <a:t>卡方檢定</a:t>
                      </a:r>
                    </a:p>
                  </a:txBody>
                  <a:tcPr marL="107156" marR="107156" marT="53578" marB="53578"/>
                </a:tc>
                <a:tc>
                  <a:txBody>
                    <a:bodyPr/>
                    <a:lstStyle/>
                    <a:p>
                      <a:r>
                        <a:rPr lang="zh-TW" altLang="en-US" sz="1800" dirty="0"/>
                        <a:t>探討行為變項與獲獎狀況之關聯性</a:t>
                      </a:r>
                    </a:p>
                  </a:txBody>
                  <a:tcPr marL="107156" marR="107156" marT="53578" marB="53578"/>
                </a:tc>
                <a:extLst>
                  <a:ext uri="{0D108BD9-81ED-4DB2-BD59-A6C34878D82A}">
                    <a16:rowId xmlns:a16="http://schemas.microsoft.com/office/drawing/2014/main" val="1635087639"/>
                  </a:ext>
                </a:extLst>
              </a:tr>
              <a:tr h="756163">
                <a:tc>
                  <a:txBody>
                    <a:bodyPr/>
                    <a:lstStyle/>
                    <a:p>
                      <a:r>
                        <a:rPr lang="zh-TW" altLang="en-US" sz="1800" dirty="0"/>
                        <a:t>羅吉斯迴歸分析（</a:t>
                      </a:r>
                      <a:r>
                        <a:rPr lang="en-US" altLang="zh-TW" sz="1800" dirty="0"/>
                        <a:t>Logistic</a:t>
                      </a:r>
                      <a:r>
                        <a:rPr lang="zh-TW" altLang="en-US" sz="1800" dirty="0"/>
                        <a:t> </a:t>
                      </a:r>
                      <a:r>
                        <a:rPr lang="en-US" altLang="zh-TW" sz="1800" dirty="0"/>
                        <a:t>regression</a:t>
                      </a:r>
                      <a:r>
                        <a:rPr lang="zh-TW" altLang="en-US" sz="1800" dirty="0"/>
                        <a:t>）</a:t>
                      </a:r>
                    </a:p>
                  </a:txBody>
                  <a:tcPr marL="107156" marR="107156" marT="53578" marB="53578"/>
                </a:tc>
                <a:tc>
                  <a:txBody>
                    <a:bodyPr/>
                    <a:lstStyle/>
                    <a:p>
                      <a:r>
                        <a:rPr lang="zh-TW" altLang="en-US" sz="1800" dirty="0"/>
                        <a:t>探討學校獲獎等第與健康行為之關係</a:t>
                      </a:r>
                    </a:p>
                  </a:txBody>
                  <a:tcPr marL="107156" marR="107156" marT="53578" marB="53578"/>
                </a:tc>
                <a:extLst>
                  <a:ext uri="{0D108BD9-81ED-4DB2-BD59-A6C34878D82A}">
                    <a16:rowId xmlns:a16="http://schemas.microsoft.com/office/drawing/2014/main" val="2929151764"/>
                  </a:ext>
                </a:extLst>
              </a:tr>
            </a:tbl>
          </a:graphicData>
        </a:graphic>
      </p:graphicFrame>
      <p:sp>
        <p:nvSpPr>
          <p:cNvPr id="9" name="文字方塊 8">
            <a:extLst>
              <a:ext uri="{FF2B5EF4-FFF2-40B4-BE49-F238E27FC236}">
                <a16:creationId xmlns:a16="http://schemas.microsoft.com/office/drawing/2014/main" id="{D6F1EB0B-6231-4822-AB40-FB1FDD6D63B9}"/>
              </a:ext>
            </a:extLst>
          </p:cNvPr>
          <p:cNvSpPr txBox="1"/>
          <p:nvPr/>
        </p:nvSpPr>
        <p:spPr>
          <a:xfrm>
            <a:off x="838200" y="4720268"/>
            <a:ext cx="10917025" cy="400110"/>
          </a:xfrm>
          <a:prstGeom prst="rect">
            <a:avLst/>
          </a:prstGeom>
          <a:noFill/>
        </p:spPr>
        <p:txBody>
          <a:bodyPr wrap="square" rtlCol="0">
            <a:spAutoFit/>
          </a:bodyPr>
          <a:lstStyle/>
          <a:p>
            <a:pPr marL="342900" indent="-342900">
              <a:buFont typeface="+mj-ea"/>
              <a:buAutoNum type="ea1ChtPeriod" startAt="4"/>
            </a:pPr>
            <a:r>
              <a:rPr lang="zh-TW" altLang="en-US" sz="2000" b="1" dirty="0"/>
              <a:t>倫理考量：</a:t>
            </a:r>
            <a:r>
              <a:rPr lang="zh-TW" altLang="en-US" sz="2000" dirty="0"/>
              <a:t>本計畫通過輔仁大學人體試驗倫理委員會（</a:t>
            </a:r>
            <a:r>
              <a:rPr lang="en-US" altLang="zh-TW" sz="2000" dirty="0"/>
              <a:t>IRB</a:t>
            </a:r>
            <a:r>
              <a:rPr lang="zh-TW" altLang="en-US" sz="2000" dirty="0"/>
              <a:t>）審查（</a:t>
            </a:r>
            <a:r>
              <a:rPr lang="en-US" altLang="zh-TW" sz="2000" dirty="0"/>
              <a:t>No:</a:t>
            </a:r>
            <a:r>
              <a:rPr lang="zh-TW" altLang="en-US" sz="2000" dirty="0"/>
              <a:t> </a:t>
            </a:r>
            <a:r>
              <a:rPr lang="en-US" altLang="zh-TW" sz="2000" dirty="0"/>
              <a:t>C102084,</a:t>
            </a:r>
            <a:r>
              <a:rPr lang="zh-TW" altLang="en-US" sz="2000" dirty="0"/>
              <a:t> </a:t>
            </a:r>
            <a:r>
              <a:rPr lang="en-US" altLang="zh-TW" sz="2000" dirty="0"/>
              <a:t>2014-04-08</a:t>
            </a:r>
            <a:r>
              <a:rPr lang="zh-TW" altLang="en-US" sz="2000" dirty="0"/>
              <a:t>）</a:t>
            </a:r>
          </a:p>
        </p:txBody>
      </p:sp>
    </p:spTree>
    <p:extLst>
      <p:ext uri="{BB962C8B-B14F-4D97-AF65-F5344CB8AC3E}">
        <p14:creationId xmlns:p14="http://schemas.microsoft.com/office/powerpoint/2010/main" val="7724814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F6495-3BBD-4BD9-ABF0-ACC8CCDFCD2D}"/>
              </a:ext>
            </a:extLst>
          </p:cNvPr>
          <p:cNvSpPr>
            <a:spLocks noGrp="1"/>
          </p:cNvSpPr>
          <p:nvPr>
            <p:ph type="title"/>
          </p:nvPr>
        </p:nvSpPr>
        <p:spPr>
          <a:xfrm>
            <a:off x="290659" y="193180"/>
            <a:ext cx="5204382" cy="662782"/>
          </a:xfrm>
        </p:spPr>
        <p:txBody>
          <a:bodyPr>
            <a:normAutofit/>
          </a:bodyPr>
          <a:lstStyle/>
          <a:p>
            <a:pPr algn="ctr"/>
            <a:r>
              <a:rPr lang="zh-TW" altLang="en-US" sz="3600" b="1" dirty="0">
                <a:latin typeface="微軟正黑體" panose="020B0604030504040204" pitchFamily="34" charset="-120"/>
                <a:ea typeface="微軟正黑體" panose="020B0604030504040204" pitchFamily="34" charset="-120"/>
              </a:rPr>
              <a:t>參、結果</a:t>
            </a:r>
          </a:p>
        </p:txBody>
      </p:sp>
      <p:pic>
        <p:nvPicPr>
          <p:cNvPr id="8" name="圖片 7">
            <a:extLst>
              <a:ext uri="{FF2B5EF4-FFF2-40B4-BE49-F238E27FC236}">
                <a16:creationId xmlns:a16="http://schemas.microsoft.com/office/drawing/2014/main" id="{2575CE7D-1DD5-4BAB-9850-DFF8DE884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14" y="424946"/>
            <a:ext cx="7460791" cy="6433054"/>
          </a:xfrm>
          <a:prstGeom prst="rect">
            <a:avLst/>
          </a:prstGeom>
        </p:spPr>
      </p:pic>
      <p:sp>
        <p:nvSpPr>
          <p:cNvPr id="10" name="文字方塊 9">
            <a:extLst>
              <a:ext uri="{FF2B5EF4-FFF2-40B4-BE49-F238E27FC236}">
                <a16:creationId xmlns:a16="http://schemas.microsoft.com/office/drawing/2014/main" id="{06292253-E8A2-4EBA-B799-31C65CA496D4}"/>
              </a:ext>
            </a:extLst>
          </p:cNvPr>
          <p:cNvSpPr txBox="1"/>
          <p:nvPr/>
        </p:nvSpPr>
        <p:spPr>
          <a:xfrm>
            <a:off x="290660" y="1190828"/>
            <a:ext cx="4242430" cy="3693319"/>
          </a:xfrm>
          <a:prstGeom prst="rect">
            <a:avLst/>
          </a:prstGeom>
          <a:noFill/>
        </p:spPr>
        <p:txBody>
          <a:bodyPr wrap="square" rtlCol="0">
            <a:spAutoFit/>
          </a:bodyPr>
          <a:lstStyle/>
          <a:p>
            <a:r>
              <a:rPr lang="zh-TW" altLang="en-US" dirty="0"/>
              <a:t>一、 研究對象社會人口學變項之分布</a:t>
            </a:r>
            <a:endParaRPr lang="en-US" altLang="zh-TW" dirty="0"/>
          </a:p>
          <a:p>
            <a:endParaRPr lang="zh-TW" altLang="en-US" dirty="0"/>
          </a:p>
          <a:p>
            <a:r>
              <a:rPr lang="en-US" altLang="zh-TW" dirty="0"/>
              <a:t>1.</a:t>
            </a:r>
            <a:r>
              <a:rPr lang="zh-TW" altLang="en-US" dirty="0"/>
              <a:t>國小樣本分布</a:t>
            </a:r>
            <a:endParaRPr lang="en-US" altLang="zh-TW" dirty="0"/>
          </a:p>
          <a:p>
            <a:r>
              <a:rPr lang="zh-TW" altLang="en-US" dirty="0"/>
              <a:t>   </a:t>
            </a:r>
            <a:r>
              <a:rPr lang="en-US" altLang="zh-TW" dirty="0"/>
              <a:t>52.21%</a:t>
            </a:r>
            <a:r>
              <a:rPr lang="zh-TW" altLang="en-US" dirty="0"/>
              <a:t>為男生、</a:t>
            </a:r>
            <a:r>
              <a:rPr lang="en-US" altLang="zh-TW" dirty="0"/>
              <a:t>30.89%</a:t>
            </a:r>
            <a:r>
              <a:rPr lang="zh-TW" altLang="en-US" dirty="0"/>
              <a:t>的父母最高教育程度為專科以上、</a:t>
            </a:r>
            <a:r>
              <a:rPr lang="en-US" altLang="zh-TW" dirty="0"/>
              <a:t>81.62%</a:t>
            </a:r>
            <a:r>
              <a:rPr lang="zh-TW" altLang="en-US" dirty="0"/>
              <a:t>的父母為已婚狀態、</a:t>
            </a:r>
            <a:r>
              <a:rPr lang="en-US" altLang="zh-TW" dirty="0"/>
              <a:t>43.97%</a:t>
            </a:r>
            <a:r>
              <a:rPr lang="zh-TW" altLang="en-US" dirty="0"/>
              <a:t>居住於北部、</a:t>
            </a:r>
            <a:r>
              <a:rPr lang="en-US" altLang="zh-TW" dirty="0"/>
              <a:t>72.70%</a:t>
            </a:r>
            <a:r>
              <a:rPr lang="zh-TW" altLang="en-US" dirty="0"/>
              <a:t>居住於城市。</a:t>
            </a:r>
            <a:endParaRPr lang="en-US" altLang="zh-TW" dirty="0"/>
          </a:p>
          <a:p>
            <a:endParaRPr lang="en-US" altLang="zh-TW" dirty="0"/>
          </a:p>
          <a:p>
            <a:r>
              <a:rPr lang="en-US" altLang="zh-TW" dirty="0"/>
              <a:t>2.</a:t>
            </a:r>
            <a:r>
              <a:rPr lang="zh-TW" altLang="en-US" dirty="0"/>
              <a:t>國高中樣本分布</a:t>
            </a:r>
            <a:endParaRPr lang="en-US" altLang="zh-TW" dirty="0"/>
          </a:p>
          <a:p>
            <a:r>
              <a:rPr lang="en-US" altLang="zh-TW" dirty="0"/>
              <a:t>48.31%</a:t>
            </a:r>
            <a:r>
              <a:rPr lang="zh-TW" altLang="en-US" dirty="0"/>
              <a:t>為男生、</a:t>
            </a:r>
            <a:r>
              <a:rPr lang="en-US" altLang="zh-TW" dirty="0"/>
              <a:t>37.59%</a:t>
            </a:r>
            <a:r>
              <a:rPr lang="zh-TW" altLang="en-US" dirty="0"/>
              <a:t>的父母最高教育程度為專科以上、</a:t>
            </a:r>
            <a:r>
              <a:rPr lang="en-US" altLang="zh-TW" dirty="0"/>
              <a:t>79.24%</a:t>
            </a:r>
            <a:r>
              <a:rPr lang="zh-TW" altLang="en-US" dirty="0"/>
              <a:t>的父母為已婚狀態、</a:t>
            </a:r>
            <a:r>
              <a:rPr lang="en-US" altLang="zh-TW" dirty="0"/>
              <a:t>34.75%</a:t>
            </a:r>
            <a:r>
              <a:rPr lang="zh-TW" altLang="en-US" dirty="0"/>
              <a:t>居住於北部、</a:t>
            </a:r>
            <a:r>
              <a:rPr lang="en-US" altLang="zh-TW" dirty="0"/>
              <a:t>74.56%</a:t>
            </a:r>
            <a:r>
              <a:rPr lang="zh-TW" altLang="en-US" dirty="0"/>
              <a:t>居住於城市。</a:t>
            </a:r>
          </a:p>
        </p:txBody>
      </p:sp>
    </p:spTree>
    <p:extLst>
      <p:ext uri="{BB962C8B-B14F-4D97-AF65-F5344CB8AC3E}">
        <p14:creationId xmlns:p14="http://schemas.microsoft.com/office/powerpoint/2010/main" val="40661803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29C894E-158A-42DC-9095-2DF1C065AB1C}"/>
              </a:ext>
            </a:extLst>
          </p:cNvPr>
          <p:cNvSpPr txBox="1"/>
          <p:nvPr/>
        </p:nvSpPr>
        <p:spPr>
          <a:xfrm>
            <a:off x="545900" y="534128"/>
            <a:ext cx="6553201"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b="1" dirty="0"/>
              <a:t>學生健康行為與學校認證獲獎狀況之關係（卡方檢定）</a:t>
            </a:r>
          </a:p>
        </p:txBody>
      </p:sp>
      <p:graphicFrame>
        <p:nvGraphicFramePr>
          <p:cNvPr id="6" name="表格 5">
            <a:extLst>
              <a:ext uri="{FF2B5EF4-FFF2-40B4-BE49-F238E27FC236}">
                <a16:creationId xmlns:a16="http://schemas.microsoft.com/office/drawing/2014/main" id="{74D49FE7-C334-4390-971A-2A18ED6406E3}"/>
              </a:ext>
            </a:extLst>
          </p:cNvPr>
          <p:cNvGraphicFramePr>
            <a:graphicFrameLocks noGrp="1"/>
          </p:cNvGraphicFramePr>
          <p:nvPr>
            <p:extLst>
              <p:ext uri="{D42A27DB-BD31-4B8C-83A1-F6EECF244321}">
                <p14:modId xmlns:p14="http://schemas.microsoft.com/office/powerpoint/2010/main" val="3908288967"/>
              </p:ext>
            </p:extLst>
          </p:nvPr>
        </p:nvGraphicFramePr>
        <p:xfrm>
          <a:off x="6274340" y="1215956"/>
          <a:ext cx="5503134" cy="5369664"/>
        </p:xfrm>
        <a:graphic>
          <a:graphicData uri="http://schemas.openxmlformats.org/drawingml/2006/table">
            <a:tbl>
              <a:tblPr firstRow="1" bandRow="1">
                <a:tableStyleId>{21E4AEA4-8DFA-4A89-87EB-49C32662AFE0}</a:tableStyleId>
              </a:tblPr>
              <a:tblGrid>
                <a:gridCol w="2082242">
                  <a:extLst>
                    <a:ext uri="{9D8B030D-6E8A-4147-A177-3AD203B41FA5}">
                      <a16:colId xmlns:a16="http://schemas.microsoft.com/office/drawing/2014/main" val="3722919034"/>
                    </a:ext>
                  </a:extLst>
                </a:gridCol>
                <a:gridCol w="1710446">
                  <a:extLst>
                    <a:ext uri="{9D8B030D-6E8A-4147-A177-3AD203B41FA5}">
                      <a16:colId xmlns:a16="http://schemas.microsoft.com/office/drawing/2014/main" val="233170670"/>
                    </a:ext>
                  </a:extLst>
                </a:gridCol>
                <a:gridCol w="1710446">
                  <a:extLst>
                    <a:ext uri="{9D8B030D-6E8A-4147-A177-3AD203B41FA5}">
                      <a16:colId xmlns:a16="http://schemas.microsoft.com/office/drawing/2014/main" val="2460600373"/>
                    </a:ext>
                  </a:extLst>
                </a:gridCol>
              </a:tblGrid>
              <a:tr h="447472">
                <a:tc>
                  <a:txBody>
                    <a:bodyPr/>
                    <a:lstStyle/>
                    <a:p>
                      <a:endParaRPr lang="zh-TW" altLang="en-US" sz="1900" dirty="0"/>
                    </a:p>
                  </a:txBody>
                  <a:tcPr marL="95678" marR="95678" marT="47839" marB="47839"/>
                </a:tc>
                <a:tc>
                  <a:txBody>
                    <a:bodyPr/>
                    <a:lstStyle/>
                    <a:p>
                      <a:pPr algn="ctr"/>
                      <a:r>
                        <a:rPr lang="zh-TW" altLang="en-US" sz="1900" dirty="0"/>
                        <a:t>國小</a:t>
                      </a:r>
                    </a:p>
                  </a:txBody>
                  <a:tcPr marL="95678" marR="95678" marT="47839" marB="47839" anchor="ctr"/>
                </a:tc>
                <a:tc>
                  <a:txBody>
                    <a:bodyPr/>
                    <a:lstStyle/>
                    <a:p>
                      <a:pPr algn="ctr"/>
                      <a:r>
                        <a:rPr lang="zh-TW" altLang="en-US" sz="1900" dirty="0"/>
                        <a:t>國高中</a:t>
                      </a:r>
                    </a:p>
                  </a:txBody>
                  <a:tcPr marL="95678" marR="95678" marT="47839" marB="47839" anchor="ctr"/>
                </a:tc>
                <a:extLst>
                  <a:ext uri="{0D108BD9-81ED-4DB2-BD59-A6C34878D82A}">
                    <a16:rowId xmlns:a16="http://schemas.microsoft.com/office/drawing/2014/main" val="2844403209"/>
                  </a:ext>
                </a:extLst>
              </a:tr>
              <a:tr h="447472">
                <a:tc>
                  <a:txBody>
                    <a:bodyPr/>
                    <a:lstStyle/>
                    <a:p>
                      <a:pPr algn="ctr"/>
                      <a:r>
                        <a:rPr lang="en-US" altLang="zh-TW" sz="1900" dirty="0"/>
                        <a:t>1.</a:t>
                      </a:r>
                      <a:r>
                        <a:rPr lang="zh-TW" altLang="en-US" sz="1900" dirty="0"/>
                        <a:t> 早餐</a:t>
                      </a:r>
                    </a:p>
                  </a:txBody>
                  <a:tcPr marL="95678" marR="95678" marT="47839" marB="47839"/>
                </a:tc>
                <a:tc>
                  <a:txBody>
                    <a:bodyPr/>
                    <a:lstStyle/>
                    <a:p>
                      <a:pPr algn="ct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911261624"/>
                  </a:ext>
                </a:extLst>
              </a:tr>
              <a:tr h="447472">
                <a:tc>
                  <a:txBody>
                    <a:bodyPr/>
                    <a:lstStyle/>
                    <a:p>
                      <a:pPr algn="ctr"/>
                      <a:r>
                        <a:rPr lang="en-US" altLang="zh-TW" sz="1900" dirty="0"/>
                        <a:t>2.</a:t>
                      </a:r>
                      <a:r>
                        <a:rPr lang="zh-TW" altLang="en-US" sz="1900" dirty="0"/>
                        <a:t> 蔬菜</a:t>
                      </a:r>
                    </a:p>
                  </a:txBody>
                  <a:tcPr marL="95678" marR="95678" marT="47839" marB="47839"/>
                </a:tc>
                <a:tc>
                  <a:txBody>
                    <a:bodyPr/>
                    <a:lstStyle/>
                    <a:p>
                      <a:pPr algn="ctr"/>
                      <a:r>
                        <a:rPr lang="en-US" altLang="zh-TW" sz="1900" dirty="0"/>
                        <a:t>V</a:t>
                      </a: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2158011969"/>
                  </a:ext>
                </a:extLst>
              </a:tr>
              <a:tr h="447472">
                <a:tc>
                  <a:txBody>
                    <a:bodyPr/>
                    <a:lstStyle/>
                    <a:p>
                      <a:pPr algn="ctr"/>
                      <a:r>
                        <a:rPr lang="en-US" altLang="zh-TW" sz="1900" dirty="0"/>
                        <a:t>3.</a:t>
                      </a:r>
                      <a:r>
                        <a:rPr lang="zh-TW" altLang="en-US" sz="1900" dirty="0"/>
                        <a:t> 水果</a:t>
                      </a:r>
                    </a:p>
                  </a:txBody>
                  <a:tcPr marL="95678" marR="95678" marT="47839" marB="47839"/>
                </a:tc>
                <a:tc>
                  <a:txBody>
                    <a:bodyPr/>
                    <a:lstStyle/>
                    <a:p>
                      <a:pPr algn="ct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614704209"/>
                  </a:ext>
                </a:extLst>
              </a:tr>
              <a:tr h="447472">
                <a:tc>
                  <a:txBody>
                    <a:bodyPr/>
                    <a:lstStyle/>
                    <a:p>
                      <a:pPr algn="ctr"/>
                      <a:r>
                        <a:rPr lang="en-US" altLang="zh-TW" sz="1900" dirty="0"/>
                        <a:t>4.</a:t>
                      </a:r>
                      <a:r>
                        <a:rPr lang="zh-TW" altLang="en-US" sz="1900" dirty="0"/>
                        <a:t> 運動</a:t>
                      </a:r>
                    </a:p>
                  </a:txBody>
                  <a:tcPr marL="95678" marR="95678" marT="47839" marB="47839"/>
                </a:tc>
                <a:tc>
                  <a:txBody>
                    <a:bodyPr/>
                    <a:lstStyle/>
                    <a:p>
                      <a:pPr algn="ctr"/>
                      <a:r>
                        <a:rPr lang="en-US" altLang="zh-TW" sz="1900" dirty="0"/>
                        <a:t>V</a:t>
                      </a:r>
                      <a:endParaRPr lang="zh-TW" altLang="en-US" sz="1900" dirty="0"/>
                    </a:p>
                  </a:txBody>
                  <a:tcPr marL="95678" marR="95678" marT="47839" marB="47839"/>
                </a:tc>
                <a:tc>
                  <a:txBody>
                    <a:bodyPr/>
                    <a:lstStyle/>
                    <a:p>
                      <a:pPr algn="ctr"/>
                      <a:r>
                        <a:rPr lang="en-US" altLang="zh-TW" sz="1900" dirty="0"/>
                        <a:t>V</a:t>
                      </a:r>
                      <a:endParaRPr lang="zh-TW" altLang="en-US" sz="1900" dirty="0"/>
                    </a:p>
                  </a:txBody>
                  <a:tcPr marL="95678" marR="95678" marT="47839" marB="47839"/>
                </a:tc>
                <a:extLst>
                  <a:ext uri="{0D108BD9-81ED-4DB2-BD59-A6C34878D82A}">
                    <a16:rowId xmlns:a16="http://schemas.microsoft.com/office/drawing/2014/main" val="3717956751"/>
                  </a:ext>
                </a:extLst>
              </a:tr>
              <a:tr h="447472">
                <a:tc>
                  <a:txBody>
                    <a:bodyPr/>
                    <a:lstStyle/>
                    <a:p>
                      <a:pPr algn="ctr"/>
                      <a:r>
                        <a:rPr lang="en-US" altLang="zh-TW" sz="1900" dirty="0"/>
                        <a:t>5.</a:t>
                      </a:r>
                      <a:r>
                        <a:rPr lang="zh-TW" altLang="en-US" sz="1900" dirty="0"/>
                        <a:t> 睡眠</a:t>
                      </a:r>
                    </a:p>
                  </a:txBody>
                  <a:tcPr marL="95678" marR="95678" marT="47839" marB="47839"/>
                </a:tc>
                <a:tc>
                  <a:txBody>
                    <a:bodyPr/>
                    <a:lstStyle/>
                    <a:p>
                      <a:pPr algn="ctr"/>
                      <a:endParaRPr lang="zh-TW" altLang="en-US" sz="1900" dirty="0"/>
                    </a:p>
                  </a:txBody>
                  <a:tcPr marL="95678" marR="95678" marT="47839" marB="47839"/>
                </a:tc>
                <a:tc>
                  <a:txBody>
                    <a:bodyPr/>
                    <a:lstStyle/>
                    <a:p>
                      <a:pPr algn="ctr"/>
                      <a:r>
                        <a:rPr lang="en-US" altLang="zh-TW" sz="1900" dirty="0"/>
                        <a:t>V</a:t>
                      </a:r>
                      <a:endParaRPr lang="zh-TW" altLang="en-US" sz="1900" dirty="0"/>
                    </a:p>
                  </a:txBody>
                  <a:tcPr marL="95678" marR="95678" marT="47839" marB="47839"/>
                </a:tc>
                <a:extLst>
                  <a:ext uri="{0D108BD9-81ED-4DB2-BD59-A6C34878D82A}">
                    <a16:rowId xmlns:a16="http://schemas.microsoft.com/office/drawing/2014/main" val="3139522746"/>
                  </a:ext>
                </a:extLst>
              </a:tr>
              <a:tr h="447472">
                <a:tc>
                  <a:txBody>
                    <a:bodyPr/>
                    <a:lstStyle/>
                    <a:p>
                      <a:pPr algn="ctr"/>
                      <a:r>
                        <a:rPr lang="en-US" altLang="zh-TW" sz="1900" dirty="0"/>
                        <a:t>6.</a:t>
                      </a:r>
                      <a:r>
                        <a:rPr lang="zh-TW" altLang="en-US" sz="1900" dirty="0"/>
                        <a:t> 熬夜</a:t>
                      </a:r>
                    </a:p>
                  </a:txBody>
                  <a:tcPr marL="95678" marR="95678" marT="47839" marB="47839"/>
                </a:tc>
                <a:tc>
                  <a:txBody>
                    <a:bodyPr/>
                    <a:lstStyle/>
                    <a:p>
                      <a:pPr algn="ctr"/>
                      <a:r>
                        <a:rPr lang="en-US" altLang="zh-TW" sz="1900" dirty="0"/>
                        <a:t>V</a:t>
                      </a:r>
                      <a:endParaRPr lang="zh-TW" altLang="en-US" sz="1900" dirty="0"/>
                    </a:p>
                  </a:txBody>
                  <a:tcPr marL="95678" marR="95678" marT="47839" marB="47839"/>
                </a:tc>
                <a:tc>
                  <a:txBody>
                    <a:bodyPr/>
                    <a:lstStyle/>
                    <a:p>
                      <a:pPr algn="ctr"/>
                      <a:r>
                        <a:rPr lang="en-US" altLang="zh-TW" sz="1900" dirty="0"/>
                        <a:t>V</a:t>
                      </a:r>
                      <a:endParaRPr lang="zh-TW" altLang="en-US" sz="1900" dirty="0"/>
                    </a:p>
                  </a:txBody>
                  <a:tcPr marL="95678" marR="95678" marT="47839" marB="47839"/>
                </a:tc>
                <a:extLst>
                  <a:ext uri="{0D108BD9-81ED-4DB2-BD59-A6C34878D82A}">
                    <a16:rowId xmlns:a16="http://schemas.microsoft.com/office/drawing/2014/main" val="2698491479"/>
                  </a:ext>
                </a:extLst>
              </a:tr>
              <a:tr h="447472">
                <a:tc>
                  <a:txBody>
                    <a:bodyPr/>
                    <a:lstStyle/>
                    <a:p>
                      <a:pPr algn="ctr"/>
                      <a:r>
                        <a:rPr lang="en-US" altLang="zh-TW" sz="1900" dirty="0"/>
                        <a:t>7.</a:t>
                      </a:r>
                      <a:r>
                        <a:rPr lang="zh-TW" altLang="en-US" sz="1900" dirty="0"/>
                        <a:t> 刷牙行為</a:t>
                      </a:r>
                    </a:p>
                  </a:txBody>
                  <a:tcPr marL="95678" marR="95678" marT="47839" marB="47839"/>
                </a:tc>
                <a:tc>
                  <a:txBody>
                    <a:bodyPr/>
                    <a:lstStyle/>
                    <a:p>
                      <a:pPr algn="ctr"/>
                      <a:endParaRPr lang="zh-TW" altLang="en-US" sz="1900" dirty="0"/>
                    </a:p>
                  </a:txBody>
                  <a:tcPr marL="95678" marR="95678" marT="47839" marB="47839"/>
                </a:tc>
                <a:tc>
                  <a:txBody>
                    <a:bodyPr/>
                    <a:lstStyle/>
                    <a:p>
                      <a:pPr algn="ctr"/>
                      <a:r>
                        <a:rPr lang="en-US" altLang="zh-TW" sz="1900" dirty="0"/>
                        <a:t>V</a:t>
                      </a:r>
                      <a:endParaRPr lang="zh-TW" altLang="en-US" sz="1900" dirty="0"/>
                    </a:p>
                  </a:txBody>
                  <a:tcPr marL="95678" marR="95678" marT="47839" marB="47839"/>
                </a:tc>
                <a:extLst>
                  <a:ext uri="{0D108BD9-81ED-4DB2-BD59-A6C34878D82A}">
                    <a16:rowId xmlns:a16="http://schemas.microsoft.com/office/drawing/2014/main" val="4124770178"/>
                  </a:ext>
                </a:extLst>
              </a:tr>
              <a:tr h="447472">
                <a:tc>
                  <a:txBody>
                    <a:bodyPr/>
                    <a:lstStyle/>
                    <a:p>
                      <a:pPr algn="ctr"/>
                      <a:r>
                        <a:rPr lang="en-US" altLang="zh-TW" sz="1900" dirty="0"/>
                        <a:t>8.</a:t>
                      </a:r>
                      <a:r>
                        <a:rPr lang="zh-TW" altLang="en-US" sz="1900" dirty="0"/>
                        <a:t> 看牙醫</a:t>
                      </a:r>
                    </a:p>
                  </a:txBody>
                  <a:tcPr marL="95678" marR="95678" marT="47839" marB="47839"/>
                </a:tc>
                <a:tc>
                  <a:txBody>
                    <a:bodyPr/>
                    <a:lstStyle/>
                    <a:p>
                      <a:pPr algn="ct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2317606623"/>
                  </a:ext>
                </a:extLst>
              </a:tr>
              <a:tr h="447472">
                <a:tc>
                  <a:txBody>
                    <a:bodyPr/>
                    <a:lstStyle/>
                    <a:p>
                      <a:pPr algn="ctr"/>
                      <a:r>
                        <a:rPr lang="en-US" altLang="zh-TW" sz="1900" dirty="0"/>
                        <a:t>9.</a:t>
                      </a:r>
                      <a:r>
                        <a:rPr lang="zh-TW" altLang="en-US" sz="1900" dirty="0"/>
                        <a:t> 吃甜食</a:t>
                      </a:r>
                    </a:p>
                  </a:txBody>
                  <a:tcPr marL="95678" marR="95678" marT="47839" marB="47839"/>
                </a:tc>
                <a:tc>
                  <a:txBody>
                    <a:bodyPr/>
                    <a:lstStyle/>
                    <a:p>
                      <a:pPr algn="ct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4251862517"/>
                  </a:ext>
                </a:extLst>
              </a:tr>
              <a:tr h="447472">
                <a:tc>
                  <a:txBody>
                    <a:bodyPr/>
                    <a:lstStyle/>
                    <a:p>
                      <a:pPr algn="ctr"/>
                      <a:r>
                        <a:rPr lang="en-US" altLang="zh-TW" sz="1900" dirty="0"/>
                        <a:t>10.</a:t>
                      </a:r>
                      <a:r>
                        <a:rPr lang="zh-TW" altLang="en-US" sz="1900" dirty="0"/>
                        <a:t> 吸菸行為</a:t>
                      </a:r>
                    </a:p>
                  </a:txBody>
                  <a:tcPr marL="95678" marR="95678" marT="47839" marB="47839"/>
                </a:tc>
                <a:tc>
                  <a:txBody>
                    <a:bodyPr/>
                    <a:lstStyle/>
                    <a:p>
                      <a:pPr algn="ctr"/>
                      <a:endParaRPr lang="zh-TW" altLang="en-US" sz="1900" dirty="0"/>
                    </a:p>
                  </a:txBody>
                  <a:tcPr marL="95678" marR="95678" marT="47839" marB="47839"/>
                </a:tc>
                <a:tc>
                  <a:txBody>
                    <a:bodyPr/>
                    <a:lstStyle/>
                    <a:p>
                      <a:pPr algn="ctr"/>
                      <a:r>
                        <a:rPr lang="en-US" altLang="zh-TW" sz="1900" dirty="0"/>
                        <a:t>V</a:t>
                      </a:r>
                      <a:endParaRPr lang="zh-TW" altLang="en-US" sz="1900" dirty="0"/>
                    </a:p>
                  </a:txBody>
                  <a:tcPr marL="95678" marR="95678" marT="47839" marB="47839"/>
                </a:tc>
                <a:extLst>
                  <a:ext uri="{0D108BD9-81ED-4DB2-BD59-A6C34878D82A}">
                    <a16:rowId xmlns:a16="http://schemas.microsoft.com/office/drawing/2014/main" val="1389698318"/>
                  </a:ext>
                </a:extLst>
              </a:tr>
              <a:tr h="447472">
                <a:tc>
                  <a:txBody>
                    <a:bodyPr/>
                    <a:lstStyle/>
                    <a:p>
                      <a:pPr algn="ctr"/>
                      <a:r>
                        <a:rPr lang="en-US" altLang="zh-TW" sz="1900" dirty="0"/>
                        <a:t>11.</a:t>
                      </a:r>
                      <a:r>
                        <a:rPr lang="zh-TW" altLang="en-US" sz="1900" dirty="0"/>
                        <a:t> 被霸凌經驗</a:t>
                      </a:r>
                    </a:p>
                  </a:txBody>
                  <a:tcPr marL="95678" marR="95678" marT="47839" marB="47839"/>
                </a:tc>
                <a:tc>
                  <a:txBody>
                    <a:bodyPr/>
                    <a:lstStyle/>
                    <a:p>
                      <a:pPr algn="ctr"/>
                      <a:endParaRPr lang="zh-TW" altLang="en-US" sz="1900" dirty="0"/>
                    </a:p>
                  </a:txBody>
                  <a:tcPr marL="95678" marR="95678" marT="47839" marB="47839"/>
                </a:tc>
                <a:tc>
                  <a:txBody>
                    <a:bodyPr/>
                    <a:lstStyle/>
                    <a:p>
                      <a:pPr algn="ctr"/>
                      <a:endParaRPr lang="zh-TW" altLang="en-US" sz="1900" dirty="0"/>
                    </a:p>
                  </a:txBody>
                  <a:tcPr marL="95678" marR="95678" marT="47839" marB="47839"/>
                </a:tc>
                <a:extLst>
                  <a:ext uri="{0D108BD9-81ED-4DB2-BD59-A6C34878D82A}">
                    <a16:rowId xmlns:a16="http://schemas.microsoft.com/office/drawing/2014/main" val="1224579113"/>
                  </a:ext>
                </a:extLst>
              </a:tr>
            </a:tbl>
          </a:graphicData>
        </a:graphic>
      </p:graphicFrame>
      <p:sp>
        <p:nvSpPr>
          <p:cNvPr id="10" name="文字方塊 9">
            <a:extLst>
              <a:ext uri="{FF2B5EF4-FFF2-40B4-BE49-F238E27FC236}">
                <a16:creationId xmlns:a16="http://schemas.microsoft.com/office/drawing/2014/main" id="{FE260DF2-EE90-4BE9-8F02-A9606877F612}"/>
              </a:ext>
            </a:extLst>
          </p:cNvPr>
          <p:cNvSpPr txBox="1"/>
          <p:nvPr/>
        </p:nvSpPr>
        <p:spPr>
          <a:xfrm>
            <a:off x="545900" y="1575881"/>
            <a:ext cx="5096143" cy="3416320"/>
          </a:xfrm>
          <a:prstGeom prst="rect">
            <a:avLst/>
          </a:prstGeom>
          <a:noFill/>
        </p:spPr>
        <p:txBody>
          <a:bodyPr wrap="square" rtlCol="0">
            <a:spAutoFit/>
          </a:bodyPr>
          <a:lstStyle/>
          <a:p>
            <a:pPr marL="285750" indent="-285750">
              <a:buFont typeface="Arial" panose="020B0604020202020204" pitchFamily="34" charset="0"/>
              <a:buChar char="•"/>
            </a:pPr>
            <a:r>
              <a:rPr lang="zh-TW" altLang="en-US" sz="2400" dirty="0"/>
              <a:t>控制學生背景資料後，</a:t>
            </a:r>
            <a:r>
              <a:rPr lang="zh-TW" altLang="en-US" sz="2400" b="1" dirty="0"/>
              <a:t>國小</a:t>
            </a:r>
            <a:r>
              <a:rPr lang="zh-TW" altLang="en-US" sz="2400" dirty="0"/>
              <a:t>獲獎學校學生之健康行為表現優於未獲獎學校學生，在</a:t>
            </a:r>
            <a:r>
              <a:rPr lang="zh-TW" altLang="en-US" sz="2400" b="1" dirty="0">
                <a:solidFill>
                  <a:srgbClr val="FF0000"/>
                </a:solidFill>
              </a:rPr>
              <a:t>吃蔬菜</a:t>
            </a:r>
            <a:r>
              <a:rPr lang="zh-TW" altLang="en-US" sz="2400" dirty="0"/>
              <a:t>、</a:t>
            </a:r>
            <a:r>
              <a:rPr lang="zh-TW" altLang="en-US" sz="2400" b="1" dirty="0">
                <a:solidFill>
                  <a:srgbClr val="FF0000"/>
                </a:solidFill>
              </a:rPr>
              <a:t>運動</a:t>
            </a:r>
            <a:r>
              <a:rPr lang="zh-TW" altLang="en-US" sz="2400" dirty="0"/>
              <a:t>及</a:t>
            </a:r>
            <a:r>
              <a:rPr lang="zh-TW" altLang="en-US" sz="2400" b="1" dirty="0">
                <a:solidFill>
                  <a:srgbClr val="FF0000"/>
                </a:solidFill>
              </a:rPr>
              <a:t>熬夜</a:t>
            </a:r>
            <a:r>
              <a:rPr lang="zh-TW" altLang="en-US" sz="2400" dirty="0"/>
              <a:t>有顯著差異。</a:t>
            </a:r>
            <a:endParaRPr lang="en-US" altLang="zh-TW" sz="2400" dirty="0"/>
          </a:p>
          <a:p>
            <a:pPr marL="285750" indent="-285750">
              <a:buFont typeface="Arial" panose="020B0604020202020204" pitchFamily="34" charset="0"/>
              <a:buChar char="•"/>
            </a:pPr>
            <a:endParaRPr lang="en-US" altLang="zh-TW" sz="2400" dirty="0"/>
          </a:p>
          <a:p>
            <a:pPr marL="285750" indent="-285750">
              <a:buFont typeface="Arial" panose="020B0604020202020204" pitchFamily="34" charset="0"/>
              <a:buChar char="•"/>
            </a:pPr>
            <a:r>
              <a:rPr lang="zh-TW" altLang="en-US" sz="2400" b="1" dirty="0"/>
              <a:t>國高中</a:t>
            </a:r>
            <a:r>
              <a:rPr lang="zh-TW" altLang="en-US" sz="2400" dirty="0"/>
              <a:t>獲獎學校學生之健康行為表現優於未獲獎學校學生，在</a:t>
            </a:r>
            <a:r>
              <a:rPr lang="zh-TW" altLang="en-US" sz="2400" b="1" dirty="0">
                <a:solidFill>
                  <a:srgbClr val="FF0000"/>
                </a:solidFill>
              </a:rPr>
              <a:t>運動</a:t>
            </a:r>
            <a:r>
              <a:rPr lang="zh-TW" altLang="en-US" sz="2400" dirty="0"/>
              <a:t>、</a:t>
            </a:r>
            <a:r>
              <a:rPr lang="zh-TW" altLang="en-US" sz="2400" b="1" dirty="0">
                <a:solidFill>
                  <a:srgbClr val="FF0000"/>
                </a:solidFill>
              </a:rPr>
              <a:t>睡眠</a:t>
            </a:r>
            <a:r>
              <a:rPr lang="zh-TW" altLang="en-US" sz="2400" dirty="0"/>
              <a:t>、</a:t>
            </a:r>
            <a:r>
              <a:rPr lang="zh-TW" altLang="en-US" sz="2400" b="1" dirty="0">
                <a:solidFill>
                  <a:srgbClr val="FF0000"/>
                </a:solidFill>
              </a:rPr>
              <a:t>熬夜</a:t>
            </a:r>
            <a:r>
              <a:rPr lang="zh-TW" altLang="en-US" sz="2400" dirty="0"/>
              <a:t>、</a:t>
            </a:r>
            <a:r>
              <a:rPr lang="zh-TW" altLang="en-US" sz="2400" b="1" dirty="0">
                <a:solidFill>
                  <a:srgbClr val="FF0000"/>
                </a:solidFill>
              </a:rPr>
              <a:t>刷牙行為</a:t>
            </a:r>
            <a:r>
              <a:rPr lang="zh-TW" altLang="en-US" sz="2400" dirty="0"/>
              <a:t>及</a:t>
            </a:r>
            <a:r>
              <a:rPr lang="zh-TW" altLang="en-US" sz="2400" b="1" dirty="0">
                <a:solidFill>
                  <a:srgbClr val="FF0000"/>
                </a:solidFill>
              </a:rPr>
              <a:t>吸菸行為</a:t>
            </a:r>
            <a:r>
              <a:rPr lang="zh-TW" altLang="en-US" sz="2400" dirty="0"/>
              <a:t>有顯著差異</a:t>
            </a:r>
            <a:r>
              <a:rPr lang="zh-TW" altLang="en-US" sz="2000" dirty="0"/>
              <a:t>。</a:t>
            </a:r>
            <a:endParaRPr lang="en-US" altLang="zh-TW" sz="2000" dirty="0"/>
          </a:p>
        </p:txBody>
      </p:sp>
    </p:spTree>
    <p:extLst>
      <p:ext uri="{BB962C8B-B14F-4D97-AF65-F5344CB8AC3E}">
        <p14:creationId xmlns:p14="http://schemas.microsoft.com/office/powerpoint/2010/main" val="11601528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4E59E00-E032-4149-96D2-CC28AE8EC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08" y="90843"/>
            <a:ext cx="11194474" cy="6430272"/>
          </a:xfrm>
          <a:prstGeom prst="rect">
            <a:avLst/>
          </a:prstGeom>
        </p:spPr>
      </p:pic>
      <p:sp>
        <p:nvSpPr>
          <p:cNvPr id="2" name="矩形 1">
            <a:extLst>
              <a:ext uri="{FF2B5EF4-FFF2-40B4-BE49-F238E27FC236}">
                <a16:creationId xmlns:a16="http://schemas.microsoft.com/office/drawing/2014/main" id="{E7438C9A-DAA4-414E-8C80-8958E3FC285F}"/>
              </a:ext>
            </a:extLst>
          </p:cNvPr>
          <p:cNvSpPr/>
          <p:nvPr/>
        </p:nvSpPr>
        <p:spPr>
          <a:xfrm>
            <a:off x="461818" y="3218688"/>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591B9A8A-E64E-4C99-9837-DD8FF49B0DF9}"/>
              </a:ext>
            </a:extLst>
          </p:cNvPr>
          <p:cNvSpPr/>
          <p:nvPr/>
        </p:nvSpPr>
        <p:spPr>
          <a:xfrm>
            <a:off x="461818" y="4059936"/>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D5669A1B-54C4-4005-B2DD-1FF89086A733}"/>
              </a:ext>
            </a:extLst>
          </p:cNvPr>
          <p:cNvSpPr/>
          <p:nvPr/>
        </p:nvSpPr>
        <p:spPr>
          <a:xfrm>
            <a:off x="461818" y="5742432"/>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09806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5794400-EC76-4E54-B50F-1F187F263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04" y="947268"/>
            <a:ext cx="10887591" cy="5278041"/>
          </a:xfrm>
          <a:prstGeom prst="rect">
            <a:avLst/>
          </a:prstGeom>
        </p:spPr>
      </p:pic>
    </p:spTree>
    <p:extLst>
      <p:ext uri="{BB962C8B-B14F-4D97-AF65-F5344CB8AC3E}">
        <p14:creationId xmlns:p14="http://schemas.microsoft.com/office/powerpoint/2010/main" val="32826651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F783845-C1B6-44A5-9A16-CC38B1A61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08" y="271022"/>
            <a:ext cx="10843491" cy="6315956"/>
          </a:xfrm>
          <a:prstGeom prst="rect">
            <a:avLst/>
          </a:prstGeom>
        </p:spPr>
      </p:pic>
      <p:sp>
        <p:nvSpPr>
          <p:cNvPr id="4" name="矩形 3">
            <a:extLst>
              <a:ext uri="{FF2B5EF4-FFF2-40B4-BE49-F238E27FC236}">
                <a16:creationId xmlns:a16="http://schemas.microsoft.com/office/drawing/2014/main" id="{8001E121-91B1-4796-B0A5-EACFD93F8A5E}"/>
              </a:ext>
            </a:extLst>
          </p:cNvPr>
          <p:cNvSpPr/>
          <p:nvPr/>
        </p:nvSpPr>
        <p:spPr>
          <a:xfrm>
            <a:off x="461818" y="4059936"/>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B7CE72F1-8012-410E-83A5-5179BB7AE55D}"/>
              </a:ext>
            </a:extLst>
          </p:cNvPr>
          <p:cNvSpPr/>
          <p:nvPr/>
        </p:nvSpPr>
        <p:spPr>
          <a:xfrm>
            <a:off x="461818" y="4901184"/>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EB61C66B-0D35-4302-B643-68FBA5BB1362}"/>
              </a:ext>
            </a:extLst>
          </p:cNvPr>
          <p:cNvSpPr/>
          <p:nvPr/>
        </p:nvSpPr>
        <p:spPr>
          <a:xfrm>
            <a:off x="461818" y="5742432"/>
            <a:ext cx="11041334" cy="841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579029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228053F-A389-4E9B-B7BA-BABA07D5D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73" y="845796"/>
            <a:ext cx="11120582" cy="5166408"/>
          </a:xfrm>
          <a:prstGeom prst="rect">
            <a:avLst/>
          </a:prstGeom>
        </p:spPr>
      </p:pic>
      <p:sp>
        <p:nvSpPr>
          <p:cNvPr id="4" name="矩形 3">
            <a:extLst>
              <a:ext uri="{FF2B5EF4-FFF2-40B4-BE49-F238E27FC236}">
                <a16:creationId xmlns:a16="http://schemas.microsoft.com/office/drawing/2014/main" id="{7D9FD6F8-67D9-4F9E-A814-89248F7FB865}"/>
              </a:ext>
            </a:extLst>
          </p:cNvPr>
          <p:cNvSpPr/>
          <p:nvPr/>
        </p:nvSpPr>
        <p:spPr>
          <a:xfrm>
            <a:off x="424873" y="845796"/>
            <a:ext cx="11041334" cy="9555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7D3B443C-7098-4EB9-A7FB-60CC1A3CFC62}"/>
              </a:ext>
            </a:extLst>
          </p:cNvPr>
          <p:cNvSpPr/>
          <p:nvPr/>
        </p:nvSpPr>
        <p:spPr>
          <a:xfrm>
            <a:off x="424873" y="3659100"/>
            <a:ext cx="11120582" cy="11415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894226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7BC20854-B036-4CB5-905B-09DDAB243C54}"/>
              </a:ext>
            </a:extLst>
          </p:cNvPr>
          <p:cNvSpPr txBox="1"/>
          <p:nvPr/>
        </p:nvSpPr>
        <p:spPr>
          <a:xfrm>
            <a:off x="204479" y="359923"/>
            <a:ext cx="8005666"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b="1" dirty="0"/>
              <a:t>學生健康行為與學校認證獲獎狀況之關係（羅吉斯迴歸模式</a:t>
            </a:r>
            <a:r>
              <a:rPr lang="zh-TW" altLang="en-US" sz="2000" dirty="0"/>
              <a:t>）</a:t>
            </a:r>
          </a:p>
        </p:txBody>
      </p:sp>
      <p:graphicFrame>
        <p:nvGraphicFramePr>
          <p:cNvPr id="2" name="資料庫圖表 1">
            <a:extLst>
              <a:ext uri="{FF2B5EF4-FFF2-40B4-BE49-F238E27FC236}">
                <a16:creationId xmlns:a16="http://schemas.microsoft.com/office/drawing/2014/main" id="{8FB47311-7E27-4948-86FA-E7CA48FC7490}"/>
              </a:ext>
            </a:extLst>
          </p:cNvPr>
          <p:cNvGraphicFramePr/>
          <p:nvPr>
            <p:extLst>
              <p:ext uri="{D42A27DB-BD31-4B8C-83A1-F6EECF244321}">
                <p14:modId xmlns:p14="http://schemas.microsoft.com/office/powerpoint/2010/main" val="222795540"/>
              </p:ext>
            </p:extLst>
          </p:nvPr>
        </p:nvGraphicFramePr>
        <p:xfrm>
          <a:off x="357236" y="1099226"/>
          <a:ext cx="11364594" cy="483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5198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9D6F289-7514-4DEB-AD62-9138F7666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635" y="0"/>
            <a:ext cx="8487017" cy="6858000"/>
          </a:xfrm>
          <a:prstGeom prst="rect">
            <a:avLst/>
          </a:prstGeom>
        </p:spPr>
      </p:pic>
      <p:sp>
        <p:nvSpPr>
          <p:cNvPr id="2" name="橢圓 1">
            <a:extLst>
              <a:ext uri="{FF2B5EF4-FFF2-40B4-BE49-F238E27FC236}">
                <a16:creationId xmlns:a16="http://schemas.microsoft.com/office/drawing/2014/main" id="{E34F0F02-9167-4FE3-98B0-09146030EA9F}"/>
              </a:ext>
            </a:extLst>
          </p:cNvPr>
          <p:cNvSpPr/>
          <p:nvPr/>
        </p:nvSpPr>
        <p:spPr>
          <a:xfrm>
            <a:off x="3867912" y="1755648"/>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D5CD8E89-4E5A-4493-A875-6B9AD58069AA}"/>
              </a:ext>
            </a:extLst>
          </p:cNvPr>
          <p:cNvSpPr/>
          <p:nvPr/>
        </p:nvSpPr>
        <p:spPr>
          <a:xfrm>
            <a:off x="6830568" y="2231136"/>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BE52086F-F2D2-4C31-9306-77FC3FADB66D}"/>
              </a:ext>
            </a:extLst>
          </p:cNvPr>
          <p:cNvSpPr/>
          <p:nvPr/>
        </p:nvSpPr>
        <p:spPr>
          <a:xfrm>
            <a:off x="3867912" y="3511296"/>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2827D91B-4510-4C8A-AF8D-83B3EAAA1E3D}"/>
              </a:ext>
            </a:extLst>
          </p:cNvPr>
          <p:cNvSpPr/>
          <p:nvPr/>
        </p:nvSpPr>
        <p:spPr>
          <a:xfrm>
            <a:off x="6926210" y="3511296"/>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DE8C4790-A532-4C12-AFBF-F0A0343FE0C9}"/>
              </a:ext>
            </a:extLst>
          </p:cNvPr>
          <p:cNvSpPr/>
          <p:nvPr/>
        </p:nvSpPr>
        <p:spPr>
          <a:xfrm>
            <a:off x="3915733" y="3986784"/>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9F4B93CB-3B2E-426E-B9D5-465FBC0D5536}"/>
              </a:ext>
            </a:extLst>
          </p:cNvPr>
          <p:cNvSpPr/>
          <p:nvPr/>
        </p:nvSpPr>
        <p:spPr>
          <a:xfrm>
            <a:off x="6935354" y="4425696"/>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758675DA-5142-4B75-8A95-07E75E6DF9B6}"/>
              </a:ext>
            </a:extLst>
          </p:cNvPr>
          <p:cNvSpPr/>
          <p:nvPr/>
        </p:nvSpPr>
        <p:spPr>
          <a:xfrm>
            <a:off x="6821424" y="5559552"/>
            <a:ext cx="2962656"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832489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標題 1">
            <a:extLst>
              <a:ext uri="{FF2B5EF4-FFF2-40B4-BE49-F238E27FC236}">
                <a16:creationId xmlns:a16="http://schemas.microsoft.com/office/drawing/2014/main" id="{3ABB0072-7B24-4C36-A045-2C7C30A48FAB}"/>
              </a:ext>
            </a:extLst>
          </p:cNvPr>
          <p:cNvSpPr txBox="1">
            <a:spLocks/>
          </p:cNvSpPr>
          <p:nvPr/>
        </p:nvSpPr>
        <p:spPr>
          <a:xfrm>
            <a:off x="234885" y="319354"/>
            <a:ext cx="10515600" cy="11277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latin typeface="微軟正黑體" panose="020B0604030504040204" pitchFamily="34" charset="-120"/>
                <a:ea typeface="微軟正黑體" panose="020B0604030504040204" pitchFamily="34" charset="-120"/>
              </a:rPr>
              <a:t>壹、前言</a:t>
            </a:r>
          </a:p>
        </p:txBody>
      </p:sp>
      <p:sp>
        <p:nvSpPr>
          <p:cNvPr id="37" name="文字方塊 36">
            <a:extLst>
              <a:ext uri="{FF2B5EF4-FFF2-40B4-BE49-F238E27FC236}">
                <a16:creationId xmlns:a16="http://schemas.microsoft.com/office/drawing/2014/main" id="{FA8B0207-295B-443B-866E-50DD7AC5D82A}"/>
              </a:ext>
            </a:extLst>
          </p:cNvPr>
          <p:cNvSpPr txBox="1"/>
          <p:nvPr/>
        </p:nvSpPr>
        <p:spPr>
          <a:xfrm>
            <a:off x="477624" y="3726179"/>
            <a:ext cx="1046375" cy="523220"/>
          </a:xfrm>
          <a:prstGeom prst="rect">
            <a:avLst/>
          </a:prstGeom>
          <a:noFill/>
        </p:spPr>
        <p:txBody>
          <a:bodyPr wrap="square" rtlCol="0">
            <a:spAutoFit/>
          </a:bodyPr>
          <a:lstStyle/>
          <a:p>
            <a:pPr algn="ctr"/>
            <a:r>
              <a:rPr lang="en-US" altLang="zh-TW" sz="2800" b="1" dirty="0">
                <a:solidFill>
                  <a:schemeClr val="accent2">
                    <a:lumMod val="50000"/>
                  </a:schemeClr>
                </a:solidFill>
              </a:rPr>
              <a:t>2002</a:t>
            </a:r>
            <a:endParaRPr lang="zh-TW" altLang="en-US" sz="2800" b="1" dirty="0">
              <a:solidFill>
                <a:schemeClr val="accent2">
                  <a:lumMod val="50000"/>
                </a:schemeClr>
              </a:solidFill>
            </a:endParaRPr>
          </a:p>
        </p:txBody>
      </p:sp>
      <p:sp>
        <p:nvSpPr>
          <p:cNvPr id="38" name="文字方塊 37">
            <a:extLst>
              <a:ext uri="{FF2B5EF4-FFF2-40B4-BE49-F238E27FC236}">
                <a16:creationId xmlns:a16="http://schemas.microsoft.com/office/drawing/2014/main" id="{3DD26ED9-9298-4EA6-A035-167C1CC8DAB7}"/>
              </a:ext>
            </a:extLst>
          </p:cNvPr>
          <p:cNvSpPr txBox="1"/>
          <p:nvPr/>
        </p:nvSpPr>
        <p:spPr>
          <a:xfrm>
            <a:off x="4042523" y="3726179"/>
            <a:ext cx="1046375" cy="523220"/>
          </a:xfrm>
          <a:prstGeom prst="rect">
            <a:avLst/>
          </a:prstGeom>
          <a:noFill/>
        </p:spPr>
        <p:txBody>
          <a:bodyPr wrap="square" rtlCol="0">
            <a:spAutoFit/>
          </a:bodyPr>
          <a:lstStyle/>
          <a:p>
            <a:pPr algn="ctr"/>
            <a:r>
              <a:rPr lang="en-US" altLang="zh-TW" sz="2800" b="1" dirty="0">
                <a:solidFill>
                  <a:schemeClr val="accent2">
                    <a:lumMod val="50000"/>
                  </a:schemeClr>
                </a:solidFill>
              </a:rPr>
              <a:t>2010</a:t>
            </a:r>
            <a:endParaRPr lang="zh-TW" altLang="en-US" sz="2800" b="1" dirty="0">
              <a:solidFill>
                <a:schemeClr val="accent2">
                  <a:lumMod val="50000"/>
                </a:schemeClr>
              </a:solidFill>
            </a:endParaRPr>
          </a:p>
        </p:txBody>
      </p:sp>
      <p:sp>
        <p:nvSpPr>
          <p:cNvPr id="39" name="文字方塊 38">
            <a:extLst>
              <a:ext uri="{FF2B5EF4-FFF2-40B4-BE49-F238E27FC236}">
                <a16:creationId xmlns:a16="http://schemas.microsoft.com/office/drawing/2014/main" id="{D6B2CF76-FEC9-4F0C-9521-46BABCDFA5CA}"/>
              </a:ext>
            </a:extLst>
          </p:cNvPr>
          <p:cNvSpPr txBox="1"/>
          <p:nvPr/>
        </p:nvSpPr>
        <p:spPr>
          <a:xfrm>
            <a:off x="7927156" y="3726179"/>
            <a:ext cx="1046375" cy="523220"/>
          </a:xfrm>
          <a:prstGeom prst="rect">
            <a:avLst/>
          </a:prstGeom>
          <a:noFill/>
        </p:spPr>
        <p:txBody>
          <a:bodyPr wrap="square" rtlCol="0">
            <a:spAutoFit/>
          </a:bodyPr>
          <a:lstStyle/>
          <a:p>
            <a:pPr algn="ctr"/>
            <a:r>
              <a:rPr lang="en-US" altLang="zh-TW" sz="2800" b="1" dirty="0">
                <a:solidFill>
                  <a:schemeClr val="accent2">
                    <a:lumMod val="50000"/>
                  </a:schemeClr>
                </a:solidFill>
              </a:rPr>
              <a:t>2011</a:t>
            </a:r>
            <a:endParaRPr lang="zh-TW" altLang="en-US" sz="2800" b="1" dirty="0">
              <a:solidFill>
                <a:schemeClr val="accent2">
                  <a:lumMod val="50000"/>
                </a:schemeClr>
              </a:solidFill>
            </a:endParaRPr>
          </a:p>
        </p:txBody>
      </p:sp>
      <p:grpSp>
        <p:nvGrpSpPr>
          <p:cNvPr id="40" name="群組 39">
            <a:extLst>
              <a:ext uri="{FF2B5EF4-FFF2-40B4-BE49-F238E27FC236}">
                <a16:creationId xmlns:a16="http://schemas.microsoft.com/office/drawing/2014/main" id="{5670D6E4-E760-47A1-84E1-48BA81D170C5}"/>
              </a:ext>
            </a:extLst>
          </p:cNvPr>
          <p:cNvGrpSpPr/>
          <p:nvPr/>
        </p:nvGrpSpPr>
        <p:grpSpPr>
          <a:xfrm>
            <a:off x="991385" y="4117157"/>
            <a:ext cx="10209229" cy="329743"/>
            <a:chOff x="857054" y="3091993"/>
            <a:chExt cx="10209229" cy="329743"/>
          </a:xfrm>
        </p:grpSpPr>
        <p:cxnSp>
          <p:nvCxnSpPr>
            <p:cNvPr id="41" name="直線單箭頭接點 40">
              <a:extLst>
                <a:ext uri="{FF2B5EF4-FFF2-40B4-BE49-F238E27FC236}">
                  <a16:creationId xmlns:a16="http://schemas.microsoft.com/office/drawing/2014/main" id="{E9EB33F8-79E1-4B5D-8616-B9A1BF17E4B5}"/>
                </a:ext>
              </a:extLst>
            </p:cNvPr>
            <p:cNvCxnSpPr>
              <a:cxnSpLocks/>
            </p:cNvCxnSpPr>
            <p:nvPr/>
          </p:nvCxnSpPr>
          <p:spPr>
            <a:xfrm>
              <a:off x="857054" y="3280530"/>
              <a:ext cx="10209229"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2" name="直線接點 41">
              <a:extLst>
                <a:ext uri="{FF2B5EF4-FFF2-40B4-BE49-F238E27FC236}">
                  <a16:creationId xmlns:a16="http://schemas.microsoft.com/office/drawing/2014/main" id="{7FD418D0-833D-4326-8571-8368620D2B78}"/>
                </a:ext>
              </a:extLst>
            </p:cNvPr>
            <p:cNvCxnSpPr>
              <a:cxnSpLocks/>
            </p:cNvCxnSpPr>
            <p:nvPr/>
          </p:nvCxnSpPr>
          <p:spPr>
            <a:xfrm>
              <a:off x="865695" y="3103583"/>
              <a:ext cx="0" cy="318153"/>
            </a:xfrm>
            <a:prstGeom prst="line">
              <a:avLst/>
            </a:prstGeom>
            <a:ln w="19050"/>
          </p:spPr>
          <p:style>
            <a:lnRef idx="2">
              <a:schemeClr val="dk1"/>
            </a:lnRef>
            <a:fillRef idx="0">
              <a:schemeClr val="dk1"/>
            </a:fillRef>
            <a:effectRef idx="1">
              <a:schemeClr val="dk1"/>
            </a:effectRef>
            <a:fontRef idx="minor">
              <a:schemeClr val="tx1"/>
            </a:fontRef>
          </p:style>
        </p:cxnSp>
        <p:cxnSp>
          <p:nvCxnSpPr>
            <p:cNvPr id="43" name="直線接點 42">
              <a:extLst>
                <a:ext uri="{FF2B5EF4-FFF2-40B4-BE49-F238E27FC236}">
                  <a16:creationId xmlns:a16="http://schemas.microsoft.com/office/drawing/2014/main" id="{52FEAAC2-85B5-42FC-A65E-87B8D157B274}"/>
                </a:ext>
              </a:extLst>
            </p:cNvPr>
            <p:cNvCxnSpPr>
              <a:cxnSpLocks/>
            </p:cNvCxnSpPr>
            <p:nvPr/>
          </p:nvCxnSpPr>
          <p:spPr>
            <a:xfrm>
              <a:off x="4430598" y="3103583"/>
              <a:ext cx="0" cy="318153"/>
            </a:xfrm>
            <a:prstGeom prst="line">
              <a:avLst/>
            </a:prstGeom>
            <a:ln w="19050"/>
          </p:spPr>
          <p:style>
            <a:lnRef idx="2">
              <a:schemeClr val="dk1"/>
            </a:lnRef>
            <a:fillRef idx="0">
              <a:schemeClr val="dk1"/>
            </a:fillRef>
            <a:effectRef idx="1">
              <a:schemeClr val="dk1"/>
            </a:effectRef>
            <a:fontRef idx="minor">
              <a:schemeClr val="tx1"/>
            </a:fontRef>
          </p:style>
        </p:cxnSp>
        <p:cxnSp>
          <p:nvCxnSpPr>
            <p:cNvPr id="44" name="直線接點 43">
              <a:extLst>
                <a:ext uri="{FF2B5EF4-FFF2-40B4-BE49-F238E27FC236}">
                  <a16:creationId xmlns:a16="http://schemas.microsoft.com/office/drawing/2014/main" id="{237C6015-0912-43EE-B780-AE0ACC503927}"/>
                </a:ext>
              </a:extLst>
            </p:cNvPr>
            <p:cNvCxnSpPr>
              <a:cxnSpLocks/>
            </p:cNvCxnSpPr>
            <p:nvPr/>
          </p:nvCxnSpPr>
          <p:spPr>
            <a:xfrm>
              <a:off x="8316013" y="3091993"/>
              <a:ext cx="0" cy="318153"/>
            </a:xfrm>
            <a:prstGeom prst="line">
              <a:avLst/>
            </a:prstGeom>
            <a:ln w="19050"/>
          </p:spPr>
          <p:style>
            <a:lnRef idx="2">
              <a:schemeClr val="dk1"/>
            </a:lnRef>
            <a:fillRef idx="0">
              <a:schemeClr val="dk1"/>
            </a:fillRef>
            <a:effectRef idx="1">
              <a:schemeClr val="dk1"/>
            </a:effectRef>
            <a:fontRef idx="minor">
              <a:schemeClr val="tx1"/>
            </a:fontRef>
          </p:style>
        </p:cxnSp>
      </p:grpSp>
      <p:sp>
        <p:nvSpPr>
          <p:cNvPr id="45" name="文字方塊 44">
            <a:extLst>
              <a:ext uri="{FF2B5EF4-FFF2-40B4-BE49-F238E27FC236}">
                <a16:creationId xmlns:a16="http://schemas.microsoft.com/office/drawing/2014/main" id="{61AB4136-3CF3-4A2F-8EF2-659607301E52}"/>
              </a:ext>
            </a:extLst>
          </p:cNvPr>
          <p:cNvSpPr txBox="1"/>
          <p:nvPr/>
        </p:nvSpPr>
        <p:spPr>
          <a:xfrm>
            <a:off x="4094307" y="4491531"/>
            <a:ext cx="3832847" cy="1200329"/>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教育部宣示全國中小學均為有實證導向的健康促進學校，並與國際接軌，同時進各項*</a:t>
            </a:r>
            <a:r>
              <a:rPr lang="zh-TW" altLang="en-US" b="1" dirty="0"/>
              <a:t>健康議題</a:t>
            </a:r>
            <a:r>
              <a:rPr lang="zh-TW" altLang="en-US" dirty="0"/>
              <a:t>之健康促進學校行動研究。</a:t>
            </a:r>
          </a:p>
        </p:txBody>
      </p:sp>
      <p:sp>
        <p:nvSpPr>
          <p:cNvPr id="46" name="文字方塊 45">
            <a:extLst>
              <a:ext uri="{FF2B5EF4-FFF2-40B4-BE49-F238E27FC236}">
                <a16:creationId xmlns:a16="http://schemas.microsoft.com/office/drawing/2014/main" id="{5DF2C984-9F3C-48FF-A203-32ECC4C628A0}"/>
              </a:ext>
            </a:extLst>
          </p:cNvPr>
          <p:cNvSpPr txBox="1"/>
          <p:nvPr/>
        </p:nvSpPr>
        <p:spPr>
          <a:xfrm>
            <a:off x="133811" y="4452882"/>
            <a:ext cx="3836707" cy="923330"/>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t>衛生福利部國民健康署</a:t>
            </a:r>
            <a:r>
              <a:rPr lang="zh-TW" altLang="en-US" dirty="0"/>
              <a:t>（前行政院衛生署）與</a:t>
            </a:r>
            <a:r>
              <a:rPr lang="zh-TW" altLang="en-US" b="1" dirty="0"/>
              <a:t>教育部</a:t>
            </a:r>
            <a:r>
              <a:rPr lang="zh-TW" altLang="en-US" dirty="0"/>
              <a:t>共同合作，推動健康促進學校政策。</a:t>
            </a:r>
          </a:p>
        </p:txBody>
      </p:sp>
      <p:sp>
        <p:nvSpPr>
          <p:cNvPr id="47" name="文字方塊 46">
            <a:extLst>
              <a:ext uri="{FF2B5EF4-FFF2-40B4-BE49-F238E27FC236}">
                <a16:creationId xmlns:a16="http://schemas.microsoft.com/office/drawing/2014/main" id="{79C4F938-9DD2-4570-9CF8-B736CE026222}"/>
              </a:ext>
            </a:extLst>
          </p:cNvPr>
          <p:cNvSpPr txBox="1"/>
          <p:nvPr/>
        </p:nvSpPr>
        <p:spPr>
          <a:xfrm>
            <a:off x="7893377" y="4459952"/>
            <a:ext cx="4326117" cy="923330"/>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衛生福利部國民健康署（簡稱國健署）開始推動「健康促進學校認證暨國際接軌計畫」</a:t>
            </a:r>
          </a:p>
        </p:txBody>
      </p:sp>
      <p:sp>
        <p:nvSpPr>
          <p:cNvPr id="48" name="文字方塊 47">
            <a:extLst>
              <a:ext uri="{FF2B5EF4-FFF2-40B4-BE49-F238E27FC236}">
                <a16:creationId xmlns:a16="http://schemas.microsoft.com/office/drawing/2014/main" id="{D64F51A2-26A4-4172-B59D-5A422EF57553}"/>
              </a:ext>
            </a:extLst>
          </p:cNvPr>
          <p:cNvSpPr txBox="1"/>
          <p:nvPr/>
        </p:nvSpPr>
        <p:spPr>
          <a:xfrm>
            <a:off x="357040" y="1464275"/>
            <a:ext cx="11477919"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b="1" dirty="0"/>
              <a:t>健康促進學校定義</a:t>
            </a:r>
            <a:r>
              <a:rPr lang="zh-TW" altLang="en-US" sz="2000" dirty="0"/>
              <a:t>：學校能持續的增能，成為一個有益於生活、學習與工作的健康場所</a:t>
            </a:r>
            <a:r>
              <a:rPr lang="en-US" altLang="zh-TW" sz="2000" dirty="0"/>
              <a:t>(WHO)</a:t>
            </a:r>
            <a:r>
              <a:rPr lang="zh-TW" altLang="en-US" sz="2000" dirty="0"/>
              <a:t>。</a:t>
            </a:r>
          </a:p>
        </p:txBody>
      </p:sp>
      <p:sp>
        <p:nvSpPr>
          <p:cNvPr id="49" name="文字方塊 48">
            <a:extLst>
              <a:ext uri="{FF2B5EF4-FFF2-40B4-BE49-F238E27FC236}">
                <a16:creationId xmlns:a16="http://schemas.microsoft.com/office/drawing/2014/main" id="{15A46291-32B9-420E-8127-9131B15887FE}"/>
              </a:ext>
            </a:extLst>
          </p:cNvPr>
          <p:cNvSpPr txBox="1"/>
          <p:nvPr/>
        </p:nvSpPr>
        <p:spPr>
          <a:xfrm>
            <a:off x="335957" y="3118738"/>
            <a:ext cx="3836706"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b="1" dirty="0"/>
              <a:t>台灣健康促進學校計畫簡介</a:t>
            </a:r>
          </a:p>
        </p:txBody>
      </p:sp>
      <p:sp>
        <p:nvSpPr>
          <p:cNvPr id="50" name="文字方塊 49">
            <a:extLst>
              <a:ext uri="{FF2B5EF4-FFF2-40B4-BE49-F238E27FC236}">
                <a16:creationId xmlns:a16="http://schemas.microsoft.com/office/drawing/2014/main" id="{776CF1AE-ECC8-46C5-9DE2-C6C9D83E4F7C}"/>
              </a:ext>
            </a:extLst>
          </p:cNvPr>
          <p:cNvSpPr txBox="1"/>
          <p:nvPr/>
        </p:nvSpPr>
        <p:spPr>
          <a:xfrm>
            <a:off x="1093508" y="1942501"/>
            <a:ext cx="10107105" cy="707886"/>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a:t>健康促進學校計畫是世界衛生組織推動的一項重要國際衛生政策，透過健康促進學校推動，提升兒童及青少年健康與福祉。</a:t>
            </a:r>
          </a:p>
        </p:txBody>
      </p:sp>
      <p:sp>
        <p:nvSpPr>
          <p:cNvPr id="51" name="文字方塊 50">
            <a:extLst>
              <a:ext uri="{FF2B5EF4-FFF2-40B4-BE49-F238E27FC236}">
                <a16:creationId xmlns:a16="http://schemas.microsoft.com/office/drawing/2014/main" id="{C4D24FB5-A47C-49FC-A76F-9CB12F65B253}"/>
              </a:ext>
            </a:extLst>
          </p:cNvPr>
          <p:cNvSpPr txBox="1"/>
          <p:nvPr/>
        </p:nvSpPr>
        <p:spPr>
          <a:xfrm>
            <a:off x="0" y="6524657"/>
            <a:ext cx="8349308" cy="307777"/>
          </a:xfrm>
          <a:prstGeom prst="rect">
            <a:avLst/>
          </a:prstGeom>
          <a:noFill/>
        </p:spPr>
        <p:txBody>
          <a:bodyPr wrap="square" rtlCol="0">
            <a:spAutoFit/>
          </a:bodyPr>
          <a:lstStyle/>
          <a:p>
            <a:r>
              <a:rPr lang="en-US" altLang="zh-TW" sz="1400" dirty="0"/>
              <a:t>*</a:t>
            </a:r>
            <a:r>
              <a:rPr lang="zh-TW" altLang="en-US" sz="1400" dirty="0"/>
              <a:t>健康議題：教育部推動健康促進學校必選議題，如健康體位、口腔保健、視力保健、菸檳防制等。</a:t>
            </a:r>
          </a:p>
        </p:txBody>
      </p:sp>
    </p:spTree>
    <p:extLst>
      <p:ext uri="{BB962C8B-B14F-4D97-AF65-F5344CB8AC3E}">
        <p14:creationId xmlns:p14="http://schemas.microsoft.com/office/powerpoint/2010/main" val="32394066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4D86A3F0-C6C4-4A54-B939-246BEC88394E}"/>
              </a:ext>
            </a:extLst>
          </p:cNvPr>
          <p:cNvSpPr txBox="1">
            <a:spLocks/>
          </p:cNvSpPr>
          <p:nvPr/>
        </p:nvSpPr>
        <p:spPr>
          <a:xfrm>
            <a:off x="330598" y="571397"/>
            <a:ext cx="10515600" cy="8171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latin typeface="微軟正黑體" panose="020B0604030504040204" pitchFamily="34" charset="-120"/>
                <a:ea typeface="微軟正黑體" panose="020B0604030504040204" pitchFamily="34" charset="-120"/>
              </a:rPr>
              <a:t>肆、討論</a:t>
            </a:r>
          </a:p>
        </p:txBody>
      </p:sp>
      <p:graphicFrame>
        <p:nvGraphicFramePr>
          <p:cNvPr id="4" name="資料庫圖表 3">
            <a:extLst>
              <a:ext uri="{FF2B5EF4-FFF2-40B4-BE49-F238E27FC236}">
                <a16:creationId xmlns:a16="http://schemas.microsoft.com/office/drawing/2014/main" id="{20875A21-C20E-4A2E-A658-DB21C547DAE3}"/>
              </a:ext>
            </a:extLst>
          </p:cNvPr>
          <p:cNvGraphicFramePr/>
          <p:nvPr>
            <p:extLst>
              <p:ext uri="{D42A27DB-BD31-4B8C-83A1-F6EECF244321}">
                <p14:modId xmlns:p14="http://schemas.microsoft.com/office/powerpoint/2010/main" val="435110859"/>
              </p:ext>
            </p:extLst>
          </p:nvPr>
        </p:nvGraphicFramePr>
        <p:xfrm>
          <a:off x="411481" y="1990344"/>
          <a:ext cx="11047702" cy="388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666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229ABB9E-1296-4C66-A88B-9B29C71A7835}"/>
              </a:ext>
            </a:extLst>
          </p:cNvPr>
          <p:cNvGraphicFramePr/>
          <p:nvPr>
            <p:extLst>
              <p:ext uri="{D42A27DB-BD31-4B8C-83A1-F6EECF244321}">
                <p14:modId xmlns:p14="http://schemas.microsoft.com/office/powerpoint/2010/main" val="1202850402"/>
              </p:ext>
            </p:extLst>
          </p:nvPr>
        </p:nvGraphicFramePr>
        <p:xfrm>
          <a:off x="201168" y="1843950"/>
          <a:ext cx="11870858" cy="4245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圓角 7">
            <a:extLst>
              <a:ext uri="{FF2B5EF4-FFF2-40B4-BE49-F238E27FC236}">
                <a16:creationId xmlns:a16="http://schemas.microsoft.com/office/drawing/2014/main" id="{DE8891F4-FAD3-400A-A734-B4D4049D88FD}"/>
              </a:ext>
            </a:extLst>
          </p:cNvPr>
          <p:cNvSpPr/>
          <p:nvPr/>
        </p:nvSpPr>
        <p:spPr>
          <a:xfrm>
            <a:off x="673890" y="4318886"/>
            <a:ext cx="1680764" cy="1072572"/>
          </a:xfrm>
          <a:prstGeom prst="roundRect">
            <a:avLst>
              <a:gd name="adj" fmla="val 10000"/>
            </a:avLst>
          </a:prstGeom>
        </p:spPr>
        <p:style>
          <a:lnRef idx="1">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zh-TW" altLang="en-US" dirty="0"/>
          </a:p>
        </p:txBody>
      </p:sp>
      <p:pic>
        <p:nvPicPr>
          <p:cNvPr id="7" name="圖形 6" descr="男童">
            <a:extLst>
              <a:ext uri="{FF2B5EF4-FFF2-40B4-BE49-F238E27FC236}">
                <a16:creationId xmlns:a16="http://schemas.microsoft.com/office/drawing/2014/main" id="{10960946-BD29-4C20-B7C2-1FCECE5DF0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7072" y="2354093"/>
            <a:ext cx="914400" cy="890081"/>
          </a:xfrm>
          <a:prstGeom prst="rect">
            <a:avLst/>
          </a:prstGeom>
        </p:spPr>
      </p:pic>
      <p:pic>
        <p:nvPicPr>
          <p:cNvPr id="9" name="圖形 8" descr="男童">
            <a:extLst>
              <a:ext uri="{FF2B5EF4-FFF2-40B4-BE49-F238E27FC236}">
                <a16:creationId xmlns:a16="http://schemas.microsoft.com/office/drawing/2014/main" id="{8A52FB97-40BA-464F-BEBB-CD1B0CB7E7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7072" y="4362662"/>
            <a:ext cx="914400" cy="890081"/>
          </a:xfrm>
          <a:prstGeom prst="rect">
            <a:avLst/>
          </a:prstGeom>
        </p:spPr>
      </p:pic>
    </p:spTree>
    <p:extLst>
      <p:ext uri="{BB962C8B-B14F-4D97-AF65-F5344CB8AC3E}">
        <p14:creationId xmlns:p14="http://schemas.microsoft.com/office/powerpoint/2010/main" val="13430832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391E3DCB-3BD7-44C3-9C8B-FD17E3894481}"/>
              </a:ext>
            </a:extLst>
          </p:cNvPr>
          <p:cNvGraphicFramePr/>
          <p:nvPr>
            <p:extLst>
              <p:ext uri="{D42A27DB-BD31-4B8C-83A1-F6EECF244321}">
                <p14:modId xmlns:p14="http://schemas.microsoft.com/office/powerpoint/2010/main" val="1953168895"/>
              </p:ext>
            </p:extLst>
          </p:nvPr>
        </p:nvGraphicFramePr>
        <p:xfrm>
          <a:off x="182880" y="1741110"/>
          <a:ext cx="11654260" cy="464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8480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B441D2D5-2FC1-4AE4-9478-2954A174909B}"/>
              </a:ext>
            </a:extLst>
          </p:cNvPr>
          <p:cNvGraphicFramePr/>
          <p:nvPr>
            <p:extLst>
              <p:ext uri="{D42A27DB-BD31-4B8C-83A1-F6EECF244321}">
                <p14:modId xmlns:p14="http://schemas.microsoft.com/office/powerpoint/2010/main" val="2997173247"/>
              </p:ext>
            </p:extLst>
          </p:nvPr>
        </p:nvGraphicFramePr>
        <p:xfrm>
          <a:off x="307070" y="1048112"/>
          <a:ext cx="11577860" cy="476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9994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DCC7A7D4-9EA3-4269-AD2A-E4DA5418EC3C}"/>
              </a:ext>
            </a:extLst>
          </p:cNvPr>
          <p:cNvSpPr txBox="1">
            <a:spLocks/>
          </p:cNvSpPr>
          <p:nvPr/>
        </p:nvSpPr>
        <p:spPr>
          <a:xfrm>
            <a:off x="187750" y="378992"/>
            <a:ext cx="10515600" cy="7371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latin typeface="微軟正黑體" panose="020B0604030504040204" pitchFamily="34" charset="-120"/>
                <a:ea typeface="微軟正黑體" panose="020B0604030504040204" pitchFamily="34" charset="-120"/>
              </a:rPr>
              <a:t>伍、結論與建議</a:t>
            </a:r>
          </a:p>
        </p:txBody>
      </p:sp>
      <p:graphicFrame>
        <p:nvGraphicFramePr>
          <p:cNvPr id="2" name="資料庫圖表 1">
            <a:extLst>
              <a:ext uri="{FF2B5EF4-FFF2-40B4-BE49-F238E27FC236}">
                <a16:creationId xmlns:a16="http://schemas.microsoft.com/office/drawing/2014/main" id="{64D9FA65-FE0A-4FA3-8663-E6E926B6C588}"/>
              </a:ext>
            </a:extLst>
          </p:cNvPr>
          <p:cNvGraphicFramePr/>
          <p:nvPr>
            <p:extLst>
              <p:ext uri="{D42A27DB-BD31-4B8C-83A1-F6EECF244321}">
                <p14:modId xmlns:p14="http://schemas.microsoft.com/office/powerpoint/2010/main" val="3707508593"/>
              </p:ext>
            </p:extLst>
          </p:nvPr>
        </p:nvGraphicFramePr>
        <p:xfrm>
          <a:off x="431800" y="1633850"/>
          <a:ext cx="10696644" cy="398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id="{D79C5626-DF3A-432D-BC48-372231135867}"/>
              </a:ext>
            </a:extLst>
          </p:cNvPr>
          <p:cNvSpPr txBox="1"/>
          <p:nvPr/>
        </p:nvSpPr>
        <p:spPr>
          <a:xfrm>
            <a:off x="778213" y="3035030"/>
            <a:ext cx="1556426" cy="523220"/>
          </a:xfrm>
          <a:prstGeom prst="rect">
            <a:avLst/>
          </a:prstGeom>
          <a:noFill/>
        </p:spPr>
        <p:txBody>
          <a:bodyPr wrap="square" rtlCol="0">
            <a:spAutoFit/>
          </a:bodyPr>
          <a:lstStyle/>
          <a:p>
            <a:pPr marL="457200" indent="-457200">
              <a:buFont typeface="+mj-ea"/>
              <a:buAutoNum type="ea1ChtPeriod"/>
            </a:pPr>
            <a:r>
              <a:rPr lang="zh-TW" altLang="en-US" sz="2800" b="1" dirty="0"/>
              <a:t>結論</a:t>
            </a:r>
          </a:p>
        </p:txBody>
      </p:sp>
    </p:spTree>
    <p:extLst>
      <p:ext uri="{BB962C8B-B14F-4D97-AF65-F5344CB8AC3E}">
        <p14:creationId xmlns:p14="http://schemas.microsoft.com/office/powerpoint/2010/main" val="22181337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14034271-CC11-493E-998E-9D3ABCBB1138}"/>
              </a:ext>
            </a:extLst>
          </p:cNvPr>
          <p:cNvGraphicFramePr/>
          <p:nvPr>
            <p:extLst>
              <p:ext uri="{D42A27DB-BD31-4B8C-83A1-F6EECF244321}">
                <p14:modId xmlns:p14="http://schemas.microsoft.com/office/powerpoint/2010/main" val="3507411212"/>
              </p:ext>
            </p:extLst>
          </p:nvPr>
        </p:nvGraphicFramePr>
        <p:xfrm>
          <a:off x="422379" y="690664"/>
          <a:ext cx="11153536" cy="581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a:extLst>
              <a:ext uri="{FF2B5EF4-FFF2-40B4-BE49-F238E27FC236}">
                <a16:creationId xmlns:a16="http://schemas.microsoft.com/office/drawing/2014/main" id="{0D8CF868-187B-436F-862B-9A5CD75C55F3}"/>
              </a:ext>
            </a:extLst>
          </p:cNvPr>
          <p:cNvSpPr txBox="1"/>
          <p:nvPr/>
        </p:nvSpPr>
        <p:spPr>
          <a:xfrm>
            <a:off x="573933" y="223736"/>
            <a:ext cx="1870560" cy="461665"/>
          </a:xfrm>
          <a:prstGeom prst="rect">
            <a:avLst/>
          </a:prstGeom>
          <a:noFill/>
        </p:spPr>
        <p:txBody>
          <a:bodyPr wrap="square" rtlCol="0">
            <a:spAutoFit/>
          </a:bodyPr>
          <a:lstStyle/>
          <a:p>
            <a:pPr marL="457200" indent="-457200">
              <a:buFont typeface="+mj-ea"/>
              <a:buAutoNum type="ea1ChtPeriod" startAt="2"/>
            </a:pPr>
            <a:r>
              <a:rPr lang="zh-TW" altLang="en-US" sz="2400" b="1" dirty="0"/>
              <a:t>建議</a:t>
            </a:r>
          </a:p>
        </p:txBody>
      </p:sp>
    </p:spTree>
    <p:extLst>
      <p:ext uri="{BB962C8B-B14F-4D97-AF65-F5344CB8AC3E}">
        <p14:creationId xmlns:p14="http://schemas.microsoft.com/office/powerpoint/2010/main" val="10331202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4E54D7D0-A86C-4DDD-A152-C4FCFE37BBCA}"/>
              </a:ext>
            </a:extLst>
          </p:cNvPr>
          <p:cNvGraphicFramePr/>
          <p:nvPr>
            <p:extLst>
              <p:ext uri="{D42A27DB-BD31-4B8C-83A1-F6EECF244321}">
                <p14:modId xmlns:p14="http://schemas.microsoft.com/office/powerpoint/2010/main" val="2246130493"/>
              </p:ext>
            </p:extLst>
          </p:nvPr>
        </p:nvGraphicFramePr>
        <p:xfrm>
          <a:off x="963037" y="1556425"/>
          <a:ext cx="10330775" cy="380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id="{BD80E2B4-9991-43CD-9C8F-4BA6583AA084}"/>
              </a:ext>
            </a:extLst>
          </p:cNvPr>
          <p:cNvSpPr txBox="1"/>
          <p:nvPr/>
        </p:nvSpPr>
        <p:spPr>
          <a:xfrm>
            <a:off x="566451" y="612995"/>
            <a:ext cx="2595038" cy="461665"/>
          </a:xfrm>
          <a:prstGeom prst="rect">
            <a:avLst/>
          </a:prstGeom>
          <a:noFill/>
        </p:spPr>
        <p:txBody>
          <a:bodyPr wrap="square" rtlCol="0">
            <a:spAutoFit/>
          </a:bodyPr>
          <a:lstStyle/>
          <a:p>
            <a:pPr marL="457200" indent="-457200">
              <a:buFont typeface="+mj-ea"/>
              <a:buAutoNum type="ea1ChtPeriod" startAt="3"/>
            </a:pPr>
            <a:r>
              <a:rPr lang="zh-TW" altLang="en-US" sz="2400" b="1" dirty="0"/>
              <a:t>研究限制</a:t>
            </a:r>
          </a:p>
        </p:txBody>
      </p:sp>
    </p:spTree>
    <p:extLst>
      <p:ext uri="{BB962C8B-B14F-4D97-AF65-F5344CB8AC3E}">
        <p14:creationId xmlns:p14="http://schemas.microsoft.com/office/powerpoint/2010/main" val="21657624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a:extLst>
              <a:ext uri="{FF2B5EF4-FFF2-40B4-BE49-F238E27FC236}">
                <a16:creationId xmlns:a16="http://schemas.microsoft.com/office/drawing/2014/main" id="{5CE9FCD7-0D79-4F4D-964D-D087C88050A4}"/>
              </a:ext>
            </a:extLst>
          </p:cNvPr>
          <p:cNvSpPr txBox="1"/>
          <p:nvPr/>
        </p:nvSpPr>
        <p:spPr>
          <a:xfrm>
            <a:off x="651468" y="427933"/>
            <a:ext cx="5444532"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t>台灣健康促進學校國際認證簡介</a:t>
            </a:r>
          </a:p>
        </p:txBody>
      </p:sp>
      <p:graphicFrame>
        <p:nvGraphicFramePr>
          <p:cNvPr id="3" name="資料庫圖表 2">
            <a:extLst>
              <a:ext uri="{FF2B5EF4-FFF2-40B4-BE49-F238E27FC236}">
                <a16:creationId xmlns:a16="http://schemas.microsoft.com/office/drawing/2014/main" id="{E1EAD576-6A53-4917-8582-72750DD4BB31}"/>
              </a:ext>
            </a:extLst>
          </p:cNvPr>
          <p:cNvGraphicFramePr/>
          <p:nvPr>
            <p:extLst>
              <p:ext uri="{D42A27DB-BD31-4B8C-83A1-F6EECF244321}">
                <p14:modId xmlns:p14="http://schemas.microsoft.com/office/powerpoint/2010/main" val="785283741"/>
              </p:ext>
            </p:extLst>
          </p:nvPr>
        </p:nvGraphicFramePr>
        <p:xfrm>
          <a:off x="895287" y="1128408"/>
          <a:ext cx="10651786" cy="552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4840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8FCA00C-3688-4355-BE9B-EF8395DFA250}"/>
              </a:ext>
            </a:extLst>
          </p:cNvPr>
          <p:cNvSpPr txBox="1"/>
          <p:nvPr/>
        </p:nvSpPr>
        <p:spPr>
          <a:xfrm>
            <a:off x="1225675" y="1094421"/>
            <a:ext cx="4761293"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t>健康促進學校成效之文獻</a:t>
            </a:r>
          </a:p>
        </p:txBody>
      </p:sp>
      <p:graphicFrame>
        <p:nvGraphicFramePr>
          <p:cNvPr id="2" name="資料庫圖表 1">
            <a:extLst>
              <a:ext uri="{FF2B5EF4-FFF2-40B4-BE49-F238E27FC236}">
                <a16:creationId xmlns:a16="http://schemas.microsoft.com/office/drawing/2014/main" id="{07365796-D796-4F7B-89D1-8D7A3CD663AC}"/>
              </a:ext>
            </a:extLst>
          </p:cNvPr>
          <p:cNvGraphicFramePr/>
          <p:nvPr>
            <p:extLst>
              <p:ext uri="{D42A27DB-BD31-4B8C-83A1-F6EECF244321}">
                <p14:modId xmlns:p14="http://schemas.microsoft.com/office/powerpoint/2010/main" val="2952196695"/>
              </p:ext>
            </p:extLst>
          </p:nvPr>
        </p:nvGraphicFramePr>
        <p:xfrm>
          <a:off x="972766" y="2003897"/>
          <a:ext cx="9980579" cy="3759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3783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04FB053-07A3-47E6-AD46-9943BB43B47B}"/>
              </a:ext>
            </a:extLst>
          </p:cNvPr>
          <p:cNvSpPr txBox="1"/>
          <p:nvPr/>
        </p:nvSpPr>
        <p:spPr>
          <a:xfrm>
            <a:off x="357743" y="1002336"/>
            <a:ext cx="5081833" cy="400110"/>
          </a:xfrm>
          <a:prstGeom prst="rect">
            <a:avLst/>
          </a:prstGeom>
          <a:noFill/>
        </p:spPr>
        <p:txBody>
          <a:bodyPr wrap="square" rtlCol="0">
            <a:spAutoFit/>
          </a:bodyPr>
          <a:lstStyle/>
          <a:p>
            <a:r>
              <a:rPr lang="zh-TW" altLang="en-US" sz="2000" b="1" dirty="0"/>
              <a:t>飲食與身體活動議題方面</a:t>
            </a:r>
          </a:p>
        </p:txBody>
      </p:sp>
      <p:graphicFrame>
        <p:nvGraphicFramePr>
          <p:cNvPr id="3" name="表格 2">
            <a:extLst>
              <a:ext uri="{FF2B5EF4-FFF2-40B4-BE49-F238E27FC236}">
                <a16:creationId xmlns:a16="http://schemas.microsoft.com/office/drawing/2014/main" id="{99B63457-CC6E-42BA-9BC5-4C94E20BF885}"/>
              </a:ext>
            </a:extLst>
          </p:cNvPr>
          <p:cNvGraphicFramePr>
            <a:graphicFrameLocks noGrp="1"/>
          </p:cNvGraphicFramePr>
          <p:nvPr>
            <p:extLst>
              <p:ext uri="{D42A27DB-BD31-4B8C-83A1-F6EECF244321}">
                <p14:modId xmlns:p14="http://schemas.microsoft.com/office/powerpoint/2010/main" val="3953755433"/>
              </p:ext>
            </p:extLst>
          </p:nvPr>
        </p:nvGraphicFramePr>
        <p:xfrm>
          <a:off x="98736" y="1521426"/>
          <a:ext cx="11994527" cy="5336574"/>
        </p:xfrm>
        <a:graphic>
          <a:graphicData uri="http://schemas.openxmlformats.org/drawingml/2006/table">
            <a:tbl>
              <a:tblPr firstRow="1" bandRow="1">
                <a:tableStyleId>{5C22544A-7EE6-4342-B048-85BDC9FD1C3A}</a:tableStyleId>
              </a:tblPr>
              <a:tblGrid>
                <a:gridCol w="2426353">
                  <a:extLst>
                    <a:ext uri="{9D8B030D-6E8A-4147-A177-3AD203B41FA5}">
                      <a16:colId xmlns:a16="http://schemas.microsoft.com/office/drawing/2014/main" val="91763113"/>
                    </a:ext>
                  </a:extLst>
                </a:gridCol>
                <a:gridCol w="4108839">
                  <a:extLst>
                    <a:ext uri="{9D8B030D-6E8A-4147-A177-3AD203B41FA5}">
                      <a16:colId xmlns:a16="http://schemas.microsoft.com/office/drawing/2014/main" val="4211918168"/>
                    </a:ext>
                  </a:extLst>
                </a:gridCol>
                <a:gridCol w="2783597">
                  <a:extLst>
                    <a:ext uri="{9D8B030D-6E8A-4147-A177-3AD203B41FA5}">
                      <a16:colId xmlns:a16="http://schemas.microsoft.com/office/drawing/2014/main" val="615500024"/>
                    </a:ext>
                  </a:extLst>
                </a:gridCol>
                <a:gridCol w="2675738">
                  <a:extLst>
                    <a:ext uri="{9D8B030D-6E8A-4147-A177-3AD203B41FA5}">
                      <a16:colId xmlns:a16="http://schemas.microsoft.com/office/drawing/2014/main" val="3429003223"/>
                    </a:ext>
                  </a:extLst>
                </a:gridCol>
              </a:tblGrid>
              <a:tr h="547174">
                <a:tc>
                  <a:txBody>
                    <a:bodyPr/>
                    <a:lstStyle/>
                    <a:p>
                      <a:r>
                        <a:rPr lang="zh-TW" altLang="en-US" sz="2000" dirty="0"/>
                        <a:t>文獻</a:t>
                      </a:r>
                    </a:p>
                  </a:txBody>
                  <a:tcPr marL="134920" marR="134920" marT="67460" marB="67460"/>
                </a:tc>
                <a:tc>
                  <a:txBody>
                    <a:bodyPr/>
                    <a:lstStyle/>
                    <a:p>
                      <a:r>
                        <a:rPr lang="zh-TW" altLang="en-US" sz="2000" dirty="0"/>
                        <a:t>研究對象</a:t>
                      </a:r>
                    </a:p>
                  </a:txBody>
                  <a:tcPr marL="134920" marR="134920" marT="67460" marB="67460"/>
                </a:tc>
                <a:tc>
                  <a:txBody>
                    <a:bodyPr/>
                    <a:lstStyle/>
                    <a:p>
                      <a:r>
                        <a:rPr lang="zh-TW" altLang="en-US" sz="2000" dirty="0"/>
                        <a:t>研究內容</a:t>
                      </a:r>
                    </a:p>
                  </a:txBody>
                  <a:tcPr marL="134920" marR="134920" marT="67460" marB="67460"/>
                </a:tc>
                <a:tc>
                  <a:txBody>
                    <a:bodyPr/>
                    <a:lstStyle/>
                    <a:p>
                      <a:r>
                        <a:rPr lang="zh-TW" altLang="en-US" sz="2000" dirty="0"/>
                        <a:t>結果</a:t>
                      </a:r>
                    </a:p>
                  </a:txBody>
                  <a:tcPr marL="134920" marR="134920" marT="67460" marB="67460"/>
                </a:tc>
                <a:extLst>
                  <a:ext uri="{0D108BD9-81ED-4DB2-BD59-A6C34878D82A}">
                    <a16:rowId xmlns:a16="http://schemas.microsoft.com/office/drawing/2014/main" val="1697093139"/>
                  </a:ext>
                </a:extLst>
              </a:tr>
              <a:tr h="547174">
                <a:tc>
                  <a:txBody>
                    <a:bodyPr/>
                    <a:lstStyle/>
                    <a:p>
                      <a:r>
                        <a:rPr lang="en-US" altLang="zh-TW" sz="1800" dirty="0"/>
                        <a:t>Lee</a:t>
                      </a:r>
                      <a:r>
                        <a:rPr lang="zh-TW" altLang="en-US" sz="1800" dirty="0"/>
                        <a:t>等人</a:t>
                      </a:r>
                      <a:r>
                        <a:rPr lang="en-US" altLang="zh-TW" sz="1800" dirty="0"/>
                        <a:t>(2006)</a:t>
                      </a:r>
                      <a:endParaRPr lang="zh-TW" altLang="en-US" sz="1800" dirty="0"/>
                    </a:p>
                  </a:txBody>
                  <a:tcPr marL="134920" marR="134920" marT="67460" marB="67460"/>
                </a:tc>
                <a:tc>
                  <a:txBody>
                    <a:bodyPr/>
                    <a:lstStyle/>
                    <a:p>
                      <a:r>
                        <a:rPr lang="zh-TW" altLang="en-US" sz="1800" dirty="0"/>
                        <a:t>香港健康促進學校認證獲獎與未獲獎的九所國中小學校</a:t>
                      </a:r>
                    </a:p>
                  </a:txBody>
                  <a:tcPr marL="134920" marR="134920" marT="67460" marB="67460"/>
                </a:tc>
                <a:tc>
                  <a:txBody>
                    <a:bodyPr/>
                    <a:lstStyle/>
                    <a:p>
                      <a:r>
                        <a:rPr lang="zh-TW" altLang="en-US" sz="1800" dirty="0"/>
                        <a:t>進行追蹤調查，兩類學校學生</a:t>
                      </a:r>
                      <a:r>
                        <a:rPr lang="en-US" altLang="zh-TW" sz="1800" dirty="0"/>
                        <a:t>(</a:t>
                      </a:r>
                      <a:r>
                        <a:rPr lang="zh-TW" altLang="en-US" sz="1800" dirty="0"/>
                        <a:t>獲獎有無</a:t>
                      </a:r>
                      <a:r>
                        <a:rPr lang="en-US" altLang="zh-TW" sz="1800" dirty="0"/>
                        <a:t>)</a:t>
                      </a:r>
                      <a:r>
                        <a:rPr lang="zh-TW" altLang="en-US" sz="1800" dirty="0"/>
                        <a:t>進行對照</a:t>
                      </a:r>
                    </a:p>
                  </a:txBody>
                  <a:tcPr marL="134920" marR="134920" marT="67460" marB="67460"/>
                </a:tc>
                <a:tc>
                  <a:txBody>
                    <a:bodyPr/>
                    <a:lstStyle/>
                    <a:p>
                      <a:r>
                        <a:rPr lang="zh-TW" altLang="en-US" sz="1800" dirty="0"/>
                        <a:t>五蔬果攝取進步</a:t>
                      </a:r>
                    </a:p>
                  </a:txBody>
                  <a:tcPr marL="134920" marR="134920" marT="67460" marB="67460"/>
                </a:tc>
                <a:extLst>
                  <a:ext uri="{0D108BD9-81ED-4DB2-BD59-A6C34878D82A}">
                    <a16:rowId xmlns:a16="http://schemas.microsoft.com/office/drawing/2014/main" val="3953665091"/>
                  </a:ext>
                </a:extLst>
              </a:tr>
              <a:tr h="547174">
                <a:tc>
                  <a:txBody>
                    <a:bodyPr/>
                    <a:lstStyle/>
                    <a:p>
                      <a:r>
                        <a:rPr lang="en-US" altLang="zh-TW" sz="1800" dirty="0" err="1"/>
                        <a:t>Shama</a:t>
                      </a:r>
                      <a:r>
                        <a:rPr lang="en-US" altLang="zh-TW" sz="1800" dirty="0"/>
                        <a:t> &amp; Abdou(2009)</a:t>
                      </a:r>
                      <a:endParaRPr lang="zh-TW" altLang="en-US" sz="1800" dirty="0"/>
                    </a:p>
                  </a:txBody>
                  <a:tcPr marL="134920" marR="134920" marT="67460" marB="67460"/>
                </a:tc>
                <a:tc>
                  <a:txBody>
                    <a:bodyPr/>
                    <a:lstStyle/>
                    <a:p>
                      <a:r>
                        <a:rPr lang="zh-TW" altLang="en-US" sz="1800" dirty="0"/>
                        <a:t>阿曼國的</a:t>
                      </a:r>
                      <a:r>
                        <a:rPr lang="en-US" altLang="zh-TW" sz="1800" dirty="0"/>
                        <a:t>30</a:t>
                      </a:r>
                      <a:r>
                        <a:rPr lang="zh-TW" altLang="en-US" sz="1800" dirty="0"/>
                        <a:t>所學校，</a:t>
                      </a:r>
                      <a:r>
                        <a:rPr lang="en-US" altLang="zh-TW" sz="1800" dirty="0"/>
                        <a:t>15</a:t>
                      </a:r>
                      <a:r>
                        <a:rPr lang="zh-TW" altLang="en-US" sz="1800" dirty="0"/>
                        <a:t>所參加健康促進學校之學生，</a:t>
                      </a:r>
                      <a:r>
                        <a:rPr lang="en-US" altLang="zh-TW" sz="1800" dirty="0"/>
                        <a:t>15</a:t>
                      </a:r>
                      <a:r>
                        <a:rPr lang="zh-TW" altLang="en-US" sz="1800" dirty="0"/>
                        <a:t>所傳統學校學生，共</a:t>
                      </a:r>
                      <a:r>
                        <a:rPr lang="en-US" altLang="zh-TW" sz="1800" dirty="0"/>
                        <a:t>1,535</a:t>
                      </a:r>
                      <a:r>
                        <a:rPr lang="zh-TW" altLang="en-US" sz="1800" dirty="0"/>
                        <a:t>位</a:t>
                      </a:r>
                      <a:r>
                        <a:rPr lang="en-US" altLang="zh-TW" sz="1800" dirty="0"/>
                        <a:t>8-9</a:t>
                      </a:r>
                      <a:r>
                        <a:rPr lang="zh-TW" altLang="en-US" sz="1800" dirty="0"/>
                        <a:t>年級學生。</a:t>
                      </a:r>
                    </a:p>
                  </a:txBody>
                  <a:tcPr marL="134920" marR="134920" marT="67460" marB="67460"/>
                </a:tc>
                <a:tc>
                  <a:txBody>
                    <a:bodyPr/>
                    <a:lstStyle/>
                    <a:p>
                      <a:r>
                        <a:rPr lang="zh-TW" altLang="en-US" sz="1800" dirty="0"/>
                        <a:t>兩類學校學生</a:t>
                      </a:r>
                      <a:r>
                        <a:rPr lang="en-US" altLang="zh-TW" sz="1800" dirty="0"/>
                        <a:t>(</a:t>
                      </a:r>
                      <a:r>
                        <a:rPr lang="zh-TW" altLang="en-US" sz="1800" dirty="0"/>
                        <a:t>獲獎有無</a:t>
                      </a:r>
                      <a:r>
                        <a:rPr lang="en-US" altLang="zh-TW" sz="1800" dirty="0"/>
                        <a:t>)</a:t>
                      </a:r>
                      <a:r>
                        <a:rPr lang="zh-TW" altLang="en-US" sz="1800" dirty="0"/>
                        <a:t>進行對照</a:t>
                      </a:r>
                    </a:p>
                  </a:txBody>
                  <a:tcPr marL="134920" marR="134920" marT="67460" marB="67460"/>
                </a:tc>
                <a:tc>
                  <a:txBody>
                    <a:bodyPr/>
                    <a:lstStyle/>
                    <a:p>
                      <a:r>
                        <a:rPr lang="zh-TW" altLang="en-US" sz="1800" dirty="0"/>
                        <a:t>參加健康促進學校之學生，飲食行為上較高分，體重過重或過輕的學生也較少</a:t>
                      </a:r>
                    </a:p>
                  </a:txBody>
                  <a:tcPr marL="134920" marR="134920" marT="67460" marB="67460"/>
                </a:tc>
                <a:extLst>
                  <a:ext uri="{0D108BD9-81ED-4DB2-BD59-A6C34878D82A}">
                    <a16:rowId xmlns:a16="http://schemas.microsoft.com/office/drawing/2014/main" val="2542691132"/>
                  </a:ext>
                </a:extLst>
              </a:tr>
              <a:tr h="547174">
                <a:tc>
                  <a:txBody>
                    <a:bodyPr/>
                    <a:lstStyle/>
                    <a:p>
                      <a:r>
                        <a:rPr lang="en-US" altLang="zh-TW" sz="1800" dirty="0"/>
                        <a:t>Fung</a:t>
                      </a:r>
                      <a:r>
                        <a:rPr lang="zh-TW" altLang="en-US" sz="1800" dirty="0"/>
                        <a:t>等人</a:t>
                      </a:r>
                      <a:r>
                        <a:rPr lang="en-US" altLang="zh-TW" sz="1800" dirty="0"/>
                        <a:t>(2012)</a:t>
                      </a:r>
                      <a:endParaRPr lang="zh-TW" altLang="en-US" sz="1800" dirty="0"/>
                    </a:p>
                  </a:txBody>
                  <a:tcPr marL="134920" marR="134920" marT="67460" marB="67460"/>
                </a:tc>
                <a:tc>
                  <a:txBody>
                    <a:bodyPr/>
                    <a:lstStyle/>
                    <a:p>
                      <a:r>
                        <a:rPr lang="zh-TW" altLang="en-US" sz="1800" dirty="0"/>
                        <a:t>加拿大</a:t>
                      </a:r>
                      <a:r>
                        <a:rPr lang="en-US" altLang="zh-TW" sz="1800" dirty="0"/>
                        <a:t>Albert</a:t>
                      </a:r>
                      <a:r>
                        <a:rPr lang="zh-TW" altLang="en-US" sz="1800" dirty="0"/>
                        <a:t>省之學校五年級學生參加健康促進學校計畫（</a:t>
                      </a:r>
                      <a:r>
                        <a:rPr lang="en-US" altLang="zh-TW" sz="1800" dirty="0"/>
                        <a:t>APPLE</a:t>
                      </a:r>
                      <a:r>
                        <a:rPr lang="zh-TW" altLang="en-US" sz="1800" dirty="0"/>
                        <a:t>計畫）</a:t>
                      </a:r>
                    </a:p>
                  </a:txBody>
                  <a:tcPr marL="134920" marR="134920" marT="67460" marB="67460"/>
                </a:tc>
                <a:tc>
                  <a:txBody>
                    <a:bodyPr/>
                    <a:lstStyle/>
                    <a:p>
                      <a:r>
                        <a:rPr lang="zh-TW" altLang="en-US" sz="1800" dirty="0"/>
                        <a:t>學校健康促進負責人根據個別學校需求進行飲食與身體活動介入策略</a:t>
                      </a:r>
                    </a:p>
                  </a:txBody>
                  <a:tcPr marL="134920" marR="134920" marT="67460" marB="67460"/>
                </a:tc>
                <a:tc>
                  <a:txBody>
                    <a:bodyPr/>
                    <a:lstStyle/>
                    <a:p>
                      <a:r>
                        <a:rPr lang="zh-TW" altLang="en-US" sz="1800" dirty="0"/>
                        <a:t>結果增加吃蔬果及身體活動、減少肥胖問題</a:t>
                      </a:r>
                    </a:p>
                  </a:txBody>
                  <a:tcPr marL="134920" marR="134920" marT="67460" marB="67460"/>
                </a:tc>
                <a:extLst>
                  <a:ext uri="{0D108BD9-81ED-4DB2-BD59-A6C34878D82A}">
                    <a16:rowId xmlns:a16="http://schemas.microsoft.com/office/drawing/2014/main" val="1510775920"/>
                  </a:ext>
                </a:extLst>
              </a:tr>
              <a:tr h="547174">
                <a:tc>
                  <a:txBody>
                    <a:bodyPr/>
                    <a:lstStyle/>
                    <a:p>
                      <a:r>
                        <a:rPr lang="en-US" altLang="zh-TW" sz="1800" dirty="0"/>
                        <a:t>Busch</a:t>
                      </a:r>
                      <a:r>
                        <a:rPr lang="zh-TW" altLang="en-US" sz="1800" dirty="0"/>
                        <a:t>等人</a:t>
                      </a:r>
                      <a:r>
                        <a:rPr lang="en-US" altLang="zh-TW" sz="1800" dirty="0"/>
                        <a:t>(2012)</a:t>
                      </a:r>
                      <a:endParaRPr lang="zh-TW" altLang="en-US" sz="1800" dirty="0"/>
                    </a:p>
                  </a:txBody>
                  <a:tcPr marL="134920" marR="134920" marT="67460" marB="67460"/>
                </a:tc>
                <a:tc>
                  <a:txBody>
                    <a:bodyPr/>
                    <a:lstStyle/>
                    <a:p>
                      <a:r>
                        <a:rPr lang="zh-TW" altLang="en-US" sz="1800" dirty="0"/>
                        <a:t>中學生</a:t>
                      </a:r>
                    </a:p>
                  </a:txBody>
                  <a:tcPr marL="134920" marR="134920" marT="67460" marB="67460"/>
                </a:tc>
                <a:tc>
                  <a:txBody>
                    <a:bodyPr/>
                    <a:lstStyle/>
                    <a:p>
                      <a:r>
                        <a:rPr lang="zh-TW" altLang="en-US" sz="1800" dirty="0"/>
                        <a:t>對學生採用健康促進學校計畫進行介入</a:t>
                      </a:r>
                    </a:p>
                  </a:txBody>
                  <a:tcPr marL="134920" marR="134920" marT="67460" marB="67460"/>
                </a:tc>
                <a:tc>
                  <a:txBody>
                    <a:bodyPr/>
                    <a:lstStyle/>
                    <a:p>
                      <a:r>
                        <a:rPr lang="zh-TW" altLang="en-US" sz="1800" dirty="0"/>
                        <a:t>在身體活動或</a:t>
                      </a:r>
                      <a:r>
                        <a:rPr lang="en-US" altLang="zh-TW" sz="1800" dirty="0"/>
                        <a:t>BMI</a:t>
                      </a:r>
                      <a:r>
                        <a:rPr lang="zh-TW" altLang="en-US" sz="1800" dirty="0"/>
                        <a:t>並無顯著改變</a:t>
                      </a:r>
                    </a:p>
                  </a:txBody>
                  <a:tcPr marL="134920" marR="134920" marT="67460" marB="67460"/>
                </a:tc>
                <a:extLst>
                  <a:ext uri="{0D108BD9-81ED-4DB2-BD59-A6C34878D82A}">
                    <a16:rowId xmlns:a16="http://schemas.microsoft.com/office/drawing/2014/main" val="162807082"/>
                  </a:ext>
                </a:extLst>
              </a:tr>
              <a:tr h="547174">
                <a:tc>
                  <a:txBody>
                    <a:bodyPr/>
                    <a:lstStyle/>
                    <a:p>
                      <a:r>
                        <a:rPr lang="en-US" altLang="zh-TW" sz="1800" dirty="0"/>
                        <a:t>McIsaac</a:t>
                      </a:r>
                      <a:r>
                        <a:rPr lang="zh-TW" altLang="en-US" sz="1800" dirty="0"/>
                        <a:t>等人</a:t>
                      </a:r>
                      <a:r>
                        <a:rPr lang="en-US" altLang="zh-TW" sz="1800" dirty="0"/>
                        <a:t>(2017)</a:t>
                      </a:r>
                      <a:endParaRPr lang="zh-TW" altLang="en-US" sz="1800" dirty="0"/>
                    </a:p>
                  </a:txBody>
                  <a:tcPr marL="134920" marR="134920" marT="67460" marB="67460"/>
                </a:tc>
                <a:tc>
                  <a:txBody>
                    <a:bodyPr/>
                    <a:lstStyle/>
                    <a:p>
                      <a:r>
                        <a:rPr lang="zh-TW" altLang="en-US" sz="1800" dirty="0"/>
                        <a:t>加拿大</a:t>
                      </a:r>
                      <a:r>
                        <a:rPr lang="en-US" altLang="zh-TW" sz="1800" dirty="0"/>
                        <a:t>Nova Scotia</a:t>
                      </a:r>
                      <a:r>
                        <a:rPr lang="zh-TW" altLang="en-US" sz="1800" dirty="0"/>
                        <a:t> 地區，參與健康促進學校與位參與健康促進學校國小學生</a:t>
                      </a:r>
                    </a:p>
                  </a:txBody>
                  <a:tcPr marL="134920" marR="134920" marT="67460" marB="674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兩類學校學生</a:t>
                      </a:r>
                      <a:r>
                        <a:rPr lang="en-US" altLang="zh-TW" sz="1800" dirty="0"/>
                        <a:t>(</a:t>
                      </a:r>
                      <a:r>
                        <a:rPr lang="zh-TW" altLang="en-US" sz="1800" dirty="0"/>
                        <a:t>獲獎有無</a:t>
                      </a:r>
                      <a:r>
                        <a:rPr lang="en-US" altLang="zh-TW" sz="1800" dirty="0"/>
                        <a:t>)</a:t>
                      </a:r>
                      <a:r>
                        <a:rPr lang="zh-TW" altLang="en-US" sz="1800" dirty="0"/>
                        <a:t>進行健對照</a:t>
                      </a:r>
                    </a:p>
                  </a:txBody>
                  <a:tcPr marL="134920" marR="134920" marT="67460" marB="67460"/>
                </a:tc>
                <a:tc>
                  <a:txBody>
                    <a:bodyPr/>
                    <a:lstStyle/>
                    <a:p>
                      <a:r>
                        <a:rPr lang="zh-TW" altLang="en-US" sz="1800" dirty="0"/>
                        <a:t>飲食、身體活動、螢幕使用行為亦無顯著差異</a:t>
                      </a:r>
                    </a:p>
                  </a:txBody>
                  <a:tcPr marL="134920" marR="134920" marT="67460" marB="67460"/>
                </a:tc>
                <a:extLst>
                  <a:ext uri="{0D108BD9-81ED-4DB2-BD59-A6C34878D82A}">
                    <a16:rowId xmlns:a16="http://schemas.microsoft.com/office/drawing/2014/main" val="1749570039"/>
                  </a:ext>
                </a:extLst>
              </a:tr>
            </a:tbl>
          </a:graphicData>
        </a:graphic>
      </p:graphicFrame>
      <p:sp>
        <p:nvSpPr>
          <p:cNvPr id="4" name="文字方塊 3">
            <a:extLst>
              <a:ext uri="{FF2B5EF4-FFF2-40B4-BE49-F238E27FC236}">
                <a16:creationId xmlns:a16="http://schemas.microsoft.com/office/drawing/2014/main" id="{4E2A20D4-FDB9-4AA3-83A0-45785C354CA0}"/>
              </a:ext>
            </a:extLst>
          </p:cNvPr>
          <p:cNvSpPr txBox="1"/>
          <p:nvPr/>
        </p:nvSpPr>
        <p:spPr>
          <a:xfrm>
            <a:off x="357743" y="218064"/>
            <a:ext cx="4761293"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t>健康促進學校成效之文獻</a:t>
            </a:r>
          </a:p>
        </p:txBody>
      </p:sp>
    </p:spTree>
    <p:extLst>
      <p:ext uri="{BB962C8B-B14F-4D97-AF65-F5344CB8AC3E}">
        <p14:creationId xmlns:p14="http://schemas.microsoft.com/office/powerpoint/2010/main" val="14790485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03582A4-18CE-4AD8-82D1-18AB754A05CF}"/>
              </a:ext>
            </a:extLst>
          </p:cNvPr>
          <p:cNvSpPr txBox="1"/>
          <p:nvPr/>
        </p:nvSpPr>
        <p:spPr>
          <a:xfrm>
            <a:off x="357743" y="1272823"/>
            <a:ext cx="5081833" cy="400110"/>
          </a:xfrm>
          <a:prstGeom prst="rect">
            <a:avLst/>
          </a:prstGeom>
          <a:noFill/>
        </p:spPr>
        <p:txBody>
          <a:bodyPr wrap="square" rtlCol="0">
            <a:spAutoFit/>
          </a:bodyPr>
          <a:lstStyle/>
          <a:p>
            <a:r>
              <a:rPr lang="zh-TW" altLang="en-US" sz="2000" b="1" dirty="0"/>
              <a:t> 危害健康行為方面</a:t>
            </a:r>
          </a:p>
        </p:txBody>
      </p:sp>
      <p:graphicFrame>
        <p:nvGraphicFramePr>
          <p:cNvPr id="3" name="表格 2">
            <a:extLst>
              <a:ext uri="{FF2B5EF4-FFF2-40B4-BE49-F238E27FC236}">
                <a16:creationId xmlns:a16="http://schemas.microsoft.com/office/drawing/2014/main" id="{797BC483-ACB6-4855-AFCF-4678FC555C3D}"/>
              </a:ext>
            </a:extLst>
          </p:cNvPr>
          <p:cNvGraphicFramePr>
            <a:graphicFrameLocks noGrp="1"/>
          </p:cNvGraphicFramePr>
          <p:nvPr>
            <p:extLst>
              <p:ext uri="{D42A27DB-BD31-4B8C-83A1-F6EECF244321}">
                <p14:modId xmlns:p14="http://schemas.microsoft.com/office/powerpoint/2010/main" val="582051243"/>
              </p:ext>
            </p:extLst>
          </p:nvPr>
        </p:nvGraphicFramePr>
        <p:xfrm>
          <a:off x="197473" y="1760482"/>
          <a:ext cx="11994527" cy="3969454"/>
        </p:xfrm>
        <a:graphic>
          <a:graphicData uri="http://schemas.openxmlformats.org/drawingml/2006/table">
            <a:tbl>
              <a:tblPr firstRow="1" bandRow="1">
                <a:tableStyleId>{5C22544A-7EE6-4342-B048-85BDC9FD1C3A}</a:tableStyleId>
              </a:tblPr>
              <a:tblGrid>
                <a:gridCol w="2099519">
                  <a:extLst>
                    <a:ext uri="{9D8B030D-6E8A-4147-A177-3AD203B41FA5}">
                      <a16:colId xmlns:a16="http://schemas.microsoft.com/office/drawing/2014/main" val="91763113"/>
                    </a:ext>
                  </a:extLst>
                </a:gridCol>
                <a:gridCol w="3888509">
                  <a:extLst>
                    <a:ext uri="{9D8B030D-6E8A-4147-A177-3AD203B41FA5}">
                      <a16:colId xmlns:a16="http://schemas.microsoft.com/office/drawing/2014/main" val="4211918168"/>
                    </a:ext>
                  </a:extLst>
                </a:gridCol>
                <a:gridCol w="3205018">
                  <a:extLst>
                    <a:ext uri="{9D8B030D-6E8A-4147-A177-3AD203B41FA5}">
                      <a16:colId xmlns:a16="http://schemas.microsoft.com/office/drawing/2014/main" val="615500024"/>
                    </a:ext>
                  </a:extLst>
                </a:gridCol>
                <a:gridCol w="2801481">
                  <a:extLst>
                    <a:ext uri="{9D8B030D-6E8A-4147-A177-3AD203B41FA5}">
                      <a16:colId xmlns:a16="http://schemas.microsoft.com/office/drawing/2014/main" val="3429003223"/>
                    </a:ext>
                  </a:extLst>
                </a:gridCol>
              </a:tblGrid>
              <a:tr h="547174">
                <a:tc>
                  <a:txBody>
                    <a:bodyPr/>
                    <a:lstStyle/>
                    <a:p>
                      <a:r>
                        <a:rPr lang="zh-TW" altLang="en-US" sz="2000" dirty="0"/>
                        <a:t>文獻</a:t>
                      </a:r>
                    </a:p>
                  </a:txBody>
                  <a:tcPr marL="134920" marR="134920" marT="67460" marB="67460"/>
                </a:tc>
                <a:tc>
                  <a:txBody>
                    <a:bodyPr/>
                    <a:lstStyle/>
                    <a:p>
                      <a:r>
                        <a:rPr lang="zh-TW" altLang="en-US" sz="2000" dirty="0"/>
                        <a:t>研究對象</a:t>
                      </a:r>
                    </a:p>
                  </a:txBody>
                  <a:tcPr marL="134920" marR="134920" marT="67460" marB="67460"/>
                </a:tc>
                <a:tc>
                  <a:txBody>
                    <a:bodyPr/>
                    <a:lstStyle/>
                    <a:p>
                      <a:r>
                        <a:rPr lang="zh-TW" altLang="en-US" sz="2000" dirty="0"/>
                        <a:t>研究內容</a:t>
                      </a:r>
                    </a:p>
                  </a:txBody>
                  <a:tcPr marL="134920" marR="134920" marT="67460" marB="67460"/>
                </a:tc>
                <a:tc>
                  <a:txBody>
                    <a:bodyPr/>
                    <a:lstStyle/>
                    <a:p>
                      <a:r>
                        <a:rPr lang="zh-TW" altLang="en-US" sz="2000" dirty="0"/>
                        <a:t>結果</a:t>
                      </a:r>
                    </a:p>
                  </a:txBody>
                  <a:tcPr marL="134920" marR="134920" marT="67460" marB="67460"/>
                </a:tc>
                <a:extLst>
                  <a:ext uri="{0D108BD9-81ED-4DB2-BD59-A6C34878D82A}">
                    <a16:rowId xmlns:a16="http://schemas.microsoft.com/office/drawing/2014/main" val="1697093139"/>
                  </a:ext>
                </a:extLst>
              </a:tr>
              <a:tr h="547174">
                <a:tc>
                  <a:txBody>
                    <a:bodyPr/>
                    <a:lstStyle/>
                    <a:p>
                      <a:r>
                        <a:rPr lang="en-US" altLang="zh-TW" sz="1800" dirty="0"/>
                        <a:t>Busch</a:t>
                      </a:r>
                      <a:r>
                        <a:rPr lang="zh-TW" altLang="en-US" sz="1800" dirty="0"/>
                        <a:t>等人</a:t>
                      </a:r>
                      <a:r>
                        <a:rPr lang="en-US" altLang="zh-TW" sz="1800" dirty="0"/>
                        <a:t>(2012)</a:t>
                      </a:r>
                      <a:endParaRPr lang="zh-TW" altLang="en-US" sz="1800" dirty="0"/>
                    </a:p>
                  </a:txBody>
                  <a:tcPr marL="134920" marR="134920" marT="67460" marB="67460"/>
                </a:tc>
                <a:tc>
                  <a:txBody>
                    <a:bodyPr/>
                    <a:lstStyle/>
                    <a:p>
                      <a:r>
                        <a:rPr lang="zh-TW" altLang="en-US" sz="1800" dirty="0"/>
                        <a:t>荷蘭某中學，針對</a:t>
                      </a:r>
                      <a:r>
                        <a:rPr lang="en-US" altLang="zh-TW" sz="1800" dirty="0"/>
                        <a:t>15-16</a:t>
                      </a:r>
                      <a:r>
                        <a:rPr lang="zh-TW" altLang="en-US" sz="1800" dirty="0"/>
                        <a:t>歲學生</a:t>
                      </a:r>
                    </a:p>
                  </a:txBody>
                  <a:tcPr marL="134920" marR="134920" marT="67460" marB="67460"/>
                </a:tc>
                <a:tc>
                  <a:txBody>
                    <a:bodyPr/>
                    <a:lstStyle/>
                    <a:p>
                      <a:r>
                        <a:rPr lang="zh-TW" altLang="en-US" sz="1800" dirty="0"/>
                        <a:t>對學生採用健康促進學校計畫進行介入</a:t>
                      </a:r>
                    </a:p>
                  </a:txBody>
                  <a:tcPr marL="134920" marR="134920" marT="67460" marB="67460"/>
                </a:tc>
                <a:tc>
                  <a:txBody>
                    <a:bodyPr/>
                    <a:lstStyle/>
                    <a:p>
                      <a:r>
                        <a:rPr lang="zh-TW" altLang="en-US" sz="1800" dirty="0"/>
                        <a:t>女學生在飲酒、大麻使用行為、網路使用、霸凌行為等危險行為有顯著改善，但吸菸行為無顯著改善</a:t>
                      </a:r>
                    </a:p>
                  </a:txBody>
                  <a:tcPr marL="134920" marR="134920" marT="67460" marB="67460"/>
                </a:tc>
                <a:extLst>
                  <a:ext uri="{0D108BD9-81ED-4DB2-BD59-A6C34878D82A}">
                    <a16:rowId xmlns:a16="http://schemas.microsoft.com/office/drawing/2014/main" val="3953665091"/>
                  </a:ext>
                </a:extLst>
              </a:tr>
              <a:tr h="547174">
                <a:tc>
                  <a:txBody>
                    <a:bodyPr/>
                    <a:lstStyle/>
                    <a:p>
                      <a:r>
                        <a:rPr lang="zh-TW" altLang="en-US" sz="1800" dirty="0"/>
                        <a:t>陳富莉、陳映伶等</a:t>
                      </a:r>
                      <a:r>
                        <a:rPr lang="en-US" altLang="zh-TW" sz="1800" dirty="0"/>
                        <a:t>(2016)</a:t>
                      </a:r>
                      <a:endParaRPr lang="zh-TW" altLang="en-US" sz="1800" dirty="0"/>
                    </a:p>
                  </a:txBody>
                  <a:tcPr marL="134920" marR="134920" marT="67460" marB="67460"/>
                </a:tc>
                <a:tc>
                  <a:txBody>
                    <a:bodyPr/>
                    <a:lstStyle/>
                    <a:p>
                      <a:r>
                        <a:rPr lang="zh-TW" altLang="en-US" sz="1800" dirty="0"/>
                        <a:t>台灣分為北、中、南、東區</a:t>
                      </a:r>
                      <a:r>
                        <a:rPr lang="en-US" altLang="zh-TW" sz="1800" dirty="0"/>
                        <a:t>12</a:t>
                      </a:r>
                      <a:r>
                        <a:rPr lang="zh-TW" altLang="en-US" sz="1800" dirty="0"/>
                        <a:t>所國高中，七、十年級學生</a:t>
                      </a:r>
                    </a:p>
                  </a:txBody>
                  <a:tcPr marL="134920" marR="134920" marT="67460" marB="67460"/>
                </a:tc>
                <a:tc>
                  <a:txBody>
                    <a:bodyPr/>
                    <a:lstStyle/>
                    <a:p>
                      <a:r>
                        <a:rPr lang="zh-TW" altLang="en-US" sz="1800" dirty="0"/>
                        <a:t>採用健康促進學校六大範疇策略，其中特別強化技能取向之預防吸菸教學，搭配家長支持介入模式</a:t>
                      </a:r>
                    </a:p>
                  </a:txBody>
                  <a:tcPr marL="134920" marR="134920" marT="67460" marB="67460"/>
                </a:tc>
                <a:tc>
                  <a:txBody>
                    <a:bodyPr/>
                    <a:lstStyle/>
                    <a:p>
                      <a:r>
                        <a:rPr lang="zh-TW" altLang="en-US" sz="1800" dirty="0"/>
                        <a:t>學校推動之後在預防吸菸認知及拒菸自我效能均有顯著提升，但吸菸行為無顯著差異</a:t>
                      </a:r>
                    </a:p>
                  </a:txBody>
                  <a:tcPr marL="134920" marR="134920" marT="67460" marB="67460"/>
                </a:tc>
                <a:extLst>
                  <a:ext uri="{0D108BD9-81ED-4DB2-BD59-A6C34878D82A}">
                    <a16:rowId xmlns:a16="http://schemas.microsoft.com/office/drawing/2014/main" val="2542691132"/>
                  </a:ext>
                </a:extLst>
              </a:tr>
              <a:tr h="547174">
                <a:tc>
                  <a:txBody>
                    <a:bodyPr/>
                    <a:lstStyle/>
                    <a:p>
                      <a:r>
                        <a:rPr lang="zh-TW" altLang="en-US" sz="1800" dirty="0"/>
                        <a:t>張鳳琴等人</a:t>
                      </a:r>
                      <a:r>
                        <a:rPr lang="en-US" altLang="zh-TW" sz="1800" dirty="0"/>
                        <a:t>(2013)</a:t>
                      </a:r>
                      <a:endParaRPr lang="zh-TW" altLang="en-US" sz="1800" dirty="0"/>
                    </a:p>
                  </a:txBody>
                  <a:tcPr marL="134920" marR="134920" marT="67460" marB="67460"/>
                </a:tc>
                <a:tc>
                  <a:txBody>
                    <a:bodyPr/>
                    <a:lstStyle/>
                    <a:p>
                      <a:r>
                        <a:rPr lang="zh-TW" altLang="en-US" sz="1800" dirty="0"/>
                        <a:t>台灣南部某國中生</a:t>
                      </a:r>
                    </a:p>
                  </a:txBody>
                  <a:tcPr marL="134920" marR="134920" marT="67460" marB="67460"/>
                </a:tc>
                <a:tc>
                  <a:txBody>
                    <a:bodyPr/>
                    <a:lstStyle/>
                    <a:p>
                      <a:r>
                        <a:rPr lang="zh-TW" altLang="en-US" sz="1800" dirty="0"/>
                        <a:t>進行菸害防制介入之健康促進學校行動研究</a:t>
                      </a:r>
                    </a:p>
                  </a:txBody>
                  <a:tcPr marL="134920" marR="134920" marT="67460" marB="67460"/>
                </a:tc>
                <a:tc>
                  <a:txBody>
                    <a:bodyPr/>
                    <a:lstStyle/>
                    <a:p>
                      <a:r>
                        <a:rPr lang="zh-TW" altLang="en-US" sz="1800" dirty="0"/>
                        <a:t>提升該校學生預防吸菸態度、降低二手菸暴露及吸菸率</a:t>
                      </a:r>
                    </a:p>
                  </a:txBody>
                  <a:tcPr marL="134920" marR="134920" marT="67460" marB="67460"/>
                </a:tc>
                <a:extLst>
                  <a:ext uri="{0D108BD9-81ED-4DB2-BD59-A6C34878D82A}">
                    <a16:rowId xmlns:a16="http://schemas.microsoft.com/office/drawing/2014/main" val="1510775920"/>
                  </a:ext>
                </a:extLst>
              </a:tr>
            </a:tbl>
          </a:graphicData>
        </a:graphic>
      </p:graphicFrame>
      <p:sp>
        <p:nvSpPr>
          <p:cNvPr id="4" name="文字方塊 3">
            <a:extLst>
              <a:ext uri="{FF2B5EF4-FFF2-40B4-BE49-F238E27FC236}">
                <a16:creationId xmlns:a16="http://schemas.microsoft.com/office/drawing/2014/main" id="{7A52F4D2-74A1-42D9-BC1A-23471A5AAF62}"/>
              </a:ext>
            </a:extLst>
          </p:cNvPr>
          <p:cNvSpPr txBox="1"/>
          <p:nvPr/>
        </p:nvSpPr>
        <p:spPr>
          <a:xfrm>
            <a:off x="357743" y="218064"/>
            <a:ext cx="4761293"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t>健康促進學校成效之文獻</a:t>
            </a:r>
          </a:p>
        </p:txBody>
      </p:sp>
    </p:spTree>
    <p:extLst>
      <p:ext uri="{BB962C8B-B14F-4D97-AF65-F5344CB8AC3E}">
        <p14:creationId xmlns:p14="http://schemas.microsoft.com/office/powerpoint/2010/main" val="16361677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528B35A-55A5-47F2-91C5-8001FAECCEBE}"/>
              </a:ext>
            </a:extLst>
          </p:cNvPr>
          <p:cNvSpPr txBox="1"/>
          <p:nvPr/>
        </p:nvSpPr>
        <p:spPr>
          <a:xfrm>
            <a:off x="215946" y="893445"/>
            <a:ext cx="5081833" cy="400110"/>
          </a:xfrm>
          <a:prstGeom prst="rect">
            <a:avLst/>
          </a:prstGeom>
          <a:noFill/>
        </p:spPr>
        <p:txBody>
          <a:bodyPr wrap="square" rtlCol="0">
            <a:spAutoFit/>
          </a:bodyPr>
          <a:lstStyle/>
          <a:p>
            <a:r>
              <a:rPr lang="zh-TW" altLang="en-US" sz="2000" b="1" dirty="0"/>
              <a:t>個人健康習慣方面</a:t>
            </a:r>
          </a:p>
        </p:txBody>
      </p:sp>
      <p:graphicFrame>
        <p:nvGraphicFramePr>
          <p:cNvPr id="3" name="表格 2">
            <a:extLst>
              <a:ext uri="{FF2B5EF4-FFF2-40B4-BE49-F238E27FC236}">
                <a16:creationId xmlns:a16="http://schemas.microsoft.com/office/drawing/2014/main" id="{AAEF1585-4B79-421A-8C1C-0BE7B71C9B7C}"/>
              </a:ext>
            </a:extLst>
          </p:cNvPr>
          <p:cNvGraphicFramePr>
            <a:graphicFrameLocks noGrp="1"/>
          </p:cNvGraphicFramePr>
          <p:nvPr>
            <p:extLst>
              <p:ext uri="{D42A27DB-BD31-4B8C-83A1-F6EECF244321}">
                <p14:modId xmlns:p14="http://schemas.microsoft.com/office/powerpoint/2010/main" val="3355271670"/>
              </p:ext>
            </p:extLst>
          </p:nvPr>
        </p:nvGraphicFramePr>
        <p:xfrm>
          <a:off x="98736" y="1293555"/>
          <a:ext cx="11994527" cy="4106151"/>
        </p:xfrm>
        <a:graphic>
          <a:graphicData uri="http://schemas.openxmlformats.org/drawingml/2006/table">
            <a:tbl>
              <a:tblPr firstRow="1" bandRow="1">
                <a:tableStyleId>{5C22544A-7EE6-4342-B048-85BDC9FD1C3A}</a:tableStyleId>
              </a:tblPr>
              <a:tblGrid>
                <a:gridCol w="1918600">
                  <a:extLst>
                    <a:ext uri="{9D8B030D-6E8A-4147-A177-3AD203B41FA5}">
                      <a16:colId xmlns:a16="http://schemas.microsoft.com/office/drawing/2014/main" val="91763113"/>
                    </a:ext>
                  </a:extLst>
                </a:gridCol>
                <a:gridCol w="2877937">
                  <a:extLst>
                    <a:ext uri="{9D8B030D-6E8A-4147-A177-3AD203B41FA5}">
                      <a16:colId xmlns:a16="http://schemas.microsoft.com/office/drawing/2014/main" val="4211918168"/>
                    </a:ext>
                  </a:extLst>
                </a:gridCol>
                <a:gridCol w="2733963">
                  <a:extLst>
                    <a:ext uri="{9D8B030D-6E8A-4147-A177-3AD203B41FA5}">
                      <a16:colId xmlns:a16="http://schemas.microsoft.com/office/drawing/2014/main" val="615500024"/>
                    </a:ext>
                  </a:extLst>
                </a:gridCol>
                <a:gridCol w="4464027">
                  <a:extLst>
                    <a:ext uri="{9D8B030D-6E8A-4147-A177-3AD203B41FA5}">
                      <a16:colId xmlns:a16="http://schemas.microsoft.com/office/drawing/2014/main" val="3429003223"/>
                    </a:ext>
                  </a:extLst>
                </a:gridCol>
              </a:tblGrid>
              <a:tr h="607445">
                <a:tc>
                  <a:txBody>
                    <a:bodyPr/>
                    <a:lstStyle/>
                    <a:p>
                      <a:r>
                        <a:rPr lang="zh-TW" altLang="en-US" sz="2000" dirty="0"/>
                        <a:t>文獻</a:t>
                      </a:r>
                    </a:p>
                  </a:txBody>
                  <a:tcPr marL="134920" marR="134920" marT="67460" marB="67460"/>
                </a:tc>
                <a:tc>
                  <a:txBody>
                    <a:bodyPr/>
                    <a:lstStyle/>
                    <a:p>
                      <a:r>
                        <a:rPr lang="zh-TW" altLang="en-US" sz="2000" dirty="0"/>
                        <a:t>研究對象</a:t>
                      </a:r>
                    </a:p>
                  </a:txBody>
                  <a:tcPr marL="134920" marR="134920" marT="67460" marB="67460"/>
                </a:tc>
                <a:tc>
                  <a:txBody>
                    <a:bodyPr/>
                    <a:lstStyle/>
                    <a:p>
                      <a:r>
                        <a:rPr lang="zh-TW" altLang="en-US" sz="2000" dirty="0"/>
                        <a:t>研究內容</a:t>
                      </a:r>
                    </a:p>
                  </a:txBody>
                  <a:tcPr marL="134920" marR="134920" marT="67460" marB="67460"/>
                </a:tc>
                <a:tc>
                  <a:txBody>
                    <a:bodyPr/>
                    <a:lstStyle/>
                    <a:p>
                      <a:r>
                        <a:rPr lang="zh-TW" altLang="en-US" sz="2000" dirty="0"/>
                        <a:t>結果</a:t>
                      </a:r>
                    </a:p>
                  </a:txBody>
                  <a:tcPr marL="134920" marR="134920" marT="67460" marB="67460"/>
                </a:tc>
                <a:extLst>
                  <a:ext uri="{0D108BD9-81ED-4DB2-BD59-A6C34878D82A}">
                    <a16:rowId xmlns:a16="http://schemas.microsoft.com/office/drawing/2014/main" val="1697093139"/>
                  </a:ext>
                </a:extLst>
              </a:tr>
              <a:tr h="1717866">
                <a:tc>
                  <a:txBody>
                    <a:bodyPr/>
                    <a:lstStyle/>
                    <a:p>
                      <a:r>
                        <a:rPr lang="en-US" altLang="zh-TW" sz="1800" dirty="0"/>
                        <a:t>Lee</a:t>
                      </a:r>
                      <a:r>
                        <a:rPr lang="zh-TW" altLang="en-US" sz="1800" dirty="0"/>
                        <a:t>等人</a:t>
                      </a:r>
                      <a:r>
                        <a:rPr lang="en-US" altLang="zh-TW" sz="1800" dirty="0"/>
                        <a:t>(2008)</a:t>
                      </a:r>
                      <a:endParaRPr lang="zh-TW" altLang="en-US" sz="1800" dirty="0"/>
                    </a:p>
                  </a:txBody>
                  <a:tcPr marL="134920" marR="134920" marT="67460" marB="67460"/>
                </a:tc>
                <a:tc>
                  <a:txBody>
                    <a:bodyPr/>
                    <a:lstStyle/>
                    <a:p>
                      <a:r>
                        <a:rPr lang="zh-TW" altLang="en-US" sz="1800" dirty="0"/>
                        <a:t>中學生</a:t>
                      </a:r>
                      <a:endParaRPr lang="en-US" altLang="zh-TW" sz="1800" dirty="0"/>
                    </a:p>
                    <a:p>
                      <a:endParaRPr lang="zh-TW" altLang="en-US" sz="1800" dirty="0"/>
                    </a:p>
                  </a:txBody>
                  <a:tcPr marL="134920" marR="134920" marT="67460" marB="67460"/>
                </a:tc>
                <a:tc>
                  <a:txBody>
                    <a:bodyPr/>
                    <a:lstStyle/>
                    <a:p>
                      <a:r>
                        <a:rPr lang="zh-TW" altLang="en-US" sz="1800" dirty="0"/>
                        <a:t>個人衛生習慣</a:t>
                      </a:r>
                    </a:p>
                  </a:txBody>
                  <a:tcPr marL="134920" marR="134920" marT="67460" marB="67460"/>
                </a:tc>
                <a:tc>
                  <a:txBody>
                    <a:bodyPr/>
                    <a:lstStyle/>
                    <a:p>
                      <a:r>
                        <a:rPr lang="zh-TW" altLang="en-US" sz="1800" dirty="0"/>
                        <a:t>在衛生知識、用餐前洗手，餐後刷牙等個人衛生習慣、發燒自我照護行為等，參與健康促進學校之學生比未參與之學生好</a:t>
                      </a:r>
                      <a:endParaRPr lang="en-US" altLang="zh-TW" sz="1800" dirty="0"/>
                    </a:p>
                    <a:p>
                      <a:r>
                        <a:rPr lang="zh-TW" altLang="en-US" sz="1800" dirty="0"/>
                        <a:t>知覺到學校相關預防傳染病之健康政策顯著優於未參與之學校學生</a:t>
                      </a:r>
                    </a:p>
                  </a:txBody>
                  <a:tcPr marL="134920" marR="134920" marT="67460" marB="67460"/>
                </a:tc>
                <a:extLst>
                  <a:ext uri="{0D108BD9-81ED-4DB2-BD59-A6C34878D82A}">
                    <a16:rowId xmlns:a16="http://schemas.microsoft.com/office/drawing/2014/main" val="3953665091"/>
                  </a:ext>
                </a:extLst>
              </a:tr>
              <a:tr h="1367926">
                <a:tc>
                  <a:txBody>
                    <a:bodyPr/>
                    <a:lstStyle/>
                    <a:p>
                      <a:r>
                        <a:rPr lang="en-US" altLang="zh-TW" sz="1800" dirty="0"/>
                        <a:t>Stokes</a:t>
                      </a:r>
                      <a:r>
                        <a:rPr lang="zh-TW" altLang="en-US" sz="1800" dirty="0"/>
                        <a:t>等人</a:t>
                      </a:r>
                      <a:r>
                        <a:rPr lang="en-US" altLang="zh-TW" sz="1800" dirty="0"/>
                        <a:t>(2016)</a:t>
                      </a:r>
                      <a:endParaRPr lang="zh-TW" altLang="en-US" sz="1800" dirty="0"/>
                    </a:p>
                  </a:txBody>
                  <a:tcPr marL="134920" marR="134920" marT="67460" marB="67460"/>
                </a:tc>
                <a:tc>
                  <a:txBody>
                    <a:bodyPr/>
                    <a:lstStyle/>
                    <a:p>
                      <a:r>
                        <a:rPr lang="zh-TW" altLang="en-US" sz="1800" dirty="0"/>
                        <a:t>英國健康促進學校：小學、中學</a:t>
                      </a:r>
                    </a:p>
                  </a:txBody>
                  <a:tcPr marL="134920" marR="134920" marT="67460" marB="67460"/>
                </a:tc>
                <a:tc>
                  <a:txBody>
                    <a:bodyPr/>
                    <a:lstStyle/>
                    <a:p>
                      <a:r>
                        <a:rPr lang="zh-TW" altLang="en-US" sz="1800" dirty="0"/>
                        <a:t>推動口腔保健質性研究</a:t>
                      </a:r>
                    </a:p>
                  </a:txBody>
                  <a:tcPr marL="134920" marR="134920" marT="67460" marB="67460"/>
                </a:tc>
                <a:tc>
                  <a:txBody>
                    <a:bodyPr/>
                    <a:lstStyle/>
                    <a:p>
                      <a:r>
                        <a:rPr lang="zh-TW" altLang="en-US" sz="1800" dirty="0"/>
                        <a:t>小學健康校園在推動口腔保健計劃多於中學</a:t>
                      </a:r>
                      <a:endParaRPr lang="en-US" altLang="zh-TW" sz="1800" dirty="0"/>
                    </a:p>
                    <a:p>
                      <a:r>
                        <a:rPr lang="zh-TW" altLang="en-US" sz="1800" dirty="0"/>
                        <a:t>健康飲食標準政策制定與課程介入、學校物質與社會環境改善，尤其當學生對學校滿意度越高、自尊越高，美日刷牙行為越好</a:t>
                      </a:r>
                    </a:p>
                  </a:txBody>
                  <a:tcPr marL="134920" marR="134920" marT="67460" marB="67460"/>
                </a:tc>
                <a:extLst>
                  <a:ext uri="{0D108BD9-81ED-4DB2-BD59-A6C34878D82A}">
                    <a16:rowId xmlns:a16="http://schemas.microsoft.com/office/drawing/2014/main" val="2542691132"/>
                  </a:ext>
                </a:extLst>
              </a:tr>
            </a:tbl>
          </a:graphicData>
        </a:graphic>
      </p:graphicFrame>
      <p:sp>
        <p:nvSpPr>
          <p:cNvPr id="4" name="文字方塊 3">
            <a:extLst>
              <a:ext uri="{FF2B5EF4-FFF2-40B4-BE49-F238E27FC236}">
                <a16:creationId xmlns:a16="http://schemas.microsoft.com/office/drawing/2014/main" id="{8A163AEC-9D80-408C-A1C2-9057801C37FF}"/>
              </a:ext>
            </a:extLst>
          </p:cNvPr>
          <p:cNvSpPr txBox="1"/>
          <p:nvPr/>
        </p:nvSpPr>
        <p:spPr>
          <a:xfrm>
            <a:off x="357743" y="218064"/>
            <a:ext cx="4761293" cy="46166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b="1" dirty="0"/>
              <a:t>健康促進學校成效之文獻</a:t>
            </a:r>
          </a:p>
        </p:txBody>
      </p:sp>
    </p:spTree>
    <p:extLst>
      <p:ext uri="{BB962C8B-B14F-4D97-AF65-F5344CB8AC3E}">
        <p14:creationId xmlns:p14="http://schemas.microsoft.com/office/powerpoint/2010/main" val="42298923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223F13D0-2CFE-4CDB-A499-8FF62EF76B30}"/>
              </a:ext>
            </a:extLst>
          </p:cNvPr>
          <p:cNvGraphicFramePr/>
          <p:nvPr>
            <p:extLst>
              <p:ext uri="{D42A27DB-BD31-4B8C-83A1-F6EECF244321}">
                <p14:modId xmlns:p14="http://schemas.microsoft.com/office/powerpoint/2010/main" val="3298925747"/>
              </p:ext>
            </p:extLst>
          </p:nvPr>
        </p:nvGraphicFramePr>
        <p:xfrm>
          <a:off x="937562" y="1228692"/>
          <a:ext cx="9091355" cy="46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4FA396B9-DFB0-4F67-B943-1597CBA2C295}"/>
              </a:ext>
            </a:extLst>
          </p:cNvPr>
          <p:cNvSpPr txBox="1"/>
          <p:nvPr/>
        </p:nvSpPr>
        <p:spPr>
          <a:xfrm>
            <a:off x="1143784" y="1784561"/>
            <a:ext cx="10110654" cy="1785104"/>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過去研究大多藉由單一健康議題比較健康促進學校與傳統學校學生健康行為的差異。較少從健康促進學校六大範疇推動過程表現，比較學生相關行為的表現差異。</a:t>
            </a:r>
            <a:endParaRPr lang="en-US" altLang="zh-TW" sz="2400" dirty="0"/>
          </a:p>
          <a:p>
            <a:pPr marL="342900" indent="-342900">
              <a:buFont typeface="Arial" panose="020B0604020202020204" pitchFamily="34" charset="0"/>
              <a:buChar char="•"/>
            </a:pPr>
            <a:endParaRPr lang="en-US" altLang="zh-TW" sz="2000" dirty="0"/>
          </a:p>
          <a:p>
            <a:endParaRPr lang="zh-TW" altLang="en-US" dirty="0"/>
          </a:p>
        </p:txBody>
      </p:sp>
      <p:sp>
        <p:nvSpPr>
          <p:cNvPr id="8" name="文字方塊 7">
            <a:extLst>
              <a:ext uri="{FF2B5EF4-FFF2-40B4-BE49-F238E27FC236}">
                <a16:creationId xmlns:a16="http://schemas.microsoft.com/office/drawing/2014/main" id="{047AA18D-6763-4CE3-B215-950B7046A271}"/>
              </a:ext>
            </a:extLst>
          </p:cNvPr>
          <p:cNvSpPr txBox="1"/>
          <p:nvPr/>
        </p:nvSpPr>
        <p:spPr>
          <a:xfrm>
            <a:off x="1143784" y="3823201"/>
            <a:ext cx="9865592" cy="1415772"/>
          </a:xfrm>
          <a:prstGeom prst="rect">
            <a:avLst/>
          </a:prstGeom>
          <a:noFill/>
        </p:spPr>
        <p:txBody>
          <a:bodyPr wrap="square" rtlCol="0">
            <a:spAutoFit/>
          </a:bodyPr>
          <a:lstStyle/>
          <a:p>
            <a:endParaRPr lang="en-US" altLang="zh-TW" sz="2000" dirty="0"/>
          </a:p>
          <a:p>
            <a:pPr marL="342900" indent="-342900">
              <a:buFont typeface="Arial" panose="020B0604020202020204" pitchFamily="34" charset="0"/>
              <a:buChar char="•"/>
            </a:pPr>
            <a:r>
              <a:rPr lang="zh-TW" altLang="en-US" sz="2400" dirty="0"/>
              <a:t>本研究旨在探討在健康促進學校國際認證成效，比較參與認證</a:t>
            </a:r>
            <a:r>
              <a:rPr lang="zh-TW" altLang="en-US" sz="2400" b="1" dirty="0"/>
              <a:t>獲獎</a:t>
            </a:r>
            <a:r>
              <a:rPr lang="zh-TW" altLang="en-US" sz="2400" dirty="0"/>
              <a:t>與</a:t>
            </a:r>
            <a:r>
              <a:rPr lang="zh-TW" altLang="en-US" sz="2400" b="1" dirty="0"/>
              <a:t>未獲獎</a:t>
            </a:r>
            <a:r>
              <a:rPr lang="zh-TW" altLang="en-US" sz="2400" dirty="0"/>
              <a:t>學校的學生健康相關行為表現差異。</a:t>
            </a:r>
          </a:p>
          <a:p>
            <a:endParaRPr lang="zh-TW" altLang="en-US" dirty="0"/>
          </a:p>
        </p:txBody>
      </p:sp>
      <p:graphicFrame>
        <p:nvGraphicFramePr>
          <p:cNvPr id="3" name="資料庫圖表 2">
            <a:extLst>
              <a:ext uri="{FF2B5EF4-FFF2-40B4-BE49-F238E27FC236}">
                <a16:creationId xmlns:a16="http://schemas.microsoft.com/office/drawing/2014/main" id="{39A8FD6F-6FF3-4EA6-A2DF-BFBA4F98EAA2}"/>
              </a:ext>
            </a:extLst>
          </p:cNvPr>
          <p:cNvGraphicFramePr/>
          <p:nvPr>
            <p:extLst>
              <p:ext uri="{D42A27DB-BD31-4B8C-83A1-F6EECF244321}">
                <p14:modId xmlns:p14="http://schemas.microsoft.com/office/powerpoint/2010/main" val="2819139572"/>
              </p:ext>
            </p:extLst>
          </p:nvPr>
        </p:nvGraphicFramePr>
        <p:xfrm>
          <a:off x="937562" y="3498908"/>
          <a:ext cx="909135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97834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11F8D4-7356-4ABB-B426-3307A143E33E}"/>
              </a:ext>
            </a:extLst>
          </p:cNvPr>
          <p:cNvSpPr txBox="1">
            <a:spLocks/>
          </p:cNvSpPr>
          <p:nvPr/>
        </p:nvSpPr>
        <p:spPr>
          <a:xfrm>
            <a:off x="134366" y="425324"/>
            <a:ext cx="10515600" cy="794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a:latin typeface="微軟正黑體" panose="020B0604030504040204" pitchFamily="34" charset="-120"/>
                <a:ea typeface="微軟正黑體" panose="020B0604030504040204" pitchFamily="34" charset="-120"/>
              </a:rPr>
              <a:t>貳、材料與方法</a:t>
            </a:r>
            <a:endParaRPr lang="zh-TW" altLang="en-US" sz="3600" b="1"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AACF3B3C-3B23-4228-9A43-C0A930EEE492}"/>
              </a:ext>
            </a:extLst>
          </p:cNvPr>
          <p:cNvSpPr txBox="1"/>
          <p:nvPr/>
        </p:nvSpPr>
        <p:spPr>
          <a:xfrm>
            <a:off x="829558" y="2599593"/>
            <a:ext cx="10265789" cy="1631216"/>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b="1" dirty="0"/>
              <a:t>研究樣本：</a:t>
            </a:r>
            <a:r>
              <a:rPr lang="zh-TW" altLang="en-US" sz="2000" dirty="0"/>
              <a:t>所有自願報名參與「</a:t>
            </a:r>
            <a:r>
              <a:rPr lang="en-US" altLang="zh-TW" sz="2000" dirty="0"/>
              <a:t>2012</a:t>
            </a:r>
            <a:r>
              <a:rPr lang="zh-TW" altLang="en-US" sz="2000" dirty="0"/>
              <a:t>健康促進學校國際認證」之國小、國中、高中職學校的學生。考量到台灣少子化及偏鄉之問題，在樣本班級數及年級的選取部分有其考量及著墨。研究於</a:t>
            </a:r>
            <a:r>
              <a:rPr lang="en-US" altLang="zh-TW" sz="2000" dirty="0"/>
              <a:t>2014</a:t>
            </a:r>
            <a:r>
              <a:rPr lang="zh-TW" altLang="en-US" sz="2000" dirty="0"/>
              <a:t>年進行所有學校學生健康相關行為問卷施測，其中國小完成問卷調查者共</a:t>
            </a:r>
            <a:r>
              <a:rPr lang="en-US" altLang="zh-TW" sz="2000" dirty="0"/>
              <a:t>6,744</a:t>
            </a:r>
            <a:r>
              <a:rPr lang="zh-TW" altLang="en-US" sz="2000" dirty="0"/>
              <a:t>人、國高中共為</a:t>
            </a:r>
            <a:r>
              <a:rPr lang="en-US" altLang="zh-TW" sz="2000" dirty="0"/>
              <a:t>11,967</a:t>
            </a:r>
            <a:r>
              <a:rPr lang="zh-TW" altLang="en-US" sz="2000" dirty="0"/>
              <a:t>人，總計</a:t>
            </a:r>
            <a:r>
              <a:rPr lang="en-US" altLang="zh-TW" sz="2000" dirty="0"/>
              <a:t>18,711</a:t>
            </a:r>
            <a:r>
              <a:rPr lang="zh-TW" altLang="en-US" sz="2000" dirty="0"/>
              <a:t>人（回收率</a:t>
            </a:r>
            <a:r>
              <a:rPr lang="en-US" altLang="zh-TW" sz="2000" dirty="0"/>
              <a:t>96.37%</a:t>
            </a:r>
            <a:r>
              <a:rPr lang="zh-TW" altLang="en-US" sz="2000" dirty="0"/>
              <a:t>）。</a:t>
            </a:r>
          </a:p>
          <a:p>
            <a:endParaRPr lang="zh-TW" altLang="en-US" sz="2000" dirty="0"/>
          </a:p>
        </p:txBody>
      </p:sp>
      <p:graphicFrame>
        <p:nvGraphicFramePr>
          <p:cNvPr id="4" name="表格 3">
            <a:extLst>
              <a:ext uri="{FF2B5EF4-FFF2-40B4-BE49-F238E27FC236}">
                <a16:creationId xmlns:a16="http://schemas.microsoft.com/office/drawing/2014/main" id="{3133084E-CD57-4391-999E-9B4C02226CF0}"/>
              </a:ext>
            </a:extLst>
          </p:cNvPr>
          <p:cNvGraphicFramePr>
            <a:graphicFrameLocks noGrp="1"/>
          </p:cNvGraphicFramePr>
          <p:nvPr>
            <p:extLst>
              <p:ext uri="{D42A27DB-BD31-4B8C-83A1-F6EECF244321}">
                <p14:modId xmlns:p14="http://schemas.microsoft.com/office/powerpoint/2010/main" val="548399137"/>
              </p:ext>
            </p:extLst>
          </p:nvPr>
        </p:nvGraphicFramePr>
        <p:xfrm>
          <a:off x="1260424" y="4308242"/>
          <a:ext cx="9404056" cy="1463040"/>
        </p:xfrm>
        <a:graphic>
          <a:graphicData uri="http://schemas.openxmlformats.org/drawingml/2006/table">
            <a:tbl>
              <a:tblPr firstRow="1" bandRow="1">
                <a:tableStyleId>{74C1A8A3-306A-4EB7-A6B1-4F7E0EB9C5D6}</a:tableStyleId>
              </a:tblPr>
              <a:tblGrid>
                <a:gridCol w="3095537">
                  <a:extLst>
                    <a:ext uri="{9D8B030D-6E8A-4147-A177-3AD203B41FA5}">
                      <a16:colId xmlns:a16="http://schemas.microsoft.com/office/drawing/2014/main" val="1664469145"/>
                    </a:ext>
                  </a:extLst>
                </a:gridCol>
                <a:gridCol w="1744910">
                  <a:extLst>
                    <a:ext uri="{9D8B030D-6E8A-4147-A177-3AD203B41FA5}">
                      <a16:colId xmlns:a16="http://schemas.microsoft.com/office/drawing/2014/main" val="2878299196"/>
                    </a:ext>
                  </a:extLst>
                </a:gridCol>
                <a:gridCol w="2407641">
                  <a:extLst>
                    <a:ext uri="{9D8B030D-6E8A-4147-A177-3AD203B41FA5}">
                      <a16:colId xmlns:a16="http://schemas.microsoft.com/office/drawing/2014/main" val="2656470039"/>
                    </a:ext>
                  </a:extLst>
                </a:gridCol>
                <a:gridCol w="2155968">
                  <a:extLst>
                    <a:ext uri="{9D8B030D-6E8A-4147-A177-3AD203B41FA5}">
                      <a16:colId xmlns:a16="http://schemas.microsoft.com/office/drawing/2014/main" val="2250561111"/>
                    </a:ext>
                  </a:extLst>
                </a:gridCol>
              </a:tblGrid>
              <a:tr h="185551">
                <a:tc>
                  <a:txBody>
                    <a:bodyPr/>
                    <a:lstStyle/>
                    <a:p>
                      <a:endParaRPr lang="zh-TW" altLang="en-US" dirty="0"/>
                    </a:p>
                  </a:txBody>
                  <a:tcPr/>
                </a:tc>
                <a:tc>
                  <a:txBody>
                    <a:bodyPr/>
                    <a:lstStyle/>
                    <a:p>
                      <a:pPr algn="ctr"/>
                      <a:r>
                        <a:rPr lang="zh-TW" altLang="en-US" dirty="0"/>
                        <a:t>國小</a:t>
                      </a:r>
                    </a:p>
                  </a:txBody>
                  <a:tcPr anchor="ctr"/>
                </a:tc>
                <a:tc>
                  <a:txBody>
                    <a:bodyPr/>
                    <a:lstStyle/>
                    <a:p>
                      <a:pPr algn="ctr"/>
                      <a:r>
                        <a:rPr lang="zh-TW" altLang="en-US" dirty="0"/>
                        <a:t>國中、高中職</a:t>
                      </a:r>
                    </a:p>
                  </a:txBody>
                  <a:tcPr anchor="ctr"/>
                </a:tc>
                <a:tc>
                  <a:txBody>
                    <a:bodyPr/>
                    <a:lstStyle/>
                    <a:p>
                      <a:pPr algn="ctr"/>
                      <a:r>
                        <a:rPr lang="zh-TW" altLang="en-US" dirty="0"/>
                        <a:t>總計</a:t>
                      </a:r>
                    </a:p>
                  </a:txBody>
                  <a:tcPr anchor="ctr"/>
                </a:tc>
                <a:extLst>
                  <a:ext uri="{0D108BD9-81ED-4DB2-BD59-A6C34878D82A}">
                    <a16:rowId xmlns:a16="http://schemas.microsoft.com/office/drawing/2014/main" val="781352394"/>
                  </a:ext>
                </a:extLst>
              </a:tr>
              <a:tr h="357310">
                <a:tc>
                  <a:txBody>
                    <a:bodyPr/>
                    <a:lstStyle/>
                    <a:p>
                      <a:r>
                        <a:rPr lang="zh-TW" altLang="en-US" dirty="0"/>
                        <a:t>銅質獎以上（高於</a:t>
                      </a:r>
                      <a:r>
                        <a:rPr lang="en-US" altLang="zh-TW" dirty="0"/>
                        <a:t>80</a:t>
                      </a:r>
                      <a:r>
                        <a:rPr lang="zh-TW" altLang="en-US" dirty="0"/>
                        <a:t>分）</a:t>
                      </a:r>
                    </a:p>
                  </a:txBody>
                  <a:tcPr/>
                </a:tc>
                <a:tc>
                  <a:txBody>
                    <a:bodyPr/>
                    <a:lstStyle/>
                    <a:p>
                      <a:pPr algn="ctr"/>
                      <a:r>
                        <a:rPr lang="en-US" altLang="zh-TW" dirty="0"/>
                        <a:t>31</a:t>
                      </a:r>
                      <a:endParaRPr lang="zh-TW" altLang="en-US" dirty="0"/>
                    </a:p>
                  </a:txBody>
                  <a:tcPr anchor="ctr"/>
                </a:tc>
                <a:tc>
                  <a:txBody>
                    <a:bodyPr/>
                    <a:lstStyle/>
                    <a:p>
                      <a:pPr algn="ctr"/>
                      <a:r>
                        <a:rPr lang="en-US" altLang="zh-TW" dirty="0"/>
                        <a:t>9</a:t>
                      </a:r>
                      <a:endParaRPr lang="zh-TW" altLang="en-US" dirty="0"/>
                    </a:p>
                  </a:txBody>
                  <a:tcPr anchor="ctr"/>
                </a:tc>
                <a:tc>
                  <a:txBody>
                    <a:bodyPr/>
                    <a:lstStyle/>
                    <a:p>
                      <a:pPr algn="ctr"/>
                      <a:r>
                        <a:rPr lang="en-US" altLang="zh-TW" dirty="0"/>
                        <a:t>40</a:t>
                      </a:r>
                      <a:endParaRPr lang="zh-TW" altLang="en-US" dirty="0"/>
                    </a:p>
                  </a:txBody>
                  <a:tcPr anchor="ctr"/>
                </a:tc>
                <a:extLst>
                  <a:ext uri="{0D108BD9-81ED-4DB2-BD59-A6C34878D82A}">
                    <a16:rowId xmlns:a16="http://schemas.microsoft.com/office/drawing/2014/main" val="2387701205"/>
                  </a:ext>
                </a:extLst>
              </a:tr>
              <a:tr h="357310">
                <a:tc>
                  <a:txBody>
                    <a:bodyPr/>
                    <a:lstStyle/>
                    <a:p>
                      <a:r>
                        <a:rPr lang="zh-TW" altLang="en-US" dirty="0"/>
                        <a:t>銅質獎以下（低於</a:t>
                      </a:r>
                      <a:r>
                        <a:rPr lang="en-US" altLang="zh-TW" dirty="0"/>
                        <a:t>80</a:t>
                      </a:r>
                      <a:r>
                        <a:rPr lang="zh-TW" altLang="en-US" dirty="0"/>
                        <a:t>分）</a:t>
                      </a:r>
                    </a:p>
                  </a:txBody>
                  <a:tcPr/>
                </a:tc>
                <a:tc>
                  <a:txBody>
                    <a:bodyPr/>
                    <a:lstStyle/>
                    <a:p>
                      <a:pPr algn="ctr"/>
                      <a:r>
                        <a:rPr lang="en-US" altLang="zh-TW" dirty="0"/>
                        <a:t>81</a:t>
                      </a:r>
                      <a:endParaRPr lang="zh-TW" altLang="en-US" dirty="0"/>
                    </a:p>
                  </a:txBody>
                  <a:tcPr anchor="ctr"/>
                </a:tc>
                <a:tc>
                  <a:txBody>
                    <a:bodyPr/>
                    <a:lstStyle/>
                    <a:p>
                      <a:pPr algn="ctr"/>
                      <a:r>
                        <a:rPr lang="en-US" altLang="zh-TW" dirty="0"/>
                        <a:t>71</a:t>
                      </a:r>
                      <a:endParaRPr lang="zh-TW" altLang="en-US" dirty="0"/>
                    </a:p>
                  </a:txBody>
                  <a:tcPr anchor="ctr"/>
                </a:tc>
                <a:tc>
                  <a:txBody>
                    <a:bodyPr/>
                    <a:lstStyle/>
                    <a:p>
                      <a:pPr algn="ctr"/>
                      <a:r>
                        <a:rPr lang="en-US" altLang="zh-TW" dirty="0"/>
                        <a:t>152</a:t>
                      </a:r>
                      <a:endParaRPr lang="zh-TW" altLang="en-US" dirty="0"/>
                    </a:p>
                  </a:txBody>
                  <a:tcPr anchor="ctr"/>
                </a:tc>
                <a:extLst>
                  <a:ext uri="{0D108BD9-81ED-4DB2-BD59-A6C34878D82A}">
                    <a16:rowId xmlns:a16="http://schemas.microsoft.com/office/drawing/2014/main" val="2837273891"/>
                  </a:ext>
                </a:extLst>
              </a:tr>
              <a:tr h="357310">
                <a:tc>
                  <a:txBody>
                    <a:bodyPr/>
                    <a:lstStyle/>
                    <a:p>
                      <a:endParaRPr lang="zh-TW" altLang="en-US" dirty="0"/>
                    </a:p>
                  </a:txBody>
                  <a:tcPr/>
                </a:tc>
                <a:tc>
                  <a:txBody>
                    <a:bodyPr/>
                    <a:lstStyle/>
                    <a:p>
                      <a:pPr algn="ctr"/>
                      <a:r>
                        <a:rPr lang="en-US" altLang="zh-TW" dirty="0"/>
                        <a:t>112</a:t>
                      </a:r>
                      <a:endParaRPr lang="zh-TW" altLang="en-US" dirty="0"/>
                    </a:p>
                  </a:txBody>
                  <a:tcPr anchor="ctr"/>
                </a:tc>
                <a:tc>
                  <a:txBody>
                    <a:bodyPr/>
                    <a:lstStyle/>
                    <a:p>
                      <a:pPr algn="ctr"/>
                      <a:r>
                        <a:rPr lang="en-US" altLang="zh-TW" dirty="0"/>
                        <a:t>80</a:t>
                      </a:r>
                      <a:endParaRPr lang="zh-TW" altLang="en-US" dirty="0"/>
                    </a:p>
                  </a:txBody>
                  <a:tcPr anchor="ctr"/>
                </a:tc>
                <a:tc>
                  <a:txBody>
                    <a:bodyPr/>
                    <a:lstStyle/>
                    <a:p>
                      <a:pPr algn="ctr"/>
                      <a:r>
                        <a:rPr lang="en-US" altLang="zh-TW" dirty="0"/>
                        <a:t>192</a:t>
                      </a:r>
                      <a:endParaRPr lang="zh-TW" altLang="en-US" dirty="0"/>
                    </a:p>
                  </a:txBody>
                  <a:tcPr anchor="ctr"/>
                </a:tc>
                <a:extLst>
                  <a:ext uri="{0D108BD9-81ED-4DB2-BD59-A6C34878D82A}">
                    <a16:rowId xmlns:a16="http://schemas.microsoft.com/office/drawing/2014/main" val="2982004479"/>
                  </a:ext>
                </a:extLst>
              </a:tr>
            </a:tbl>
          </a:graphicData>
        </a:graphic>
      </p:graphicFrame>
      <p:sp>
        <p:nvSpPr>
          <p:cNvPr id="5" name="文字方塊 4">
            <a:extLst>
              <a:ext uri="{FF2B5EF4-FFF2-40B4-BE49-F238E27FC236}">
                <a16:creationId xmlns:a16="http://schemas.microsoft.com/office/drawing/2014/main" id="{50A3963F-BA88-444B-8948-B01D6C949FD0}"/>
              </a:ext>
            </a:extLst>
          </p:cNvPr>
          <p:cNvSpPr txBox="1"/>
          <p:nvPr/>
        </p:nvSpPr>
        <p:spPr>
          <a:xfrm>
            <a:off x="829558" y="2020331"/>
            <a:ext cx="4015819"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dirty="0"/>
              <a:t>研究採</a:t>
            </a:r>
            <a:r>
              <a:rPr lang="zh-TW" altLang="en-US" sz="2000" b="1" dirty="0"/>
              <a:t>立意取樣方式</a:t>
            </a:r>
            <a:r>
              <a:rPr lang="zh-TW" altLang="en-US" sz="2000" dirty="0"/>
              <a:t>。</a:t>
            </a:r>
          </a:p>
        </p:txBody>
      </p:sp>
      <p:sp>
        <p:nvSpPr>
          <p:cNvPr id="6" name="文字方塊 5">
            <a:extLst>
              <a:ext uri="{FF2B5EF4-FFF2-40B4-BE49-F238E27FC236}">
                <a16:creationId xmlns:a16="http://schemas.microsoft.com/office/drawing/2014/main" id="{FA433A52-5EC6-40AA-83A7-CAA8AD476C5D}"/>
              </a:ext>
            </a:extLst>
          </p:cNvPr>
          <p:cNvSpPr txBox="1"/>
          <p:nvPr/>
        </p:nvSpPr>
        <p:spPr>
          <a:xfrm>
            <a:off x="782423" y="1448215"/>
            <a:ext cx="3318236" cy="400110"/>
          </a:xfrm>
          <a:prstGeom prst="rect">
            <a:avLst/>
          </a:prstGeom>
          <a:noFill/>
        </p:spPr>
        <p:txBody>
          <a:bodyPr wrap="square" rtlCol="0">
            <a:spAutoFit/>
          </a:bodyPr>
          <a:lstStyle/>
          <a:p>
            <a:pPr marL="457200" indent="-457200">
              <a:buFont typeface="+mj-ea"/>
              <a:buAutoNum type="ea1ChtPeriod"/>
            </a:pPr>
            <a:r>
              <a:rPr lang="zh-TW" altLang="en-US" sz="2000" b="1" dirty="0"/>
              <a:t>研究樣本</a:t>
            </a:r>
          </a:p>
        </p:txBody>
      </p:sp>
    </p:spTree>
    <p:extLst>
      <p:ext uri="{BB962C8B-B14F-4D97-AF65-F5344CB8AC3E}">
        <p14:creationId xmlns:p14="http://schemas.microsoft.com/office/powerpoint/2010/main" val="31583031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2991</TotalTime>
  <Words>2983</Words>
  <Application>Microsoft Office PowerPoint</Application>
  <PresentationFormat>寬螢幕</PresentationFormat>
  <Paragraphs>209</Paragraphs>
  <Slides>26</Slides>
  <Notes>3</Notes>
  <HiddenSlides>1</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맑은 고딕</vt:lpstr>
      <vt:lpstr>微軟正黑體</vt:lpstr>
      <vt:lpstr>新細明體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參、結果</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探討健康促進學校國近認證成效：</dc:title>
  <dc:creator>FJUSER200219A</dc:creator>
  <cp:lastModifiedBy>fuli Chen</cp:lastModifiedBy>
  <cp:revision>149</cp:revision>
  <dcterms:created xsi:type="dcterms:W3CDTF">2020-04-16T03:23:46Z</dcterms:created>
  <dcterms:modified xsi:type="dcterms:W3CDTF">2020-05-11T09:34:01Z</dcterms:modified>
</cp:coreProperties>
</file>